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0" r:id="rId1"/>
  </p:sldMasterIdLst>
  <p:notesMasterIdLst>
    <p:notesMasterId r:id="rId17"/>
  </p:notesMasterIdLst>
  <p:sldIdLst>
    <p:sldId id="256" r:id="rId2"/>
    <p:sldId id="260" r:id="rId3"/>
    <p:sldId id="288" r:id="rId4"/>
    <p:sldId id="277" r:id="rId5"/>
    <p:sldId id="289" r:id="rId6"/>
    <p:sldId id="299" r:id="rId7"/>
    <p:sldId id="296" r:id="rId8"/>
    <p:sldId id="297" r:id="rId9"/>
    <p:sldId id="298" r:id="rId10"/>
    <p:sldId id="290" r:id="rId11"/>
    <p:sldId id="292" r:id="rId12"/>
    <p:sldId id="294" r:id="rId13"/>
    <p:sldId id="291" r:id="rId14"/>
    <p:sldId id="276" r:id="rId15"/>
    <p:sldId id="29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11"/>
    <p:restoredTop sz="94657"/>
  </p:normalViewPr>
  <p:slideViewPr>
    <p:cSldViewPr snapToGrid="0" snapToObjects="1">
      <p:cViewPr varScale="1">
        <p:scale>
          <a:sx n="90" d="100"/>
          <a:sy n="90" d="100"/>
        </p:scale>
        <p:origin x="31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681A6A-03CD-F341-B09C-CC55D753E4D3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A6BC35-F677-8443-B5C8-D84217933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922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8A3AE-B064-DB4C-B8E0-926C5DDD75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12D461-5979-9E41-A5B4-24F15BAC56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2E18FF-1A7A-0149-96AE-BA84FBD8B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1/24/2025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256EAD-3FD2-7A48-AAB2-483D281C2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23E1A1-9510-7747-9D1A-C62F2B4B5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772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9956B-6B12-6444-83FC-1D631CF28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4944AB-8EF5-9A4A-B593-29AD16620D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55FADF-2D2E-D548-8A01-5BBEE8BF0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smtClean="0"/>
              <a:t>1/24/2025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A02C13-BDC0-FD49-9A4B-EB10CDBD0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D7CE6F-BD20-294C-B0F0-7E337A356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55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DACB53-A119-024D-A16A-D6198A795D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080EC5-7671-9B4F-947D-22D4DD3B6F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B5F4E2-BFF8-424E-9F0C-66577EC8D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smtClean="0"/>
              <a:t>1/24/2025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A7B38C-28EC-8240-A216-EEB629CED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F49885-7F8E-614A-BD67-74D869833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5245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64BD0-C7F9-3244-9F89-397C47672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F986D-2696-5E4D-AA61-EC1D89F530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9A3C3D-4AB1-BA41-A648-DF824EE01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smtClean="0"/>
              <a:t>1/24/2025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A5DDDE-C140-044E-A000-C49A6DA86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CB1707-D5C2-E34A-8A71-75FF10884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00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FBA8F-A798-854E-A992-DF98CF9B0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3FFCDF-C2BC-FC43-BCB7-4C29C8D41A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ADC1EF-96A8-4A48-8B62-B5A886C1D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1/24/2025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328449-CC07-9747-8246-9540A8834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17848-26F1-A34A-A9CC-0873B4F12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081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AECAF-DC92-B245-A3E7-52F845609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880B47-8B7F-494B-8809-FCFDF5F1BC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053FBA-8073-2142-87A0-C010E4DA47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F1073A-16A6-A741-962C-56DAA58E5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smtClean="0"/>
              <a:t>1/24/2025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80233F-5552-4041-A573-B90D294C0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557ADA-A02B-D241-82C9-5D3A6CE86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873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B8B39-3556-8545-A2AA-BE1F99180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5C42B0-2B74-F44E-8965-3465D887C0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01D6A0-EC5F-414C-8340-439BA4CD87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FC5776-14D8-954D-A189-6D9B852BAC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C82320-FC45-ED4F-845C-1A873C7D55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2865E9-5C76-F944-BD92-BADC46A45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1/24/2025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CCD8E3-1C77-CB47-A9E3-A9C8DAAFC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251DDF-967F-404B-B4EB-997FEAE91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955824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6A64E-DA9C-9745-A48D-4B3E77E88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A7F390-38F0-674A-A81B-08A3DBB9D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smtClean="0"/>
              <a:t>1/24/2025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94BD55-BD50-BD42-A99C-11A278EA2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09779C-94B2-FC4C-8912-3FECEBD51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681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21E130-BDCE-3A40-A9FA-766C2E84A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smtClean="0"/>
              <a:t>1/24/2025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F151E5-7B90-3F48-837E-E51A925B2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E458F5-2D23-E546-962D-8503B1937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83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911E3-8D5C-0741-B89B-2502AC112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1B2C7D-7BDA-6844-8EFE-D5720F852C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B44B6B-06CA-1445-A29F-F26C561E41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B622D6-56C3-004B-A347-8EAEE8FA9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smtClean="0"/>
              <a:t>1/24/2025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08FB96-5F6B-5346-AD04-6C7C94E38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EEF035-4568-BB4D-87FF-8ABA65353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273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7C98F-A025-A145-BA1F-EC2C2760E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4290F4-D926-6B4D-8A21-C3F2256FC3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7DAD6C-5962-7947-B71A-4C484685FF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113056-9295-7D4F-9360-06C0099C3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B0DB6-F5C7-45FB-8CF3-31B45F9C2DAC}" type="datetimeFigureOut">
              <a:rPr lang="en-US" smtClean="0"/>
              <a:t>1/24/2025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8A406E-63EA-0649-8674-EA4B413EE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A720A0-3ADD-2B4F-8324-D9A2FC932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623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B36133-85CB-7C45-AE5B-9C41A947F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7E716F-9117-A347-B649-C40B77710C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F573EB-760C-FA4B-A75B-0CCB6FBE9F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smtClean="0"/>
              <a:t>1/24/2025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C22799-4BA9-AD49-89B7-4201181E46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DB3D35-AAF4-024B-A4C6-ADEDF46B52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110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B3B9DBC-97CC-4A18-B4A6-66E240292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4492644-1D84-449E-94E4-5FC5C873D3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8" y="227"/>
            <a:ext cx="12188952" cy="455189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94EE1A74-DEBF-434E-8B5E-7AB296ECB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727747" y="4208147"/>
            <a:ext cx="339126" cy="1938528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7">
            <a:extLst>
              <a:ext uri="{FF2B5EF4-FFF2-40B4-BE49-F238E27FC236}">
                <a16:creationId xmlns:a16="http://schemas.microsoft.com/office/drawing/2014/main" id="{8C7C4D4B-92D9-4FA4-A294-749E8574FF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728739" y="4098333"/>
            <a:ext cx="201857" cy="1874520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Rectangle 8">
            <a:extLst>
              <a:ext uri="{FF2B5EF4-FFF2-40B4-BE49-F238E27FC236}">
                <a16:creationId xmlns:a16="http://schemas.microsoft.com/office/drawing/2014/main" id="{BADA3358-2A3F-41B0-A458-6FD1DB3AF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3048" y="4098334"/>
            <a:ext cx="8933019" cy="17739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002247-79F6-664E-88F9-C4EC5FEA29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342" y="4377268"/>
            <a:ext cx="7970903" cy="1280582"/>
          </a:xfrm>
        </p:spPr>
        <p:txBody>
          <a:bodyPr anchor="t">
            <a:normAutofit/>
          </a:bodyPr>
          <a:lstStyle/>
          <a:p>
            <a:pPr algn="l"/>
            <a:r>
              <a:rPr lang="en-US" sz="3200" dirty="0">
                <a:solidFill>
                  <a:srgbClr val="FEFFFF"/>
                </a:solidFill>
              </a:rPr>
              <a:t>Week 18 (Seminar 6)</a:t>
            </a:r>
          </a:p>
          <a:p>
            <a:pPr algn="l"/>
            <a:r>
              <a:rPr lang="en-US" sz="3200">
                <a:solidFill>
                  <a:srgbClr val="FEFFFF"/>
                </a:solidFill>
              </a:rPr>
              <a:t>Stimulus placement</a:t>
            </a:r>
            <a:endParaRPr lang="en-US" sz="3200" dirty="0">
              <a:solidFill>
                <a:srgbClr val="FEFFFF"/>
              </a:solidFill>
            </a:endParaRPr>
          </a:p>
        </p:txBody>
      </p:sp>
      <p:sp>
        <p:nvSpPr>
          <p:cNvPr id="18" name="Rectangle 8">
            <a:extLst>
              <a:ext uri="{FF2B5EF4-FFF2-40B4-BE49-F238E27FC236}">
                <a16:creationId xmlns:a16="http://schemas.microsoft.com/office/drawing/2014/main" id="{E4737216-37B2-43AD-AB08-05BFCCEFC9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066873" y="4377267"/>
            <a:ext cx="3122079" cy="17739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6F1324B-C922-44B2-8DA9-C8ED6D0042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" y="2546457"/>
            <a:ext cx="12188952" cy="1765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4127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GB" sz="4000" dirty="0">
                <a:solidFill>
                  <a:srgbClr val="FFFFFF"/>
                </a:solidFill>
              </a:rPr>
              <a:t>Image dimensions - </a:t>
            </a:r>
            <a:r>
              <a:rPr lang="en-GB" sz="1800" dirty="0">
                <a:solidFill>
                  <a:schemeClr val="bg1"/>
                </a:solidFill>
              </a:rPr>
              <a:t>The </a:t>
            </a:r>
            <a:r>
              <a:rPr lang="en-GB" sz="1800" b="1" dirty="0">
                <a:solidFill>
                  <a:schemeClr val="bg1"/>
                </a:solidFill>
              </a:rPr>
              <a:t>dimensions</a:t>
            </a:r>
            <a:r>
              <a:rPr lang="en-GB" sz="1800" dirty="0">
                <a:solidFill>
                  <a:schemeClr val="bg1"/>
                </a:solidFill>
              </a:rPr>
              <a:t> show the </a:t>
            </a:r>
            <a:r>
              <a:rPr lang="en-GB" sz="1800" b="1" dirty="0">
                <a:solidFill>
                  <a:schemeClr val="bg1"/>
                </a:solidFill>
              </a:rPr>
              <a:t>pixel height</a:t>
            </a:r>
            <a:r>
              <a:rPr lang="en-GB" sz="1800" dirty="0">
                <a:solidFill>
                  <a:schemeClr val="bg1"/>
                </a:solidFill>
              </a:rPr>
              <a:t> and width of your photo</a:t>
            </a:r>
            <a:endParaRPr lang="en-GB" sz="40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3488" y="2797210"/>
            <a:ext cx="4112283" cy="3567173"/>
          </a:xfrm>
        </p:spPr>
        <p:txBody>
          <a:bodyPr anchor="ctr">
            <a:normAutofit/>
          </a:bodyPr>
          <a:lstStyle/>
          <a:p>
            <a:pPr marL="457200" lvl="1" indent="0">
              <a:buNone/>
            </a:pPr>
            <a:endParaRPr lang="en-GB" dirty="0"/>
          </a:p>
          <a:p>
            <a:pPr lvl="1"/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EEABB8E-BCC8-364F-8904-B16D3682FE5F}"/>
              </a:ext>
            </a:extLst>
          </p:cNvPr>
          <p:cNvSpPr/>
          <p:nvPr/>
        </p:nvSpPr>
        <p:spPr>
          <a:xfrm>
            <a:off x="958506" y="3728063"/>
            <a:ext cx="4647164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b="1" dirty="0"/>
              <a:t>Find</a:t>
            </a:r>
            <a:r>
              <a:rPr lang="en-GB" sz="2800" dirty="0"/>
              <a:t> the </a:t>
            </a:r>
            <a:r>
              <a:rPr lang="en-GB" sz="2800" b="1" dirty="0"/>
              <a:t>image</a:t>
            </a:r>
            <a:r>
              <a:rPr lang="en-GB" sz="2800" dirty="0"/>
              <a:t> file in your </a:t>
            </a:r>
            <a:r>
              <a:rPr lang="en-GB" sz="2800" b="1" dirty="0"/>
              <a:t>Finder</a:t>
            </a:r>
            <a:r>
              <a:rPr lang="en-GB" sz="2800" dirty="0"/>
              <a:t>, right click the </a:t>
            </a:r>
            <a:r>
              <a:rPr lang="en-GB" sz="2800" b="1" dirty="0"/>
              <a:t>image</a:t>
            </a:r>
            <a:r>
              <a:rPr lang="en-GB" sz="2800" dirty="0"/>
              <a:t> and select </a:t>
            </a:r>
            <a:r>
              <a:rPr lang="en-GB" sz="2800" b="1" dirty="0"/>
              <a:t>Get Info</a:t>
            </a:r>
            <a:r>
              <a:rPr lang="en-GB" sz="2800" dirty="0"/>
              <a:t>. A pop-up window will open with the </a:t>
            </a:r>
            <a:r>
              <a:rPr lang="en-GB" sz="2800" b="1" dirty="0"/>
              <a:t>dimensions</a:t>
            </a:r>
            <a:r>
              <a:rPr lang="en-GB" sz="2800" dirty="0"/>
              <a:t> of your </a:t>
            </a:r>
            <a:r>
              <a:rPr lang="en-GB" sz="2800" b="1" dirty="0"/>
              <a:t>image</a:t>
            </a:r>
            <a:r>
              <a:rPr lang="en-GB" sz="2800" dirty="0"/>
              <a:t> displaying in the </a:t>
            </a:r>
            <a:r>
              <a:rPr lang="en-GB" sz="2800" b="1" dirty="0"/>
              <a:t>More Info </a:t>
            </a:r>
            <a:r>
              <a:rPr lang="en-GB" sz="2800" dirty="0"/>
              <a:t>section.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213669A-CF4D-DB49-97B1-8B778E4D32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798" y="2326784"/>
            <a:ext cx="1270000" cy="1270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2E63A6B-53DB-FE48-A9CD-5B18A7ED50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29146" y="2317617"/>
            <a:ext cx="1270000" cy="1270000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95794FC7-CF5F-6448-9A60-B8E88AE1B561}"/>
              </a:ext>
            </a:extLst>
          </p:cNvPr>
          <p:cNvSpPr/>
          <p:nvPr/>
        </p:nvSpPr>
        <p:spPr>
          <a:xfrm>
            <a:off x="5724361" y="3728062"/>
            <a:ext cx="6096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2800" dirty="0"/>
              <a:t>Type </a:t>
            </a:r>
            <a:r>
              <a:rPr lang="en-GB" sz="2800" b="1" dirty="0"/>
              <a:t>File Explorer </a:t>
            </a:r>
            <a:r>
              <a:rPr lang="en-GB" sz="2800" dirty="0"/>
              <a:t>into the search bar. Open </a:t>
            </a:r>
            <a:r>
              <a:rPr lang="en-GB" sz="2800" b="1" dirty="0"/>
              <a:t>File Explorer</a:t>
            </a:r>
            <a:r>
              <a:rPr lang="en-GB" sz="2800" dirty="0"/>
              <a:t>.</a:t>
            </a:r>
          </a:p>
          <a:p>
            <a:r>
              <a:rPr lang="en-GB" sz="2800" dirty="0"/>
              <a:t>Find the </a:t>
            </a:r>
            <a:r>
              <a:rPr lang="en-GB" sz="2800" b="1" dirty="0"/>
              <a:t>image</a:t>
            </a:r>
            <a:r>
              <a:rPr lang="en-GB" sz="2800" dirty="0"/>
              <a:t> you want to check. Place your cursor over the image name until the hover text with the image </a:t>
            </a:r>
            <a:r>
              <a:rPr lang="en-GB" sz="2800" b="1" dirty="0"/>
              <a:t>dimensions</a:t>
            </a:r>
            <a:r>
              <a:rPr lang="en-GB" sz="2800" dirty="0"/>
              <a:t> appears.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932238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35F32B45-D777-B54E-8292-28B8F56203A5}"/>
              </a:ext>
            </a:extLst>
          </p:cNvPr>
          <p:cNvGrpSpPr/>
          <p:nvPr/>
        </p:nvGrpSpPr>
        <p:grpSpPr>
          <a:xfrm>
            <a:off x="1137290" y="879644"/>
            <a:ext cx="9373955" cy="5825048"/>
            <a:chOff x="22033" y="0"/>
            <a:chExt cx="5301222" cy="3504337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D23E3AB3-D5AB-F946-9A3F-D90C7887D90C}"/>
                </a:ext>
              </a:extLst>
            </p:cNvPr>
            <p:cNvGrpSpPr/>
            <p:nvPr/>
          </p:nvGrpSpPr>
          <p:grpSpPr>
            <a:xfrm>
              <a:off x="22033" y="8840"/>
              <a:ext cx="5130800" cy="2933700"/>
              <a:chOff x="0" y="0"/>
              <a:chExt cx="5130800" cy="2933700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657848CD-ACEA-BC49-90FB-EA922D769FCD}"/>
                  </a:ext>
                </a:extLst>
              </p:cNvPr>
              <p:cNvSpPr/>
              <p:nvPr/>
            </p:nvSpPr>
            <p:spPr>
              <a:xfrm>
                <a:off x="0" y="0"/>
                <a:ext cx="5130800" cy="293370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GB" dirty="0"/>
              </a:p>
            </p:txBody>
          </p: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DDC11C90-9ECF-2249-BEA9-B1A4B771B493}"/>
                  </a:ext>
                </a:extLst>
              </p:cNvPr>
              <p:cNvCxnSpPr/>
              <p:nvPr/>
            </p:nvCxnSpPr>
            <p:spPr>
              <a:xfrm>
                <a:off x="2571750" y="0"/>
                <a:ext cx="0" cy="2933700"/>
              </a:xfrm>
              <a:prstGeom prst="line">
                <a:avLst/>
              </a:prstGeom>
              <a:ln w="38100">
                <a:solidFill>
                  <a:schemeClr val="bg1">
                    <a:alpha val="31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C7BF4EEE-4BE8-2243-B0B4-1AD2FE7949A5}"/>
                  </a:ext>
                </a:extLst>
              </p:cNvPr>
              <p:cNvCxnSpPr/>
              <p:nvPr/>
            </p:nvCxnSpPr>
            <p:spPr>
              <a:xfrm flipV="1">
                <a:off x="0" y="1460500"/>
                <a:ext cx="5130800" cy="0"/>
              </a:xfrm>
              <a:prstGeom prst="line">
                <a:avLst/>
              </a:prstGeom>
              <a:ln w="38100">
                <a:solidFill>
                  <a:schemeClr val="bg1">
                    <a:alpha val="31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87FC5A5C-E2A6-BC44-8341-C5D20D29ECCE}"/>
                </a:ext>
              </a:extLst>
            </p:cNvPr>
            <p:cNvCxnSpPr/>
            <p:nvPr/>
          </p:nvCxnSpPr>
          <p:spPr>
            <a:xfrm>
              <a:off x="22033" y="3504337"/>
              <a:ext cx="5199962" cy="0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F75FECB2-A1B0-114E-82B7-26E1DEA68D26}"/>
                </a:ext>
              </a:extLst>
            </p:cNvPr>
            <p:cNvCxnSpPr/>
            <p:nvPr/>
          </p:nvCxnSpPr>
          <p:spPr>
            <a:xfrm rot="5400000">
              <a:off x="3862024" y="1461231"/>
              <a:ext cx="2922462" cy="0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8" name="Picture 27">
            <a:extLst>
              <a:ext uri="{FF2B5EF4-FFF2-40B4-BE49-F238E27FC236}">
                <a16:creationId xmlns:a16="http://schemas.microsoft.com/office/drawing/2014/main" id="{372842DC-CEA7-5444-9411-778E20CFFB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5220" y="2537039"/>
            <a:ext cx="1219200" cy="1270000"/>
          </a:xfrm>
          <a:prstGeom prst="rect">
            <a:avLst/>
          </a:prstGeom>
          <a:ln w="38100">
            <a:noFill/>
          </a:ln>
        </p:spPr>
      </p:pic>
      <p:sp>
        <p:nvSpPr>
          <p:cNvPr id="31" name="Text Box 277">
            <a:extLst>
              <a:ext uri="{FF2B5EF4-FFF2-40B4-BE49-F238E27FC236}">
                <a16:creationId xmlns:a16="http://schemas.microsoft.com/office/drawing/2014/main" id="{ACEEB240-5C1A-A646-85B8-C4089A4A389B}"/>
              </a:ext>
            </a:extLst>
          </p:cNvPr>
          <p:cNvSpPr txBox="1"/>
          <p:nvPr/>
        </p:nvSpPr>
        <p:spPr>
          <a:xfrm>
            <a:off x="5063992" y="123622"/>
            <a:ext cx="1219200" cy="69580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Aft>
                <a:spcPts val="1000"/>
              </a:spcAft>
            </a:pPr>
            <a:r>
              <a:rPr lang="en-GB" sz="2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midImg</a:t>
            </a:r>
            <a:endParaRPr lang="en-GB" sz="32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3430FD90-A910-3A4B-88AB-2D5B0B0660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2852" y="2537039"/>
            <a:ext cx="1219200" cy="1270000"/>
          </a:xfrm>
          <a:prstGeom prst="rect">
            <a:avLst/>
          </a:prstGeom>
          <a:ln w="38100">
            <a:noFill/>
          </a:ln>
        </p:spPr>
      </p:pic>
      <p:sp>
        <p:nvSpPr>
          <p:cNvPr id="34" name="Text Box 277">
            <a:extLst>
              <a:ext uri="{FF2B5EF4-FFF2-40B4-BE49-F238E27FC236}">
                <a16:creationId xmlns:a16="http://schemas.microsoft.com/office/drawing/2014/main" id="{4168CA5B-7144-4E41-A2D3-1DAE3C8E1159}"/>
              </a:ext>
            </a:extLst>
          </p:cNvPr>
          <p:cNvSpPr txBox="1"/>
          <p:nvPr/>
        </p:nvSpPr>
        <p:spPr>
          <a:xfrm>
            <a:off x="3828318" y="130586"/>
            <a:ext cx="1219200" cy="69580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Aft>
                <a:spcPts val="1000"/>
              </a:spcAft>
            </a:pPr>
            <a:r>
              <a:rPr lang="en-GB" sz="2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leftImg</a:t>
            </a:r>
            <a:endParaRPr lang="en-GB" sz="32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2364045D-3CDB-9542-9216-D194665C61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0988" y="2537039"/>
            <a:ext cx="1219200" cy="1270000"/>
          </a:xfrm>
          <a:prstGeom prst="rect">
            <a:avLst/>
          </a:prstGeom>
          <a:ln w="38100">
            <a:noFill/>
          </a:ln>
        </p:spPr>
      </p:pic>
      <p:sp>
        <p:nvSpPr>
          <p:cNvPr id="36" name="Text Box 277">
            <a:extLst>
              <a:ext uri="{FF2B5EF4-FFF2-40B4-BE49-F238E27FC236}">
                <a16:creationId xmlns:a16="http://schemas.microsoft.com/office/drawing/2014/main" id="{BA54C63D-685E-9E43-9BCD-29077655AF6B}"/>
              </a:ext>
            </a:extLst>
          </p:cNvPr>
          <p:cNvSpPr txBox="1"/>
          <p:nvPr/>
        </p:nvSpPr>
        <p:spPr>
          <a:xfrm>
            <a:off x="6309598" y="130586"/>
            <a:ext cx="1356923" cy="69580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Aft>
                <a:spcPts val="1000"/>
              </a:spcAft>
            </a:pPr>
            <a:r>
              <a:rPr lang="en-GB" sz="2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rightImg</a:t>
            </a:r>
            <a:endParaRPr lang="en-GB" sz="32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EA6F15C-0322-C947-BE53-785DD95FBC31}"/>
              </a:ext>
            </a:extLst>
          </p:cNvPr>
          <p:cNvSpPr txBox="1"/>
          <p:nvPr/>
        </p:nvSpPr>
        <p:spPr>
          <a:xfrm>
            <a:off x="798781" y="286857"/>
            <a:ext cx="1983181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Component names</a:t>
            </a:r>
          </a:p>
        </p:txBody>
      </p:sp>
      <p:sp>
        <p:nvSpPr>
          <p:cNvPr id="40" name="Text Box 277">
            <a:extLst>
              <a:ext uri="{FF2B5EF4-FFF2-40B4-BE49-F238E27FC236}">
                <a16:creationId xmlns:a16="http://schemas.microsoft.com/office/drawing/2014/main" id="{91844F3A-42D8-4244-830A-2E4483EF49A0}"/>
              </a:ext>
            </a:extLst>
          </p:cNvPr>
          <p:cNvSpPr txBox="1"/>
          <p:nvPr/>
        </p:nvSpPr>
        <p:spPr>
          <a:xfrm>
            <a:off x="5126023" y="5845764"/>
            <a:ext cx="1219200" cy="69580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Aft>
                <a:spcPts val="1000"/>
              </a:spcAft>
            </a:pPr>
            <a:r>
              <a:rPr lang="en-GB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(0, 0)</a:t>
            </a:r>
            <a:endParaRPr lang="en-GB" sz="2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Text Box 277">
            <a:extLst>
              <a:ext uri="{FF2B5EF4-FFF2-40B4-BE49-F238E27FC236}">
                <a16:creationId xmlns:a16="http://schemas.microsoft.com/office/drawing/2014/main" id="{FD89A9BD-16D4-9248-84E8-D9534CD1E920}"/>
              </a:ext>
            </a:extLst>
          </p:cNvPr>
          <p:cNvSpPr txBox="1"/>
          <p:nvPr/>
        </p:nvSpPr>
        <p:spPr>
          <a:xfrm>
            <a:off x="3866599" y="5852728"/>
            <a:ext cx="1219200" cy="69580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Aft>
                <a:spcPts val="1000"/>
              </a:spcAft>
            </a:pPr>
            <a:r>
              <a:rPr lang="en-GB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(-202, 0)</a:t>
            </a:r>
            <a:endParaRPr lang="en-GB" sz="2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Text Box 277">
            <a:extLst>
              <a:ext uri="{FF2B5EF4-FFF2-40B4-BE49-F238E27FC236}">
                <a16:creationId xmlns:a16="http://schemas.microsoft.com/office/drawing/2014/main" id="{2D04FD02-F1F0-AF4F-826E-A59AC7B9DB33}"/>
              </a:ext>
            </a:extLst>
          </p:cNvPr>
          <p:cNvSpPr txBox="1"/>
          <p:nvPr/>
        </p:nvSpPr>
        <p:spPr>
          <a:xfrm>
            <a:off x="6371629" y="5852728"/>
            <a:ext cx="1356923" cy="69580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Aft>
                <a:spcPts val="1000"/>
              </a:spcAft>
            </a:pPr>
            <a:r>
              <a:rPr lang="en-GB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(202, 0)</a:t>
            </a:r>
            <a:endParaRPr lang="en-GB" sz="2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0B4FFB3-CAC5-7742-9CA4-1D15CB65E69A}"/>
              </a:ext>
            </a:extLst>
          </p:cNvPr>
          <p:cNvSpPr txBox="1"/>
          <p:nvPr/>
        </p:nvSpPr>
        <p:spPr>
          <a:xfrm>
            <a:off x="798780" y="5914606"/>
            <a:ext cx="1983181" cy="6463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Position using image dimensions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E88B94B-1B46-46F1-A28B-25184447A52B}"/>
              </a:ext>
            </a:extLst>
          </p:cNvPr>
          <p:cNvSpPr txBox="1"/>
          <p:nvPr/>
        </p:nvSpPr>
        <p:spPr>
          <a:xfrm>
            <a:off x="6634720" y="5309996"/>
            <a:ext cx="5380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What is the potential confound here?</a:t>
            </a:r>
          </a:p>
        </p:txBody>
      </p:sp>
    </p:spTree>
    <p:extLst>
      <p:ext uri="{BB962C8B-B14F-4D97-AF65-F5344CB8AC3E}">
        <p14:creationId xmlns:p14="http://schemas.microsoft.com/office/powerpoint/2010/main" val="2895406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4" grpId="0" animBg="1"/>
      <p:bldP spid="36" grpId="0" animBg="1"/>
      <p:bldP spid="39" grpId="0" animBg="1"/>
      <p:bldP spid="40" grpId="0" animBg="1"/>
      <p:bldP spid="41" grpId="0" animBg="1"/>
      <p:bldP spid="42" grpId="0" animBg="1"/>
      <p:bldP spid="4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35F32B45-D777-B54E-8292-28B8F56203A5}"/>
              </a:ext>
            </a:extLst>
          </p:cNvPr>
          <p:cNvGrpSpPr/>
          <p:nvPr/>
        </p:nvGrpSpPr>
        <p:grpSpPr>
          <a:xfrm>
            <a:off x="1137290" y="879644"/>
            <a:ext cx="9373955" cy="5825048"/>
            <a:chOff x="22033" y="0"/>
            <a:chExt cx="5301222" cy="3504337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D23E3AB3-D5AB-F946-9A3F-D90C7887D90C}"/>
                </a:ext>
              </a:extLst>
            </p:cNvPr>
            <p:cNvGrpSpPr/>
            <p:nvPr/>
          </p:nvGrpSpPr>
          <p:grpSpPr>
            <a:xfrm>
              <a:off x="22033" y="8840"/>
              <a:ext cx="5130800" cy="2933700"/>
              <a:chOff x="0" y="0"/>
              <a:chExt cx="5130800" cy="2933700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657848CD-ACEA-BC49-90FB-EA922D769FCD}"/>
                  </a:ext>
                </a:extLst>
              </p:cNvPr>
              <p:cNvSpPr/>
              <p:nvPr/>
            </p:nvSpPr>
            <p:spPr>
              <a:xfrm>
                <a:off x="0" y="0"/>
                <a:ext cx="5130800" cy="293370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GB"/>
              </a:p>
            </p:txBody>
          </p: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DDC11C90-9ECF-2249-BEA9-B1A4B771B493}"/>
                  </a:ext>
                </a:extLst>
              </p:cNvPr>
              <p:cNvCxnSpPr/>
              <p:nvPr/>
            </p:nvCxnSpPr>
            <p:spPr>
              <a:xfrm>
                <a:off x="2571750" y="0"/>
                <a:ext cx="0" cy="2933700"/>
              </a:xfrm>
              <a:prstGeom prst="line">
                <a:avLst/>
              </a:prstGeom>
              <a:ln w="38100">
                <a:solidFill>
                  <a:schemeClr val="bg1">
                    <a:alpha val="31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C7BF4EEE-4BE8-2243-B0B4-1AD2FE7949A5}"/>
                  </a:ext>
                </a:extLst>
              </p:cNvPr>
              <p:cNvCxnSpPr/>
              <p:nvPr/>
            </p:nvCxnSpPr>
            <p:spPr>
              <a:xfrm flipV="1">
                <a:off x="0" y="1460500"/>
                <a:ext cx="5130800" cy="0"/>
              </a:xfrm>
              <a:prstGeom prst="line">
                <a:avLst/>
              </a:prstGeom>
              <a:ln w="38100">
                <a:solidFill>
                  <a:schemeClr val="bg1">
                    <a:alpha val="31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87FC5A5C-E2A6-BC44-8341-C5D20D29ECCE}"/>
                </a:ext>
              </a:extLst>
            </p:cNvPr>
            <p:cNvCxnSpPr/>
            <p:nvPr/>
          </p:nvCxnSpPr>
          <p:spPr>
            <a:xfrm>
              <a:off x="22033" y="3504337"/>
              <a:ext cx="5199962" cy="0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F75FECB2-A1B0-114E-82B7-26E1DEA68D26}"/>
                </a:ext>
              </a:extLst>
            </p:cNvPr>
            <p:cNvCxnSpPr/>
            <p:nvPr/>
          </p:nvCxnSpPr>
          <p:spPr>
            <a:xfrm rot="5400000">
              <a:off x="3862024" y="1461231"/>
              <a:ext cx="2922462" cy="0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8" name="Picture 27">
            <a:extLst>
              <a:ext uri="{FF2B5EF4-FFF2-40B4-BE49-F238E27FC236}">
                <a16:creationId xmlns:a16="http://schemas.microsoft.com/office/drawing/2014/main" id="{372842DC-CEA7-5444-9411-778E20CFFB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5220" y="2537039"/>
            <a:ext cx="1219200" cy="1270000"/>
          </a:xfrm>
          <a:prstGeom prst="rect">
            <a:avLst/>
          </a:prstGeom>
          <a:ln w="38100">
            <a:noFill/>
          </a:ln>
        </p:spPr>
      </p:pic>
      <p:sp>
        <p:nvSpPr>
          <p:cNvPr id="31" name="Text Box 277">
            <a:extLst>
              <a:ext uri="{FF2B5EF4-FFF2-40B4-BE49-F238E27FC236}">
                <a16:creationId xmlns:a16="http://schemas.microsoft.com/office/drawing/2014/main" id="{ACEEB240-5C1A-A646-85B8-C4089A4A389B}"/>
              </a:ext>
            </a:extLst>
          </p:cNvPr>
          <p:cNvSpPr txBox="1"/>
          <p:nvPr/>
        </p:nvSpPr>
        <p:spPr>
          <a:xfrm>
            <a:off x="5063992" y="123622"/>
            <a:ext cx="1219200" cy="69580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Aft>
                <a:spcPts val="1000"/>
              </a:spcAft>
            </a:pPr>
            <a:r>
              <a:rPr lang="en-GB" sz="2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midImg</a:t>
            </a:r>
            <a:endParaRPr lang="en-GB" sz="32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3430FD90-A910-3A4B-88AB-2D5B0B0660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8300" y="2537039"/>
            <a:ext cx="1219200" cy="1270000"/>
          </a:xfrm>
          <a:prstGeom prst="rect">
            <a:avLst/>
          </a:prstGeom>
          <a:ln w="38100">
            <a:noFill/>
          </a:ln>
        </p:spPr>
      </p:pic>
      <p:sp>
        <p:nvSpPr>
          <p:cNvPr id="34" name="Text Box 277">
            <a:extLst>
              <a:ext uri="{FF2B5EF4-FFF2-40B4-BE49-F238E27FC236}">
                <a16:creationId xmlns:a16="http://schemas.microsoft.com/office/drawing/2014/main" id="{4168CA5B-7144-4E41-A2D3-1DAE3C8E1159}"/>
              </a:ext>
            </a:extLst>
          </p:cNvPr>
          <p:cNvSpPr txBox="1"/>
          <p:nvPr/>
        </p:nvSpPr>
        <p:spPr>
          <a:xfrm>
            <a:off x="3563278" y="130586"/>
            <a:ext cx="1219200" cy="69580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Aft>
                <a:spcPts val="1000"/>
              </a:spcAft>
            </a:pPr>
            <a:r>
              <a:rPr lang="en-GB" sz="2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leftImg</a:t>
            </a:r>
            <a:endParaRPr lang="en-GB" sz="32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2364045D-3CDB-9542-9216-D194665C61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9036" y="2537039"/>
            <a:ext cx="1219200" cy="1270000"/>
          </a:xfrm>
          <a:prstGeom prst="rect">
            <a:avLst/>
          </a:prstGeom>
          <a:ln w="38100">
            <a:noFill/>
          </a:ln>
        </p:spPr>
      </p:pic>
      <p:sp>
        <p:nvSpPr>
          <p:cNvPr id="36" name="Text Box 277">
            <a:extLst>
              <a:ext uri="{FF2B5EF4-FFF2-40B4-BE49-F238E27FC236}">
                <a16:creationId xmlns:a16="http://schemas.microsoft.com/office/drawing/2014/main" id="{BA54C63D-685E-9E43-9BCD-29077655AF6B}"/>
              </a:ext>
            </a:extLst>
          </p:cNvPr>
          <p:cNvSpPr txBox="1"/>
          <p:nvPr/>
        </p:nvSpPr>
        <p:spPr>
          <a:xfrm>
            <a:off x="6574638" y="130586"/>
            <a:ext cx="1356923" cy="69580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Aft>
                <a:spcPts val="1000"/>
              </a:spcAft>
            </a:pPr>
            <a:r>
              <a:rPr lang="en-GB" sz="2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rightImg</a:t>
            </a:r>
            <a:endParaRPr lang="en-GB" sz="32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EA6F15C-0322-C947-BE53-785DD95FBC31}"/>
              </a:ext>
            </a:extLst>
          </p:cNvPr>
          <p:cNvSpPr txBox="1"/>
          <p:nvPr/>
        </p:nvSpPr>
        <p:spPr>
          <a:xfrm>
            <a:off x="798781" y="286857"/>
            <a:ext cx="1983181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Component names</a:t>
            </a:r>
          </a:p>
        </p:txBody>
      </p:sp>
      <p:sp>
        <p:nvSpPr>
          <p:cNvPr id="40" name="Text Box 277">
            <a:extLst>
              <a:ext uri="{FF2B5EF4-FFF2-40B4-BE49-F238E27FC236}">
                <a16:creationId xmlns:a16="http://schemas.microsoft.com/office/drawing/2014/main" id="{91844F3A-42D8-4244-830A-2E4483EF49A0}"/>
              </a:ext>
            </a:extLst>
          </p:cNvPr>
          <p:cNvSpPr txBox="1"/>
          <p:nvPr/>
        </p:nvSpPr>
        <p:spPr>
          <a:xfrm>
            <a:off x="5126023" y="5845764"/>
            <a:ext cx="1219200" cy="69580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Aft>
                <a:spcPts val="1000"/>
              </a:spcAft>
            </a:pPr>
            <a:r>
              <a:rPr lang="en-GB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(0, 0)</a:t>
            </a:r>
            <a:endParaRPr lang="en-GB" sz="2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Text Box 277">
            <a:extLst>
              <a:ext uri="{FF2B5EF4-FFF2-40B4-BE49-F238E27FC236}">
                <a16:creationId xmlns:a16="http://schemas.microsoft.com/office/drawing/2014/main" id="{FD89A9BD-16D4-9248-84E8-D9534CD1E920}"/>
              </a:ext>
            </a:extLst>
          </p:cNvPr>
          <p:cNvSpPr txBox="1"/>
          <p:nvPr/>
        </p:nvSpPr>
        <p:spPr>
          <a:xfrm>
            <a:off x="3601559" y="5852728"/>
            <a:ext cx="1219200" cy="69580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Aft>
                <a:spcPts val="1000"/>
              </a:spcAft>
            </a:pPr>
            <a:r>
              <a:rPr lang="en-GB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(-220, 0)</a:t>
            </a:r>
            <a:endParaRPr lang="en-GB" sz="2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Text Box 277">
            <a:extLst>
              <a:ext uri="{FF2B5EF4-FFF2-40B4-BE49-F238E27FC236}">
                <a16:creationId xmlns:a16="http://schemas.microsoft.com/office/drawing/2014/main" id="{2D04FD02-F1F0-AF4F-826E-A59AC7B9DB33}"/>
              </a:ext>
            </a:extLst>
          </p:cNvPr>
          <p:cNvSpPr txBox="1"/>
          <p:nvPr/>
        </p:nvSpPr>
        <p:spPr>
          <a:xfrm>
            <a:off x="6636669" y="5852728"/>
            <a:ext cx="1356923" cy="69580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Aft>
                <a:spcPts val="1000"/>
              </a:spcAft>
            </a:pPr>
            <a:r>
              <a:rPr lang="en-GB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(220, 0)</a:t>
            </a:r>
            <a:endParaRPr lang="en-GB" sz="2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0B4FFB3-CAC5-7742-9CA4-1D15CB65E69A}"/>
              </a:ext>
            </a:extLst>
          </p:cNvPr>
          <p:cNvSpPr txBox="1"/>
          <p:nvPr/>
        </p:nvSpPr>
        <p:spPr>
          <a:xfrm>
            <a:off x="679512" y="5914606"/>
            <a:ext cx="2511332" cy="6463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Position using image dimensions and padding</a:t>
            </a:r>
          </a:p>
        </p:txBody>
      </p:sp>
    </p:spTree>
    <p:extLst>
      <p:ext uri="{BB962C8B-B14F-4D97-AF65-F5344CB8AC3E}">
        <p14:creationId xmlns:p14="http://schemas.microsoft.com/office/powerpoint/2010/main" val="1824732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4" grpId="0" animBg="1"/>
      <p:bldP spid="36" grpId="0" animBg="1"/>
      <p:bldP spid="39" grpId="0" animBg="1"/>
      <p:bldP spid="40" grpId="0" animBg="1"/>
      <p:bldP spid="41" grpId="0" animBg="1"/>
      <p:bldP spid="42" grpId="0" animBg="1"/>
      <p:bldP spid="4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>
            <a:extLst>
              <a:ext uri="{FF2B5EF4-FFF2-40B4-BE49-F238E27FC236}">
                <a16:creationId xmlns:a16="http://schemas.microsoft.com/office/drawing/2014/main" id="{32F6B949-8773-1245-BFEE-3BB3A5466C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0622" y="530087"/>
            <a:ext cx="8966200" cy="553720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8F7C3D0D-1AF7-BA48-8648-E5EE513187B0}"/>
              </a:ext>
            </a:extLst>
          </p:cNvPr>
          <p:cNvSpPr txBox="1"/>
          <p:nvPr/>
        </p:nvSpPr>
        <p:spPr>
          <a:xfrm rot="10800000" flipV="1">
            <a:off x="482111" y="1342944"/>
            <a:ext cx="1744254" cy="40011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leftImg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CC35176-09C3-954A-A236-234DED7F7B2A}"/>
              </a:ext>
            </a:extLst>
          </p:cNvPr>
          <p:cNvSpPr txBox="1"/>
          <p:nvPr/>
        </p:nvSpPr>
        <p:spPr>
          <a:xfrm rot="10800000" flipV="1">
            <a:off x="482111" y="2355857"/>
            <a:ext cx="1744254" cy="40011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$leftStim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EF4B79D-8441-5B4D-801E-11EF69086047}"/>
              </a:ext>
            </a:extLst>
          </p:cNvPr>
          <p:cNvSpPr txBox="1"/>
          <p:nvPr/>
        </p:nvSpPr>
        <p:spPr>
          <a:xfrm rot="10800000" flipV="1">
            <a:off x="482110" y="3336361"/>
            <a:ext cx="1744254" cy="40011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stims/leftStim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90B678B-2C1C-AD4E-8DC0-AD0A46312CA6}"/>
              </a:ext>
            </a:extLst>
          </p:cNvPr>
          <p:cNvSpPr txBox="1"/>
          <p:nvPr/>
        </p:nvSpPr>
        <p:spPr>
          <a:xfrm rot="10800000" flipV="1">
            <a:off x="482110" y="4301714"/>
            <a:ext cx="1744254" cy="40011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left.png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554E9B5-4CD4-EB47-8395-9CBB4EC0C309}"/>
              </a:ext>
            </a:extLst>
          </p:cNvPr>
          <p:cNvCxnSpPr>
            <a:stCxn id="28" idx="2"/>
            <a:endCxn id="29" idx="0"/>
          </p:cNvCxnSpPr>
          <p:nvPr/>
        </p:nvCxnSpPr>
        <p:spPr>
          <a:xfrm>
            <a:off x="1354238" y="1743054"/>
            <a:ext cx="0" cy="61280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5D5BB7F-5804-DB40-B440-1380F9BA9318}"/>
              </a:ext>
            </a:extLst>
          </p:cNvPr>
          <p:cNvCxnSpPr/>
          <p:nvPr/>
        </p:nvCxnSpPr>
        <p:spPr>
          <a:xfrm>
            <a:off x="1354237" y="2755968"/>
            <a:ext cx="0" cy="61280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11FE703-61D7-F340-A004-8C2F9E9A54A7}"/>
              </a:ext>
            </a:extLst>
          </p:cNvPr>
          <p:cNvCxnSpPr/>
          <p:nvPr/>
        </p:nvCxnSpPr>
        <p:spPr>
          <a:xfrm>
            <a:off x="1336875" y="3736472"/>
            <a:ext cx="0" cy="61280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C98F191-92C6-A049-AAD3-7FB3EFA4DAF0}"/>
              </a:ext>
            </a:extLst>
          </p:cNvPr>
          <p:cNvCxnSpPr>
            <a:cxnSpLocks/>
          </p:cNvCxnSpPr>
          <p:nvPr/>
        </p:nvCxnSpPr>
        <p:spPr>
          <a:xfrm flipV="1">
            <a:off x="2226364" y="3429000"/>
            <a:ext cx="1722784" cy="107276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69320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A1473A6-3F22-483E-8A30-80B9D2B145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A1375E3-3E53-4D75-BAB7-E5929BFCB2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534368" y="563918"/>
            <a:ext cx="4119932" cy="5978614"/>
            <a:chOff x="7513372" y="803186"/>
            <a:chExt cx="4163968" cy="5978614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0BBEEF67-3DDF-46CF-8CD5-EA5F0E4FB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9586" y="1070835"/>
              <a:ext cx="687754" cy="5710965"/>
            </a:xfrm>
            <a:custGeom>
              <a:avLst/>
              <a:gdLst>
                <a:gd name="T0" fmla="*/ 414 w 414"/>
                <a:gd name="T1" fmla="*/ 2447 h 2447"/>
                <a:gd name="T2" fmla="*/ 0 w 414"/>
                <a:gd name="T3" fmla="*/ 2247 h 2447"/>
                <a:gd name="T4" fmla="*/ 0 w 414"/>
                <a:gd name="T5" fmla="*/ 0 h 2447"/>
                <a:gd name="T6" fmla="*/ 414 w 414"/>
                <a:gd name="T7" fmla="*/ 200 h 2447"/>
                <a:gd name="T8" fmla="*/ 414 w 414"/>
                <a:gd name="T9" fmla="*/ 2447 h 2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4" h="2447">
                  <a:moveTo>
                    <a:pt x="414" y="2447"/>
                  </a:moveTo>
                  <a:lnTo>
                    <a:pt x="0" y="2247"/>
                  </a:lnTo>
                  <a:lnTo>
                    <a:pt x="0" y="0"/>
                  </a:lnTo>
                  <a:lnTo>
                    <a:pt x="414" y="200"/>
                  </a:lnTo>
                  <a:lnTo>
                    <a:pt x="414" y="244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8FAC1C95-F817-487C-B8B2-CF141FBB1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8949" y="803186"/>
              <a:ext cx="409371" cy="5521414"/>
            </a:xfrm>
            <a:custGeom>
              <a:avLst/>
              <a:gdLst>
                <a:gd name="T0" fmla="*/ 209 w 209"/>
                <a:gd name="T1" fmla="*/ 2246 h 2358"/>
                <a:gd name="T2" fmla="*/ 0 w 209"/>
                <a:gd name="T3" fmla="*/ 2358 h 2358"/>
                <a:gd name="T4" fmla="*/ 0 w 209"/>
                <a:gd name="T5" fmla="*/ 111 h 2358"/>
                <a:gd name="T6" fmla="*/ 209 w 209"/>
                <a:gd name="T7" fmla="*/ 0 h 2358"/>
                <a:gd name="T8" fmla="*/ 209 w 209"/>
                <a:gd name="T9" fmla="*/ 2246 h 2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2358">
                  <a:moveTo>
                    <a:pt x="209" y="2246"/>
                  </a:moveTo>
                  <a:lnTo>
                    <a:pt x="0" y="2358"/>
                  </a:lnTo>
                  <a:lnTo>
                    <a:pt x="0" y="111"/>
                  </a:lnTo>
                  <a:lnTo>
                    <a:pt x="209" y="0"/>
                  </a:lnTo>
                  <a:lnTo>
                    <a:pt x="209" y="2246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C2C5363A-D941-4AA1-8D38-D7E44A1E2E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13372" y="804101"/>
              <a:ext cx="3880238" cy="525164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2208" y="885651"/>
            <a:ext cx="3555832" cy="462460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FFFFFF"/>
                </a:solidFill>
              </a:rPr>
              <a:t>Experimental considerations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32936" y="410817"/>
            <a:ext cx="7210244" cy="6131715"/>
          </a:xfrm>
        </p:spPr>
        <p:txBody>
          <a:bodyPr anchor="ctr">
            <a:normAutofit/>
          </a:bodyPr>
          <a:lstStyle/>
          <a:p>
            <a:pPr marL="0" indent="0" fontAlgn="t">
              <a:buNone/>
            </a:pPr>
            <a:endParaRPr lang="en-GB" dirty="0">
              <a:solidFill>
                <a:srgbClr val="FF0000"/>
              </a:solidFill>
            </a:endParaRPr>
          </a:p>
          <a:p>
            <a:pPr fontAlgn="t"/>
            <a:r>
              <a:rPr lang="en-GB" sz="3200" dirty="0"/>
              <a:t>Too close </a:t>
            </a:r>
          </a:p>
          <a:p>
            <a:pPr lvl="1" fontAlgn="t"/>
            <a:r>
              <a:rPr lang="en-GB" sz="2800" dirty="0"/>
              <a:t>difficult to determine the central target stimulus</a:t>
            </a:r>
          </a:p>
          <a:p>
            <a:pPr fontAlgn="t"/>
            <a:r>
              <a:rPr lang="en-GB" sz="3200" dirty="0"/>
              <a:t>Too far apart</a:t>
            </a:r>
          </a:p>
          <a:p>
            <a:pPr lvl="1" fontAlgn="t"/>
            <a:r>
              <a:rPr lang="en-GB" sz="2800" dirty="0"/>
              <a:t>flankers may not provide a distracting effect</a:t>
            </a:r>
          </a:p>
          <a:p>
            <a:endParaRPr lang="en-GB" sz="2400" dirty="0"/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007001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A1473A6-3F22-483E-8A30-80B9D2B145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A1375E3-3E53-4D75-BAB7-E5929BFCB2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534368" y="563918"/>
            <a:ext cx="4119932" cy="5978614"/>
            <a:chOff x="7513372" y="803186"/>
            <a:chExt cx="4163968" cy="5978614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0BBEEF67-3DDF-46CF-8CD5-EA5F0E4FB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9586" y="1070835"/>
              <a:ext cx="687754" cy="5710965"/>
            </a:xfrm>
            <a:custGeom>
              <a:avLst/>
              <a:gdLst>
                <a:gd name="T0" fmla="*/ 414 w 414"/>
                <a:gd name="T1" fmla="*/ 2447 h 2447"/>
                <a:gd name="T2" fmla="*/ 0 w 414"/>
                <a:gd name="T3" fmla="*/ 2247 h 2447"/>
                <a:gd name="T4" fmla="*/ 0 w 414"/>
                <a:gd name="T5" fmla="*/ 0 h 2447"/>
                <a:gd name="T6" fmla="*/ 414 w 414"/>
                <a:gd name="T7" fmla="*/ 200 h 2447"/>
                <a:gd name="T8" fmla="*/ 414 w 414"/>
                <a:gd name="T9" fmla="*/ 2447 h 2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4" h="2447">
                  <a:moveTo>
                    <a:pt x="414" y="2447"/>
                  </a:moveTo>
                  <a:lnTo>
                    <a:pt x="0" y="2247"/>
                  </a:lnTo>
                  <a:lnTo>
                    <a:pt x="0" y="0"/>
                  </a:lnTo>
                  <a:lnTo>
                    <a:pt x="414" y="200"/>
                  </a:lnTo>
                  <a:lnTo>
                    <a:pt x="414" y="244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8FAC1C95-F817-487C-B8B2-CF141FBB1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8949" y="803186"/>
              <a:ext cx="409371" cy="5521414"/>
            </a:xfrm>
            <a:custGeom>
              <a:avLst/>
              <a:gdLst>
                <a:gd name="T0" fmla="*/ 209 w 209"/>
                <a:gd name="T1" fmla="*/ 2246 h 2358"/>
                <a:gd name="T2" fmla="*/ 0 w 209"/>
                <a:gd name="T3" fmla="*/ 2358 h 2358"/>
                <a:gd name="T4" fmla="*/ 0 w 209"/>
                <a:gd name="T5" fmla="*/ 111 h 2358"/>
                <a:gd name="T6" fmla="*/ 209 w 209"/>
                <a:gd name="T7" fmla="*/ 0 h 2358"/>
                <a:gd name="T8" fmla="*/ 209 w 209"/>
                <a:gd name="T9" fmla="*/ 2246 h 2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2358">
                  <a:moveTo>
                    <a:pt x="209" y="2246"/>
                  </a:moveTo>
                  <a:lnTo>
                    <a:pt x="0" y="2358"/>
                  </a:lnTo>
                  <a:lnTo>
                    <a:pt x="0" y="111"/>
                  </a:lnTo>
                  <a:lnTo>
                    <a:pt x="209" y="0"/>
                  </a:lnTo>
                  <a:lnTo>
                    <a:pt x="209" y="2246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C2C5363A-D941-4AA1-8D38-D7E44A1E2E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13372" y="804101"/>
              <a:ext cx="3880238" cy="525164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8468" y="885651"/>
            <a:ext cx="3229803" cy="462460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FFFFFF"/>
                </a:solidFill>
              </a:rPr>
              <a:t>Positioning stimuli for the assessment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32936" y="410817"/>
            <a:ext cx="7210244" cy="6131715"/>
          </a:xfrm>
        </p:spPr>
        <p:txBody>
          <a:bodyPr anchor="ctr">
            <a:normAutofit/>
          </a:bodyPr>
          <a:lstStyle/>
          <a:p>
            <a:pPr marL="0" indent="0" fontAlgn="t">
              <a:buNone/>
            </a:pPr>
            <a:endParaRPr lang="en-GB" dirty="0">
              <a:solidFill>
                <a:srgbClr val="FF0000"/>
              </a:solidFill>
            </a:endParaRPr>
          </a:p>
          <a:p>
            <a:pPr fontAlgn="t"/>
            <a:r>
              <a:rPr lang="en-GB" sz="3200" dirty="0"/>
              <a:t>You will need to check</a:t>
            </a:r>
          </a:p>
          <a:p>
            <a:pPr lvl="1" fontAlgn="t"/>
            <a:r>
              <a:rPr lang="en-GB" sz="2800" dirty="0"/>
              <a:t>font size</a:t>
            </a:r>
          </a:p>
          <a:p>
            <a:pPr lvl="1" fontAlgn="t"/>
            <a:r>
              <a:rPr lang="en-GB" sz="2800" dirty="0"/>
              <a:t>position</a:t>
            </a:r>
          </a:p>
          <a:p>
            <a:pPr lvl="1" fontAlgn="t"/>
            <a:r>
              <a:rPr lang="en-GB" sz="2800" dirty="0"/>
              <a:t>how to present the stimuli</a:t>
            </a:r>
          </a:p>
          <a:p>
            <a:pPr lvl="2" fontAlgn="t"/>
            <a:r>
              <a:rPr lang="en-GB" sz="2400" dirty="0"/>
              <a:t>left/right presentation </a:t>
            </a:r>
          </a:p>
          <a:p>
            <a:pPr lvl="2" fontAlgn="t"/>
            <a:r>
              <a:rPr lang="en-GB" sz="2400" dirty="0"/>
              <a:t>top/bottom presentation</a:t>
            </a:r>
          </a:p>
          <a:p>
            <a:pPr lvl="1" fontAlgn="t"/>
            <a:r>
              <a:rPr lang="en-GB" sz="2800" dirty="0"/>
              <a:t>stimuli do not overlap</a:t>
            </a:r>
          </a:p>
          <a:p>
            <a:pPr lvl="1" fontAlgn="t"/>
            <a:r>
              <a:rPr lang="en-GB" sz="2800" dirty="0"/>
              <a:t>not too close</a:t>
            </a:r>
          </a:p>
          <a:p>
            <a:pPr lvl="1" fontAlgn="t"/>
            <a:r>
              <a:rPr lang="en-GB" sz="2800" dirty="0"/>
              <a:t>not too far apart</a:t>
            </a:r>
          </a:p>
          <a:p>
            <a:pPr fontAlgn="t"/>
            <a:r>
              <a:rPr lang="en-GB" sz="3200" b="1" dirty="0"/>
              <a:t>How might you determine this information?</a:t>
            </a:r>
          </a:p>
          <a:p>
            <a:endParaRPr lang="en-GB" sz="2400" dirty="0"/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73813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GB" sz="4000" dirty="0">
                <a:solidFill>
                  <a:srgbClr val="FFFFFF"/>
                </a:solidFill>
              </a:rPr>
              <a:t>Learning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3488" y="2177170"/>
            <a:ext cx="9708995" cy="3567173"/>
          </a:xfrm>
        </p:spPr>
        <p:txBody>
          <a:bodyPr anchor="ctr">
            <a:normAutofit/>
          </a:bodyPr>
          <a:lstStyle/>
          <a:p>
            <a:pPr lvl="0"/>
            <a:r>
              <a:rPr lang="en-GB" sz="3200" dirty="0"/>
              <a:t>To think more about how to set up conditions files</a:t>
            </a:r>
          </a:p>
          <a:p>
            <a:pPr lvl="0"/>
            <a:r>
              <a:rPr lang="en-GB" sz="3200" dirty="0"/>
              <a:t>To learn how to place several stimuli on screen</a:t>
            </a:r>
          </a:p>
          <a:p>
            <a:pPr lvl="0"/>
            <a:r>
              <a:rPr lang="en-GB" sz="3200" dirty="0"/>
              <a:t>To work more independently, using previous resources to support you</a:t>
            </a:r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22727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GB" sz="4000" dirty="0">
                <a:solidFill>
                  <a:srgbClr val="FFFFFF"/>
                </a:solidFill>
              </a:rPr>
              <a:t>Why is this useful?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3488" y="2797210"/>
            <a:ext cx="9708995" cy="3567173"/>
          </a:xfrm>
        </p:spPr>
        <p:txBody>
          <a:bodyPr anchor="ctr">
            <a:normAutofit/>
          </a:bodyPr>
          <a:lstStyle/>
          <a:p>
            <a:pPr lvl="0"/>
            <a:r>
              <a:rPr lang="en-GB" dirty="0"/>
              <a:t>You are going to need to place your word/nonword stimulus pairs on the screen for the assessment</a:t>
            </a:r>
          </a:p>
          <a:p>
            <a:pPr lvl="0"/>
            <a:r>
              <a:rPr lang="en-GB" dirty="0"/>
              <a:t>You will need to decide how and where to place them</a:t>
            </a:r>
          </a:p>
          <a:p>
            <a:pPr lvl="0"/>
            <a:r>
              <a:rPr lang="en-GB" dirty="0"/>
              <a:t>You will need to use your conds file for this </a:t>
            </a:r>
          </a:p>
          <a:p>
            <a:pPr lvl="0"/>
            <a:r>
              <a:rPr lang="en-GB" dirty="0"/>
              <a:t>The information this week will scaffold that process for you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72503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A1473A6-3F22-483E-8A30-80B9D2B145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A1375E3-3E53-4D75-BAB7-E5929BFCB2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534368" y="563918"/>
            <a:ext cx="4119932" cy="5978614"/>
            <a:chOff x="7513372" y="803186"/>
            <a:chExt cx="4163968" cy="5978614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0BBEEF67-3DDF-46CF-8CD5-EA5F0E4FB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9586" y="1070835"/>
              <a:ext cx="687754" cy="5710965"/>
            </a:xfrm>
            <a:custGeom>
              <a:avLst/>
              <a:gdLst>
                <a:gd name="T0" fmla="*/ 414 w 414"/>
                <a:gd name="T1" fmla="*/ 2447 h 2447"/>
                <a:gd name="T2" fmla="*/ 0 w 414"/>
                <a:gd name="T3" fmla="*/ 2247 h 2447"/>
                <a:gd name="T4" fmla="*/ 0 w 414"/>
                <a:gd name="T5" fmla="*/ 0 h 2447"/>
                <a:gd name="T6" fmla="*/ 414 w 414"/>
                <a:gd name="T7" fmla="*/ 200 h 2447"/>
                <a:gd name="T8" fmla="*/ 414 w 414"/>
                <a:gd name="T9" fmla="*/ 2447 h 2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4" h="2447">
                  <a:moveTo>
                    <a:pt x="414" y="2447"/>
                  </a:moveTo>
                  <a:lnTo>
                    <a:pt x="0" y="2247"/>
                  </a:lnTo>
                  <a:lnTo>
                    <a:pt x="0" y="0"/>
                  </a:lnTo>
                  <a:lnTo>
                    <a:pt x="414" y="200"/>
                  </a:lnTo>
                  <a:lnTo>
                    <a:pt x="414" y="244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8FAC1C95-F817-487C-B8B2-CF141FBB1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8949" y="803186"/>
              <a:ext cx="409371" cy="5521414"/>
            </a:xfrm>
            <a:custGeom>
              <a:avLst/>
              <a:gdLst>
                <a:gd name="T0" fmla="*/ 209 w 209"/>
                <a:gd name="T1" fmla="*/ 2246 h 2358"/>
                <a:gd name="T2" fmla="*/ 0 w 209"/>
                <a:gd name="T3" fmla="*/ 2358 h 2358"/>
                <a:gd name="T4" fmla="*/ 0 w 209"/>
                <a:gd name="T5" fmla="*/ 111 h 2358"/>
                <a:gd name="T6" fmla="*/ 209 w 209"/>
                <a:gd name="T7" fmla="*/ 0 h 2358"/>
                <a:gd name="T8" fmla="*/ 209 w 209"/>
                <a:gd name="T9" fmla="*/ 2246 h 2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2358">
                  <a:moveTo>
                    <a:pt x="209" y="2246"/>
                  </a:moveTo>
                  <a:lnTo>
                    <a:pt x="0" y="2358"/>
                  </a:lnTo>
                  <a:lnTo>
                    <a:pt x="0" y="111"/>
                  </a:lnTo>
                  <a:lnTo>
                    <a:pt x="209" y="0"/>
                  </a:lnTo>
                  <a:lnTo>
                    <a:pt x="209" y="2246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C2C5363A-D941-4AA1-8D38-D7E44A1E2E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13372" y="804101"/>
              <a:ext cx="3880238" cy="525164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8468" y="885651"/>
            <a:ext cx="3229803" cy="4624603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rgbClr val="FFFFFF"/>
                </a:solidFill>
              </a:rPr>
              <a:t>Flanker</a:t>
            </a:r>
            <a:br>
              <a:rPr lang="en-GB" b="1" dirty="0">
                <a:solidFill>
                  <a:srgbClr val="FFFFFF"/>
                </a:solidFill>
              </a:rPr>
            </a:br>
            <a:r>
              <a:rPr lang="en-GB" b="1" dirty="0">
                <a:solidFill>
                  <a:srgbClr val="FFFFFF"/>
                </a:solidFill>
              </a:rPr>
              <a:t>Task</a:t>
            </a:r>
            <a:br>
              <a:rPr lang="en-GB" b="1" dirty="0">
                <a:solidFill>
                  <a:srgbClr val="FFFFFF"/>
                </a:solidFill>
              </a:rPr>
            </a:br>
            <a:r>
              <a:rPr lang="en-GB" sz="2000" b="1" dirty="0">
                <a:solidFill>
                  <a:schemeClr val="bg1"/>
                </a:solidFill>
              </a:rPr>
              <a:t>Reference:</a:t>
            </a:r>
            <a:r>
              <a:rPr lang="en-GB" sz="2000" dirty="0">
                <a:solidFill>
                  <a:schemeClr val="bg1"/>
                </a:solidFill>
              </a:rPr>
              <a:t> Eriksen, B. A. &amp; Eriksen, C. W. (1974). Effects of noise letters upon identification of a target letter in a non-search task. </a:t>
            </a:r>
            <a:r>
              <a:rPr lang="en-GB" sz="2000" i="1" dirty="0">
                <a:solidFill>
                  <a:schemeClr val="bg1"/>
                </a:solidFill>
              </a:rPr>
              <a:t>Perception and Psychophysics, 16</a:t>
            </a:r>
            <a:r>
              <a:rPr lang="en-GB" sz="2000" dirty="0">
                <a:solidFill>
                  <a:schemeClr val="bg1"/>
                </a:solidFill>
              </a:rPr>
              <a:t>, 143-149.</a:t>
            </a:r>
            <a:br>
              <a:rPr lang="en-GB" sz="6000" dirty="0"/>
            </a:br>
            <a:endParaRPr lang="en-GB" b="1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37671" y="563919"/>
            <a:ext cx="6525220" cy="597861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GB" sz="3200" dirty="0"/>
              <a:t>The basic effect from a Flanker task is that when a participant responds to stimuli "flanked" by irrelevant stimuli. </a:t>
            </a:r>
          </a:p>
          <a:p>
            <a:pPr marL="0" indent="0">
              <a:buNone/>
            </a:pPr>
            <a:r>
              <a:rPr lang="en-GB" sz="3200" dirty="0"/>
              <a:t>The irrelevant stimuli can affect your response. </a:t>
            </a:r>
          </a:p>
          <a:p>
            <a:pPr marL="0" indent="0">
              <a:buNone/>
            </a:pPr>
            <a:r>
              <a:rPr lang="en-GB" sz="3200" dirty="0"/>
              <a:t>There is a similarity between other paradigms in which this type of interference from an irrelevant stimulus or stimulus feature occurs (like the Stroop task or the Simon task)</a:t>
            </a:r>
          </a:p>
        </p:txBody>
      </p:sp>
    </p:spTree>
    <p:extLst>
      <p:ext uri="{BB962C8B-B14F-4D97-AF65-F5344CB8AC3E}">
        <p14:creationId xmlns:p14="http://schemas.microsoft.com/office/powerpoint/2010/main" val="544688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GB" sz="4000" dirty="0">
                <a:solidFill>
                  <a:srgbClr val="FFFFFF"/>
                </a:solidFill>
              </a:rPr>
              <a:t>Flanker Task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3488" y="2797210"/>
            <a:ext cx="9708995" cy="3567173"/>
          </a:xfrm>
        </p:spPr>
        <p:txBody>
          <a:bodyPr anchor="ctr">
            <a:normAutofit/>
          </a:bodyPr>
          <a:lstStyle/>
          <a:p>
            <a:pPr marL="457200" lvl="1" indent="0">
              <a:buNone/>
            </a:pPr>
            <a:endParaRPr lang="en-GB" dirty="0"/>
          </a:p>
          <a:p>
            <a:pPr lvl="1"/>
            <a:endParaRPr lang="en-GB" dirty="0"/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4EC1CB93-CD1D-BE40-B5D2-B6321B339873}"/>
              </a:ext>
            </a:extLst>
          </p:cNvPr>
          <p:cNvGrpSpPr/>
          <p:nvPr/>
        </p:nvGrpSpPr>
        <p:grpSpPr>
          <a:xfrm>
            <a:off x="3152505" y="2448459"/>
            <a:ext cx="5876698" cy="3773826"/>
            <a:chOff x="0" y="186544"/>
            <a:chExt cx="3381117" cy="1881015"/>
          </a:xfrm>
        </p:grpSpPr>
        <p:sp>
          <p:nvSpPr>
            <p:cNvPr id="77" name="Rounded Rectangle 76">
              <a:extLst>
                <a:ext uri="{FF2B5EF4-FFF2-40B4-BE49-F238E27FC236}">
                  <a16:creationId xmlns:a16="http://schemas.microsoft.com/office/drawing/2014/main" id="{7571C89C-35CF-F64B-B1FA-349D95416084}"/>
                </a:ext>
              </a:extLst>
            </p:cNvPr>
            <p:cNvSpPr/>
            <p:nvPr/>
          </p:nvSpPr>
          <p:spPr>
            <a:xfrm rot="10800000">
              <a:off x="1770122" y="1437613"/>
              <a:ext cx="1610995" cy="626745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1000"/>
                </a:spcAft>
              </a:pPr>
              <a:r>
                <a:rPr lang="en-GB" sz="1200">
                  <a:solidFill>
                    <a:srgbClr val="000000"/>
                  </a:solidFill>
                  <a:effectLst/>
                  <a:ea typeface="Times New Roman" panose="02020603050405020304" pitchFamily="18" charset="0"/>
                  <a:cs typeface="Times New Roman" panose="02020603050405020304" pitchFamily="18" charset="0"/>
                </a:rPr>
                <a:t> </a:t>
              </a:r>
              <a:endParaRPr lang="en-GB" sz="1200">
                <a:effectLst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9FFEB42C-E9CA-EE43-8277-FCA37BE2D8BC}"/>
                </a:ext>
              </a:extLst>
            </p:cNvPr>
            <p:cNvGrpSpPr/>
            <p:nvPr/>
          </p:nvGrpSpPr>
          <p:grpSpPr>
            <a:xfrm>
              <a:off x="0" y="186544"/>
              <a:ext cx="3343015" cy="1881015"/>
              <a:chOff x="0" y="-36929"/>
              <a:chExt cx="3343802" cy="1882415"/>
            </a:xfrm>
          </p:grpSpPr>
          <p:sp>
            <p:nvSpPr>
              <p:cNvPr id="81" name="Text Box 280">
                <a:extLst>
                  <a:ext uri="{FF2B5EF4-FFF2-40B4-BE49-F238E27FC236}">
                    <a16:creationId xmlns:a16="http://schemas.microsoft.com/office/drawing/2014/main" id="{BCEE8431-DB54-6E49-BC74-B637CC8CBCD9}"/>
                  </a:ext>
                </a:extLst>
              </p:cNvPr>
              <p:cNvSpPr txBox="1"/>
              <p:nvPr/>
            </p:nvSpPr>
            <p:spPr>
              <a:xfrm>
                <a:off x="1815352" y="947552"/>
                <a:ext cx="1528450" cy="347072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50000"/>
                  </a:lnSpc>
                  <a:spcAft>
                    <a:spcPts val="1000"/>
                  </a:spcAft>
                </a:pPr>
                <a:r>
                  <a:rPr lang="en-GB" sz="240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Incongruent Right</a:t>
                </a:r>
                <a:endParaRPr lang="en-GB" sz="320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" name="Text Box 277">
                <a:extLst>
                  <a:ext uri="{FF2B5EF4-FFF2-40B4-BE49-F238E27FC236}">
                    <a16:creationId xmlns:a16="http://schemas.microsoft.com/office/drawing/2014/main" id="{DDFEDF2A-F243-9743-930C-48AB8AEA14DD}"/>
                  </a:ext>
                </a:extLst>
              </p:cNvPr>
              <p:cNvSpPr txBox="1"/>
              <p:nvPr/>
            </p:nvSpPr>
            <p:spPr>
              <a:xfrm>
                <a:off x="53296" y="-13569"/>
                <a:ext cx="1528450" cy="347072"/>
              </a:xfrm>
              <a:prstGeom prst="rect">
                <a:avLst/>
              </a:prstGeom>
              <a:solidFill>
                <a:schemeClr val="lt1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50000"/>
                  </a:lnSpc>
                  <a:spcAft>
                    <a:spcPts val="1000"/>
                  </a:spcAft>
                </a:pPr>
                <a:r>
                  <a:rPr lang="en-GB" sz="24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Congruent Left</a:t>
                </a:r>
                <a:endParaRPr lang="en-GB" sz="3200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" name="Text Box 278">
                <a:extLst>
                  <a:ext uri="{FF2B5EF4-FFF2-40B4-BE49-F238E27FC236}">
                    <a16:creationId xmlns:a16="http://schemas.microsoft.com/office/drawing/2014/main" id="{16A5CB13-DF9F-0F46-98C2-86C104EC515F}"/>
                  </a:ext>
                </a:extLst>
              </p:cNvPr>
              <p:cNvSpPr txBox="1"/>
              <p:nvPr/>
            </p:nvSpPr>
            <p:spPr>
              <a:xfrm>
                <a:off x="1781980" y="-36929"/>
                <a:ext cx="1528450" cy="347072"/>
              </a:xfrm>
              <a:prstGeom prst="rect">
                <a:avLst/>
              </a:prstGeom>
              <a:solidFill>
                <a:schemeClr val="lt1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50000"/>
                  </a:lnSpc>
                  <a:spcAft>
                    <a:spcPts val="1000"/>
                  </a:spcAft>
                </a:pPr>
                <a:r>
                  <a:rPr lang="en-GB" sz="24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Congruent Right</a:t>
                </a:r>
                <a:endParaRPr lang="en-GB" sz="3200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" name="Text Box 279">
                <a:extLst>
                  <a:ext uri="{FF2B5EF4-FFF2-40B4-BE49-F238E27FC236}">
                    <a16:creationId xmlns:a16="http://schemas.microsoft.com/office/drawing/2014/main" id="{4C57472C-B205-1940-AE65-9E6EA88D7BA7}"/>
                  </a:ext>
                </a:extLst>
              </p:cNvPr>
              <p:cNvSpPr txBox="1"/>
              <p:nvPr/>
            </p:nvSpPr>
            <p:spPr>
              <a:xfrm>
                <a:off x="53296" y="957564"/>
                <a:ext cx="1528450" cy="347072"/>
              </a:xfrm>
              <a:prstGeom prst="rect">
                <a:avLst/>
              </a:prstGeom>
              <a:solidFill>
                <a:schemeClr val="lt1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50000"/>
                  </a:lnSpc>
                  <a:spcAft>
                    <a:spcPts val="1000"/>
                  </a:spcAft>
                </a:pPr>
                <a:r>
                  <a:rPr lang="en-GB" sz="240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Incongruent Left</a:t>
                </a:r>
                <a:endParaRPr lang="en-GB" sz="320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5" name="Group 84">
                <a:extLst>
                  <a:ext uri="{FF2B5EF4-FFF2-40B4-BE49-F238E27FC236}">
                    <a16:creationId xmlns:a16="http://schemas.microsoft.com/office/drawing/2014/main" id="{D19D5EBE-C3BD-4A43-803B-C71BA012A2F8}"/>
                  </a:ext>
                </a:extLst>
              </p:cNvPr>
              <p:cNvGrpSpPr/>
              <p:nvPr/>
            </p:nvGrpSpPr>
            <p:grpSpPr>
              <a:xfrm rot="10800000">
                <a:off x="0" y="233606"/>
                <a:ext cx="1611630" cy="627380"/>
                <a:chOff x="0" y="0"/>
                <a:chExt cx="1822923" cy="1046308"/>
              </a:xfrm>
            </p:grpSpPr>
            <p:sp>
              <p:nvSpPr>
                <p:cNvPr id="111" name="Rounded Rectangle 110">
                  <a:extLst>
                    <a:ext uri="{FF2B5EF4-FFF2-40B4-BE49-F238E27FC236}">
                      <a16:creationId xmlns:a16="http://schemas.microsoft.com/office/drawing/2014/main" id="{D6A5C21B-3CBA-194D-856A-D4805C4A0D79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1822923" cy="1046308"/>
                </a:xfrm>
                <a:prstGeom prst="round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50000"/>
                    </a:lnSpc>
                    <a:spcAft>
                      <a:spcPts val="1000"/>
                    </a:spcAft>
                  </a:pPr>
                  <a:r>
                    <a:rPr lang="en-GB" sz="1200">
                      <a:solidFill>
                        <a:srgbClr val="000000"/>
                      </a:solidFill>
                      <a:effectLst/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a:t> </a:t>
                  </a:r>
                  <a:endParaRPr lang="en-GB" sz="120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2" name="Rectangle 111">
                  <a:extLst>
                    <a:ext uri="{FF2B5EF4-FFF2-40B4-BE49-F238E27FC236}">
                      <a16:creationId xmlns:a16="http://schemas.microsoft.com/office/drawing/2014/main" id="{91E7D037-404C-094C-A308-103CD413C40D}"/>
                    </a:ext>
                  </a:extLst>
                </p:cNvPr>
                <p:cNvSpPr/>
                <p:nvPr/>
              </p:nvSpPr>
              <p:spPr>
                <a:xfrm>
                  <a:off x="256967" y="317043"/>
                  <a:ext cx="354530" cy="41220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GB"/>
                </a:p>
              </p:txBody>
            </p:sp>
            <p:sp>
              <p:nvSpPr>
                <p:cNvPr id="113" name="Rectangle 112">
                  <a:extLst>
                    <a:ext uri="{FF2B5EF4-FFF2-40B4-BE49-F238E27FC236}">
                      <a16:creationId xmlns:a16="http://schemas.microsoft.com/office/drawing/2014/main" id="{5E254502-CB1B-884B-BA65-4FE6F0BDF331}"/>
                    </a:ext>
                  </a:extLst>
                </p:cNvPr>
                <p:cNvSpPr/>
                <p:nvPr/>
              </p:nvSpPr>
              <p:spPr>
                <a:xfrm>
                  <a:off x="727516" y="317043"/>
                  <a:ext cx="354330" cy="41211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GB"/>
                </a:p>
              </p:txBody>
            </p:sp>
            <p:sp>
              <p:nvSpPr>
                <p:cNvPr id="114" name="Rectangle 113">
                  <a:extLst>
                    <a:ext uri="{FF2B5EF4-FFF2-40B4-BE49-F238E27FC236}">
                      <a16:creationId xmlns:a16="http://schemas.microsoft.com/office/drawing/2014/main" id="{176EE557-E0EC-DA43-BE6E-5E4F4DC6C4AE}"/>
                    </a:ext>
                  </a:extLst>
                </p:cNvPr>
                <p:cNvSpPr/>
                <p:nvPr/>
              </p:nvSpPr>
              <p:spPr>
                <a:xfrm>
                  <a:off x="1204739" y="317043"/>
                  <a:ext cx="354330" cy="41211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GB"/>
                </a:p>
              </p:txBody>
            </p:sp>
            <p:cxnSp>
              <p:nvCxnSpPr>
                <p:cNvPr id="115" name="Straight Arrow Connector 114">
                  <a:extLst>
                    <a:ext uri="{FF2B5EF4-FFF2-40B4-BE49-F238E27FC236}">
                      <a16:creationId xmlns:a16="http://schemas.microsoft.com/office/drawing/2014/main" id="{317F0397-F299-E44F-A9CD-71BEA46FEC91}"/>
                    </a:ext>
                  </a:extLst>
                </p:cNvPr>
                <p:cNvCxnSpPr/>
                <p:nvPr/>
              </p:nvCxnSpPr>
              <p:spPr>
                <a:xfrm>
                  <a:off x="1278158" y="517277"/>
                  <a:ext cx="189865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Straight Arrow Connector 115">
                  <a:extLst>
                    <a:ext uri="{FF2B5EF4-FFF2-40B4-BE49-F238E27FC236}">
                      <a16:creationId xmlns:a16="http://schemas.microsoft.com/office/drawing/2014/main" id="{68E58CA6-3AE2-0743-9851-0DC63EAA9E9E}"/>
                    </a:ext>
                  </a:extLst>
                </p:cNvPr>
                <p:cNvCxnSpPr/>
                <p:nvPr/>
              </p:nvCxnSpPr>
              <p:spPr>
                <a:xfrm>
                  <a:off x="373770" y="527288"/>
                  <a:ext cx="189865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Straight Arrow Connector 116">
                  <a:extLst>
                    <a:ext uri="{FF2B5EF4-FFF2-40B4-BE49-F238E27FC236}">
                      <a16:creationId xmlns:a16="http://schemas.microsoft.com/office/drawing/2014/main" id="{8B51E38C-BF90-A049-81D7-5AF8EEAA6754}"/>
                    </a:ext>
                  </a:extLst>
                </p:cNvPr>
                <p:cNvCxnSpPr/>
                <p:nvPr/>
              </p:nvCxnSpPr>
              <p:spPr>
                <a:xfrm>
                  <a:off x="807609" y="527288"/>
                  <a:ext cx="189865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6" name="Group 85">
                <a:extLst>
                  <a:ext uri="{FF2B5EF4-FFF2-40B4-BE49-F238E27FC236}">
                    <a16:creationId xmlns:a16="http://schemas.microsoft.com/office/drawing/2014/main" id="{609B50F9-3D33-EF42-ADEB-036740DD338D}"/>
                  </a:ext>
                </a:extLst>
              </p:cNvPr>
              <p:cNvGrpSpPr/>
              <p:nvPr/>
            </p:nvGrpSpPr>
            <p:grpSpPr>
              <a:xfrm>
                <a:off x="1718671" y="233606"/>
                <a:ext cx="1611880" cy="627398"/>
                <a:chOff x="0" y="0"/>
                <a:chExt cx="1822923" cy="1046308"/>
              </a:xfrm>
            </p:grpSpPr>
            <p:sp>
              <p:nvSpPr>
                <p:cNvPr id="104" name="Rounded Rectangle 103">
                  <a:extLst>
                    <a:ext uri="{FF2B5EF4-FFF2-40B4-BE49-F238E27FC236}">
                      <a16:creationId xmlns:a16="http://schemas.microsoft.com/office/drawing/2014/main" id="{5BD75E35-B191-0247-A8AF-01011E86460A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1822923" cy="1046308"/>
                </a:xfrm>
                <a:prstGeom prst="round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50000"/>
                    </a:lnSpc>
                    <a:spcAft>
                      <a:spcPts val="1000"/>
                    </a:spcAft>
                  </a:pPr>
                  <a:r>
                    <a:rPr lang="en-GB" sz="1200">
                      <a:solidFill>
                        <a:srgbClr val="000000"/>
                      </a:solidFill>
                      <a:effectLst/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a:t> </a:t>
                  </a:r>
                  <a:endParaRPr lang="en-GB" sz="120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5" name="Rectangle 104">
                  <a:extLst>
                    <a:ext uri="{FF2B5EF4-FFF2-40B4-BE49-F238E27FC236}">
                      <a16:creationId xmlns:a16="http://schemas.microsoft.com/office/drawing/2014/main" id="{2FDA6F86-0E71-B044-9A11-15A66817D63D}"/>
                    </a:ext>
                  </a:extLst>
                </p:cNvPr>
                <p:cNvSpPr/>
                <p:nvPr/>
              </p:nvSpPr>
              <p:spPr>
                <a:xfrm>
                  <a:off x="256966" y="317036"/>
                  <a:ext cx="354530" cy="41220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GB"/>
                </a:p>
              </p:txBody>
            </p:sp>
            <p:sp>
              <p:nvSpPr>
                <p:cNvPr id="106" name="Rectangle 105">
                  <a:extLst>
                    <a:ext uri="{FF2B5EF4-FFF2-40B4-BE49-F238E27FC236}">
                      <a16:creationId xmlns:a16="http://schemas.microsoft.com/office/drawing/2014/main" id="{B1ABE330-DF4D-A145-B620-F9ED4C486DE2}"/>
                    </a:ext>
                  </a:extLst>
                </p:cNvPr>
                <p:cNvSpPr/>
                <p:nvPr/>
              </p:nvSpPr>
              <p:spPr>
                <a:xfrm>
                  <a:off x="727515" y="317036"/>
                  <a:ext cx="354330" cy="41211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GB"/>
                </a:p>
              </p:txBody>
            </p:sp>
            <p:sp>
              <p:nvSpPr>
                <p:cNvPr id="107" name="Rectangle 106">
                  <a:extLst>
                    <a:ext uri="{FF2B5EF4-FFF2-40B4-BE49-F238E27FC236}">
                      <a16:creationId xmlns:a16="http://schemas.microsoft.com/office/drawing/2014/main" id="{F9FFEC82-BC94-2E4D-A681-6AAE903BF2A4}"/>
                    </a:ext>
                  </a:extLst>
                </p:cNvPr>
                <p:cNvSpPr/>
                <p:nvPr/>
              </p:nvSpPr>
              <p:spPr>
                <a:xfrm>
                  <a:off x="1204738" y="317036"/>
                  <a:ext cx="354330" cy="41211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GB"/>
                </a:p>
              </p:txBody>
            </p:sp>
            <p:cxnSp>
              <p:nvCxnSpPr>
                <p:cNvPr id="108" name="Straight Arrow Connector 107">
                  <a:extLst>
                    <a:ext uri="{FF2B5EF4-FFF2-40B4-BE49-F238E27FC236}">
                      <a16:creationId xmlns:a16="http://schemas.microsoft.com/office/drawing/2014/main" id="{FCD18372-E7BA-174A-9220-199466F51E13}"/>
                    </a:ext>
                  </a:extLst>
                </p:cNvPr>
                <p:cNvCxnSpPr/>
                <p:nvPr/>
              </p:nvCxnSpPr>
              <p:spPr>
                <a:xfrm>
                  <a:off x="1278157" y="517270"/>
                  <a:ext cx="189865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Straight Arrow Connector 108">
                  <a:extLst>
                    <a:ext uri="{FF2B5EF4-FFF2-40B4-BE49-F238E27FC236}">
                      <a16:creationId xmlns:a16="http://schemas.microsoft.com/office/drawing/2014/main" id="{61DEB7B7-5110-0442-A26F-A630FD6358FC}"/>
                    </a:ext>
                  </a:extLst>
                </p:cNvPr>
                <p:cNvCxnSpPr/>
                <p:nvPr/>
              </p:nvCxnSpPr>
              <p:spPr>
                <a:xfrm>
                  <a:off x="373769" y="527281"/>
                  <a:ext cx="189865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Straight Arrow Connector 109">
                  <a:extLst>
                    <a:ext uri="{FF2B5EF4-FFF2-40B4-BE49-F238E27FC236}">
                      <a16:creationId xmlns:a16="http://schemas.microsoft.com/office/drawing/2014/main" id="{AA4CEC6D-E07C-C04C-8EF1-6C2E76CA4E65}"/>
                    </a:ext>
                  </a:extLst>
                </p:cNvPr>
                <p:cNvCxnSpPr/>
                <p:nvPr/>
              </p:nvCxnSpPr>
              <p:spPr>
                <a:xfrm>
                  <a:off x="807608" y="527281"/>
                  <a:ext cx="189865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7" name="Group 86">
                <a:extLst>
                  <a:ext uri="{FF2B5EF4-FFF2-40B4-BE49-F238E27FC236}">
                    <a16:creationId xmlns:a16="http://schemas.microsoft.com/office/drawing/2014/main" id="{B2685555-D0A6-CF46-A435-15443B078898}"/>
                  </a:ext>
                </a:extLst>
              </p:cNvPr>
              <p:cNvGrpSpPr/>
              <p:nvPr/>
            </p:nvGrpSpPr>
            <p:grpSpPr>
              <a:xfrm>
                <a:off x="3337" y="1218088"/>
                <a:ext cx="3174288" cy="627398"/>
                <a:chOff x="0" y="2"/>
                <a:chExt cx="3588966" cy="1045845"/>
              </a:xfrm>
            </p:grpSpPr>
            <p:sp>
              <p:nvSpPr>
                <p:cNvPr id="96" name="Rounded Rectangle 95">
                  <a:extLst>
                    <a:ext uri="{FF2B5EF4-FFF2-40B4-BE49-F238E27FC236}">
                      <a16:creationId xmlns:a16="http://schemas.microsoft.com/office/drawing/2014/main" id="{992EC77C-3874-714A-AA74-A1AB097FD9EB}"/>
                    </a:ext>
                  </a:extLst>
                </p:cNvPr>
                <p:cNvSpPr/>
                <p:nvPr/>
              </p:nvSpPr>
              <p:spPr>
                <a:xfrm rot="10800000">
                  <a:off x="0" y="2"/>
                  <a:ext cx="1822450" cy="1045845"/>
                </a:xfrm>
                <a:prstGeom prst="round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50000"/>
                    </a:lnSpc>
                    <a:spcAft>
                      <a:spcPts val="1000"/>
                    </a:spcAft>
                  </a:pPr>
                  <a:r>
                    <a:rPr lang="en-GB" sz="1200">
                      <a:solidFill>
                        <a:srgbClr val="000000"/>
                      </a:solidFill>
                      <a:effectLst/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a:t> </a:t>
                  </a:r>
                  <a:endParaRPr lang="en-GB" sz="120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97" name="Group 96">
                  <a:extLst>
                    <a:ext uri="{FF2B5EF4-FFF2-40B4-BE49-F238E27FC236}">
                      <a16:creationId xmlns:a16="http://schemas.microsoft.com/office/drawing/2014/main" id="{E215E302-363C-464A-9786-C65B32E519DB}"/>
                    </a:ext>
                  </a:extLst>
                </p:cNvPr>
                <p:cNvGrpSpPr/>
                <p:nvPr/>
              </p:nvGrpSpPr>
              <p:grpSpPr>
                <a:xfrm>
                  <a:off x="2757414" y="375679"/>
                  <a:ext cx="353696" cy="411478"/>
                  <a:chOff x="1976503" y="102026"/>
                  <a:chExt cx="353696" cy="411478"/>
                </a:xfrm>
              </p:grpSpPr>
              <p:sp>
                <p:nvSpPr>
                  <p:cNvPr id="102" name="Rectangle 101">
                    <a:extLst>
                      <a:ext uri="{FF2B5EF4-FFF2-40B4-BE49-F238E27FC236}">
                        <a16:creationId xmlns:a16="http://schemas.microsoft.com/office/drawing/2014/main" id="{FC598B5E-AAE5-1E4E-A5B7-7CE3FFBC3474}"/>
                      </a:ext>
                    </a:extLst>
                  </p:cNvPr>
                  <p:cNvSpPr/>
                  <p:nvPr/>
                </p:nvSpPr>
                <p:spPr>
                  <a:xfrm>
                    <a:off x="1976503" y="102026"/>
                    <a:ext cx="353696" cy="411478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GB"/>
                  </a:p>
                </p:txBody>
              </p:sp>
              <p:cxnSp>
                <p:nvCxnSpPr>
                  <p:cNvPr id="103" name="Straight Arrow Connector 102">
                    <a:extLst>
                      <a:ext uri="{FF2B5EF4-FFF2-40B4-BE49-F238E27FC236}">
                        <a16:creationId xmlns:a16="http://schemas.microsoft.com/office/drawing/2014/main" id="{59127236-B2A3-1347-B664-D002A893BCF1}"/>
                      </a:ext>
                    </a:extLst>
                  </p:cNvPr>
                  <p:cNvCxnSpPr/>
                  <p:nvPr/>
                </p:nvCxnSpPr>
                <p:spPr>
                  <a:xfrm>
                    <a:off x="2056596" y="312276"/>
                    <a:ext cx="189230" cy="0"/>
                  </a:xfrm>
                  <a:prstGeom prst="straightConnector1">
                    <a:avLst/>
                  </a:prstGeom>
                  <a:ln w="38100">
                    <a:solidFill>
                      <a:schemeClr val="bg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98" name="Rectangle 97">
                  <a:extLst>
                    <a:ext uri="{FF2B5EF4-FFF2-40B4-BE49-F238E27FC236}">
                      <a16:creationId xmlns:a16="http://schemas.microsoft.com/office/drawing/2014/main" id="{B4C00512-1981-464E-97B8-817657B8431F}"/>
                    </a:ext>
                  </a:extLst>
                </p:cNvPr>
                <p:cNvSpPr/>
                <p:nvPr/>
              </p:nvSpPr>
              <p:spPr>
                <a:xfrm rot="10800000">
                  <a:off x="3234636" y="375680"/>
                  <a:ext cx="354330" cy="41148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GB"/>
                </a:p>
              </p:txBody>
            </p:sp>
            <p:sp>
              <p:nvSpPr>
                <p:cNvPr id="99" name="Rectangle 98">
                  <a:extLst>
                    <a:ext uri="{FF2B5EF4-FFF2-40B4-BE49-F238E27FC236}">
                      <a16:creationId xmlns:a16="http://schemas.microsoft.com/office/drawing/2014/main" id="{872A7FFF-7A6C-B244-9E05-4BDBC247F1A1}"/>
                    </a:ext>
                  </a:extLst>
                </p:cNvPr>
                <p:cNvSpPr/>
                <p:nvPr/>
              </p:nvSpPr>
              <p:spPr>
                <a:xfrm rot="10800000">
                  <a:off x="2286865" y="375680"/>
                  <a:ext cx="353695" cy="41148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GB"/>
                </a:p>
              </p:txBody>
            </p:sp>
            <p:cxnSp>
              <p:nvCxnSpPr>
                <p:cNvPr id="100" name="Straight Arrow Connector 99">
                  <a:extLst>
                    <a:ext uri="{FF2B5EF4-FFF2-40B4-BE49-F238E27FC236}">
                      <a16:creationId xmlns:a16="http://schemas.microsoft.com/office/drawing/2014/main" id="{C2258A3C-30D1-E24E-B2F1-8B063D76B688}"/>
                    </a:ext>
                  </a:extLst>
                </p:cNvPr>
                <p:cNvCxnSpPr/>
                <p:nvPr/>
              </p:nvCxnSpPr>
              <p:spPr>
                <a:xfrm rot="10800000">
                  <a:off x="2376970" y="585927"/>
                  <a:ext cx="189230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Straight Arrow Connector 100">
                  <a:extLst>
                    <a:ext uri="{FF2B5EF4-FFF2-40B4-BE49-F238E27FC236}">
                      <a16:creationId xmlns:a16="http://schemas.microsoft.com/office/drawing/2014/main" id="{48D1E0FD-DB30-CD40-BA4D-E801ED50C3F2}"/>
                    </a:ext>
                  </a:extLst>
                </p:cNvPr>
                <p:cNvCxnSpPr/>
                <p:nvPr/>
              </p:nvCxnSpPr>
              <p:spPr>
                <a:xfrm rot="10800000">
                  <a:off x="3281357" y="575913"/>
                  <a:ext cx="189230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8" name="Group 87">
                <a:extLst>
                  <a:ext uri="{FF2B5EF4-FFF2-40B4-BE49-F238E27FC236}">
                    <a16:creationId xmlns:a16="http://schemas.microsoft.com/office/drawing/2014/main" id="{F828F072-2279-EA40-B6A4-AAF1555DB463}"/>
                  </a:ext>
                </a:extLst>
              </p:cNvPr>
              <p:cNvGrpSpPr/>
              <p:nvPr/>
            </p:nvGrpSpPr>
            <p:grpSpPr>
              <a:xfrm>
                <a:off x="234165" y="1408276"/>
                <a:ext cx="1151092" cy="246845"/>
                <a:chOff x="-1735036" y="317036"/>
                <a:chExt cx="1301467" cy="411480"/>
              </a:xfrm>
            </p:grpSpPr>
            <p:grpSp>
              <p:nvGrpSpPr>
                <p:cNvPr id="89" name="Group 88">
                  <a:extLst>
                    <a:ext uri="{FF2B5EF4-FFF2-40B4-BE49-F238E27FC236}">
                      <a16:creationId xmlns:a16="http://schemas.microsoft.com/office/drawing/2014/main" id="{4BEFA3E2-6AEE-1C41-9868-B865EE8CA036}"/>
                    </a:ext>
                  </a:extLst>
                </p:cNvPr>
                <p:cNvGrpSpPr/>
                <p:nvPr/>
              </p:nvGrpSpPr>
              <p:grpSpPr>
                <a:xfrm>
                  <a:off x="-1262447" y="317036"/>
                  <a:ext cx="353695" cy="411480"/>
                  <a:chOff x="-1992001" y="0"/>
                  <a:chExt cx="353695" cy="411480"/>
                </a:xfrm>
              </p:grpSpPr>
              <p:sp>
                <p:nvSpPr>
                  <p:cNvPr id="94" name="Rectangle 93">
                    <a:extLst>
                      <a:ext uri="{FF2B5EF4-FFF2-40B4-BE49-F238E27FC236}">
                        <a16:creationId xmlns:a16="http://schemas.microsoft.com/office/drawing/2014/main" id="{618FAE1F-FC75-C746-93B4-AE2C39B0199B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-1992001" y="0"/>
                    <a:ext cx="353695" cy="41148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GB"/>
                  </a:p>
                </p:txBody>
              </p:sp>
              <p:cxnSp>
                <p:nvCxnSpPr>
                  <p:cNvPr id="95" name="Straight Arrow Connector 94">
                    <a:extLst>
                      <a:ext uri="{FF2B5EF4-FFF2-40B4-BE49-F238E27FC236}">
                        <a16:creationId xmlns:a16="http://schemas.microsoft.com/office/drawing/2014/main" id="{85A7C303-6914-A445-886B-D325B9D7E207}"/>
                      </a:ext>
                    </a:extLst>
                  </p:cNvPr>
                  <p:cNvCxnSpPr/>
                  <p:nvPr/>
                </p:nvCxnSpPr>
                <p:spPr>
                  <a:xfrm rot="10800000">
                    <a:off x="-1908572" y="200233"/>
                    <a:ext cx="189230" cy="0"/>
                  </a:xfrm>
                  <a:prstGeom prst="straightConnector1">
                    <a:avLst/>
                  </a:prstGeom>
                  <a:ln w="38100">
                    <a:solidFill>
                      <a:schemeClr val="bg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90" name="Rectangle 89">
                  <a:extLst>
                    <a:ext uri="{FF2B5EF4-FFF2-40B4-BE49-F238E27FC236}">
                      <a16:creationId xmlns:a16="http://schemas.microsoft.com/office/drawing/2014/main" id="{D3D8D2B0-772D-4B44-827D-048BB759A096}"/>
                    </a:ext>
                  </a:extLst>
                </p:cNvPr>
                <p:cNvSpPr/>
                <p:nvPr/>
              </p:nvSpPr>
              <p:spPr>
                <a:xfrm>
                  <a:off x="-1735036" y="317036"/>
                  <a:ext cx="354330" cy="41147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GB"/>
                </a:p>
              </p:txBody>
            </p:sp>
            <p:sp>
              <p:nvSpPr>
                <p:cNvPr id="91" name="Rectangle 90">
                  <a:extLst>
                    <a:ext uri="{FF2B5EF4-FFF2-40B4-BE49-F238E27FC236}">
                      <a16:creationId xmlns:a16="http://schemas.microsoft.com/office/drawing/2014/main" id="{5559A43B-690E-6D4E-ADFE-6E03CED14496}"/>
                    </a:ext>
                  </a:extLst>
                </p:cNvPr>
                <p:cNvSpPr/>
                <p:nvPr/>
              </p:nvSpPr>
              <p:spPr>
                <a:xfrm>
                  <a:off x="-787264" y="317036"/>
                  <a:ext cx="353695" cy="41147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GB"/>
                </a:p>
              </p:txBody>
            </p:sp>
            <p:cxnSp>
              <p:nvCxnSpPr>
                <p:cNvPr id="92" name="Straight Arrow Connector 91">
                  <a:extLst>
                    <a:ext uri="{FF2B5EF4-FFF2-40B4-BE49-F238E27FC236}">
                      <a16:creationId xmlns:a16="http://schemas.microsoft.com/office/drawing/2014/main" id="{618BFAE9-5CA6-454C-ADCD-30E14BE0406C}"/>
                    </a:ext>
                  </a:extLst>
                </p:cNvPr>
                <p:cNvCxnSpPr/>
                <p:nvPr/>
              </p:nvCxnSpPr>
              <p:spPr>
                <a:xfrm>
                  <a:off x="-713845" y="517271"/>
                  <a:ext cx="189230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Straight Arrow Connector 92">
                  <a:extLst>
                    <a:ext uri="{FF2B5EF4-FFF2-40B4-BE49-F238E27FC236}">
                      <a16:creationId xmlns:a16="http://schemas.microsoft.com/office/drawing/2014/main" id="{A72902BF-0E4A-994C-B0D1-567E506EBF91}"/>
                    </a:ext>
                  </a:extLst>
                </p:cNvPr>
                <p:cNvCxnSpPr/>
                <p:nvPr/>
              </p:nvCxnSpPr>
              <p:spPr>
                <a:xfrm>
                  <a:off x="-1618233" y="527282"/>
                  <a:ext cx="189230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F54DB16D-2B67-3C45-B642-97F4C7828E76}"/>
              </a:ext>
            </a:extLst>
          </p:cNvPr>
          <p:cNvGrpSpPr/>
          <p:nvPr/>
        </p:nvGrpSpPr>
        <p:grpSpPr>
          <a:xfrm>
            <a:off x="1361194" y="2366081"/>
            <a:ext cx="3652389" cy="1683405"/>
            <a:chOff x="1361194" y="2366081"/>
            <a:chExt cx="3652389" cy="1683405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A32B1B10-3B51-A44E-A3D2-3F8AE976317D}"/>
                </a:ext>
              </a:extLst>
            </p:cNvPr>
            <p:cNvSpPr/>
            <p:nvPr/>
          </p:nvSpPr>
          <p:spPr>
            <a:xfrm>
              <a:off x="4102203" y="3218297"/>
              <a:ext cx="911380" cy="831189"/>
            </a:xfrm>
            <a:prstGeom prst="ellipse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8" name="Text Box 277">
              <a:extLst>
                <a:ext uri="{FF2B5EF4-FFF2-40B4-BE49-F238E27FC236}">
                  <a16:creationId xmlns:a16="http://schemas.microsoft.com/office/drawing/2014/main" id="{687EF275-AE58-044A-A7C8-0DC93AF4066A}"/>
                </a:ext>
              </a:extLst>
            </p:cNvPr>
            <p:cNvSpPr txBox="1"/>
            <p:nvPr/>
          </p:nvSpPr>
          <p:spPr>
            <a:xfrm>
              <a:off x="1361194" y="2366081"/>
              <a:ext cx="1085733" cy="695803"/>
            </a:xfrm>
            <a:prstGeom prst="rect">
              <a:avLst/>
            </a:prstGeom>
            <a:noFill/>
            <a:ln w="38100">
              <a:solidFill>
                <a:schemeClr val="accent6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50000"/>
                </a:lnSpc>
                <a:spcAft>
                  <a:spcPts val="1000"/>
                </a:spcAft>
              </a:pPr>
              <a:r>
                <a:rPr lang="en-GB" sz="2400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Target</a:t>
              </a:r>
              <a:endParaRPr lang="en-GB" sz="3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D151454D-3F49-6F4F-9E68-BE7CB29AD6A5}"/>
                </a:ext>
              </a:extLst>
            </p:cNvPr>
            <p:cNvCxnSpPr>
              <a:stCxn id="118" idx="3"/>
              <a:endCxn id="4" idx="0"/>
            </p:cNvCxnSpPr>
            <p:nvPr/>
          </p:nvCxnSpPr>
          <p:spPr>
            <a:xfrm>
              <a:off x="2446927" y="2713983"/>
              <a:ext cx="2110966" cy="504314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7B9E2420-52C4-7D41-9BF7-776115D5A3B6}"/>
              </a:ext>
            </a:extLst>
          </p:cNvPr>
          <p:cNvGrpSpPr/>
          <p:nvPr/>
        </p:nvGrpSpPr>
        <p:grpSpPr>
          <a:xfrm>
            <a:off x="918067" y="3204422"/>
            <a:ext cx="4833884" cy="2566627"/>
            <a:chOff x="918067" y="3204422"/>
            <a:chExt cx="4833884" cy="2566627"/>
          </a:xfrm>
        </p:grpSpPr>
        <p:sp>
          <p:nvSpPr>
            <p:cNvPr id="119" name="Text Box 277">
              <a:extLst>
                <a:ext uri="{FF2B5EF4-FFF2-40B4-BE49-F238E27FC236}">
                  <a16:creationId xmlns:a16="http://schemas.microsoft.com/office/drawing/2014/main" id="{CA858AF2-80EC-7F44-AAF0-ACEAC1685F50}"/>
                </a:ext>
              </a:extLst>
            </p:cNvPr>
            <p:cNvSpPr txBox="1"/>
            <p:nvPr/>
          </p:nvSpPr>
          <p:spPr>
            <a:xfrm>
              <a:off x="918067" y="4580796"/>
              <a:ext cx="1707469" cy="1190253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50000"/>
                </a:lnSpc>
                <a:spcAft>
                  <a:spcPts val="1000"/>
                </a:spcAft>
              </a:pPr>
              <a:r>
                <a:rPr lang="en-GB" sz="2400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Irrelevant distractors</a:t>
              </a:r>
              <a:endParaRPr lang="en-GB" sz="3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C1315C30-112A-2E43-A71D-D72D1BEF7323}"/>
                </a:ext>
              </a:extLst>
            </p:cNvPr>
            <p:cNvCxnSpPr>
              <a:cxnSpLocks/>
              <a:stCxn id="119" idx="3"/>
              <a:endCxn id="126" idx="4"/>
            </p:cNvCxnSpPr>
            <p:nvPr/>
          </p:nvCxnSpPr>
          <p:spPr>
            <a:xfrm flipV="1">
              <a:off x="2625536" y="4035611"/>
              <a:ext cx="2670725" cy="114031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>
              <a:extLst>
                <a:ext uri="{FF2B5EF4-FFF2-40B4-BE49-F238E27FC236}">
                  <a16:creationId xmlns:a16="http://schemas.microsoft.com/office/drawing/2014/main" id="{6EF42C86-B99C-0943-8D4E-45748E43AA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61688" y="3860139"/>
              <a:ext cx="1819504" cy="70895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3D62AD8D-2801-9447-A007-60A66FB714E0}"/>
                </a:ext>
              </a:extLst>
            </p:cNvPr>
            <p:cNvSpPr/>
            <p:nvPr/>
          </p:nvSpPr>
          <p:spPr>
            <a:xfrm>
              <a:off x="3387879" y="3229368"/>
              <a:ext cx="911380" cy="831189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88F07D27-C512-0448-973C-C7AC6494A8B2}"/>
                </a:ext>
              </a:extLst>
            </p:cNvPr>
            <p:cNvSpPr/>
            <p:nvPr/>
          </p:nvSpPr>
          <p:spPr>
            <a:xfrm>
              <a:off x="4840571" y="3204422"/>
              <a:ext cx="911380" cy="831189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9" name="Text Box 277">
            <a:extLst>
              <a:ext uri="{FF2B5EF4-FFF2-40B4-BE49-F238E27FC236}">
                <a16:creationId xmlns:a16="http://schemas.microsoft.com/office/drawing/2014/main" id="{625FEB01-18A1-0840-9ABA-B952688DE112}"/>
              </a:ext>
            </a:extLst>
          </p:cNvPr>
          <p:cNvSpPr txBox="1"/>
          <p:nvPr/>
        </p:nvSpPr>
        <p:spPr>
          <a:xfrm>
            <a:off x="9447721" y="2833874"/>
            <a:ext cx="1707469" cy="1190253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1000"/>
              </a:spcAft>
            </a:pPr>
            <a:r>
              <a:rPr lang="en-GB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left = z</a:t>
            </a:r>
          </a:p>
          <a:p>
            <a:pPr algn="ctr">
              <a:spcAft>
                <a:spcPts val="1000"/>
              </a:spcAft>
            </a:pPr>
            <a:r>
              <a:rPr lang="en-GB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right = m</a:t>
            </a:r>
            <a:endParaRPr lang="en-GB" sz="32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4372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3" dur="2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4" dur="2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8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8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200" decel="5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200" decel="5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9" dur="2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0" dur="2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GB" sz="4000" dirty="0">
                <a:solidFill>
                  <a:srgbClr val="FFFFFF"/>
                </a:solidFill>
              </a:rPr>
              <a:t>Fill in the blanks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3488" y="2797210"/>
            <a:ext cx="9708995" cy="3567173"/>
          </a:xfrm>
        </p:spPr>
        <p:txBody>
          <a:bodyPr anchor="ctr">
            <a:normAutofit/>
          </a:bodyPr>
          <a:lstStyle/>
          <a:p>
            <a:pPr lvl="0"/>
            <a:r>
              <a:rPr lang="en-GB" dirty="0"/>
              <a:t>Independent Variable? </a:t>
            </a:r>
          </a:p>
          <a:p>
            <a:pPr lvl="0"/>
            <a:r>
              <a:rPr lang="en-GB" dirty="0"/>
              <a:t>Conditions?</a:t>
            </a:r>
          </a:p>
          <a:p>
            <a:pPr lvl="0"/>
            <a:r>
              <a:rPr lang="en-GB" dirty="0"/>
              <a:t>Dependent Variables?</a:t>
            </a:r>
          </a:p>
          <a:p>
            <a:pPr lvl="0"/>
            <a:r>
              <a:rPr lang="en-GB" dirty="0"/>
              <a:t>Data Type?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897823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GB" sz="4000" dirty="0">
                <a:solidFill>
                  <a:srgbClr val="FFFFFF"/>
                </a:solidFill>
              </a:rPr>
              <a:t>Conds files</a:t>
            </a:r>
            <a:endParaRPr lang="en-GB" sz="4000" dirty="0">
              <a:solidFill>
                <a:schemeClr val="bg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EEABB8E-BCC8-364F-8904-B16D3682FE5F}"/>
              </a:ext>
            </a:extLst>
          </p:cNvPr>
          <p:cNvSpPr/>
          <p:nvPr/>
        </p:nvSpPr>
        <p:spPr>
          <a:xfrm>
            <a:off x="1243488" y="2378076"/>
            <a:ext cx="934257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b="1" dirty="0"/>
              <a:t>There will always be more than one way to set up a conditions file!				</a:t>
            </a:r>
            <a:endParaRPr lang="en-GB" sz="2400" dirty="0"/>
          </a:p>
        </p:txBody>
      </p:sp>
      <p:pic>
        <p:nvPicPr>
          <p:cNvPr id="19" name="Picture 18" descr="Graphical user interface, application, table, Excel&#10;&#10;Description automatically generated">
            <a:extLst>
              <a:ext uri="{FF2B5EF4-FFF2-40B4-BE49-F238E27FC236}">
                <a16:creationId xmlns:a16="http://schemas.microsoft.com/office/drawing/2014/main" id="{7FFD4328-D592-3E4D-9266-524B6308E4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322" y="3996320"/>
            <a:ext cx="9276994" cy="2614871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B7AA3444-7470-1348-9366-9171ED168864}"/>
              </a:ext>
            </a:extLst>
          </p:cNvPr>
          <p:cNvSpPr txBox="1"/>
          <p:nvPr/>
        </p:nvSpPr>
        <p:spPr>
          <a:xfrm rot="10800000" flipV="1">
            <a:off x="1529032" y="2991351"/>
            <a:ext cx="1625744" cy="7078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Use logical names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E21F9B9-CF95-6E49-BBE7-01EF3D1D75B1}"/>
              </a:ext>
            </a:extLst>
          </p:cNvPr>
          <p:cNvSpPr/>
          <p:nvPr/>
        </p:nvSpPr>
        <p:spPr>
          <a:xfrm>
            <a:off x="1261851" y="4312513"/>
            <a:ext cx="2160104" cy="6192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E41A0CC-8EFC-9443-8687-791BAD6F6822}"/>
              </a:ext>
            </a:extLst>
          </p:cNvPr>
          <p:cNvSpPr txBox="1"/>
          <p:nvPr/>
        </p:nvSpPr>
        <p:spPr>
          <a:xfrm rot="10800000" flipV="1">
            <a:off x="3998319" y="2832116"/>
            <a:ext cx="2418734" cy="101566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Don’t leave PsychoPy default names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45BE42D-007F-0642-B825-4AD8A29CDE68}"/>
              </a:ext>
            </a:extLst>
          </p:cNvPr>
          <p:cNvSpPr txBox="1"/>
          <p:nvPr/>
        </p:nvSpPr>
        <p:spPr>
          <a:xfrm rot="10800000" flipV="1">
            <a:off x="7260597" y="2929541"/>
            <a:ext cx="3962606" cy="7078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Specifying the condition and the </a:t>
            </a:r>
            <a:r>
              <a:rPr lang="en-US" sz="2000" b="1" dirty="0" err="1"/>
              <a:t>corrAns</a:t>
            </a:r>
            <a:r>
              <a:rPr lang="en-US" sz="2000" b="1" dirty="0"/>
              <a:t> is for data analysis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D87C4C9-7E4C-DB4E-BAA1-DF2AC111303F}"/>
              </a:ext>
            </a:extLst>
          </p:cNvPr>
          <p:cNvCxnSpPr>
            <a:stCxn id="20" idx="2"/>
          </p:cNvCxnSpPr>
          <p:nvPr/>
        </p:nvCxnSpPr>
        <p:spPr>
          <a:xfrm flipH="1">
            <a:off x="2341903" y="3699237"/>
            <a:ext cx="1" cy="61327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91419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GB" sz="4000" dirty="0">
                <a:solidFill>
                  <a:srgbClr val="FFFFFF"/>
                </a:solidFill>
              </a:rPr>
              <a:t>File path</a:t>
            </a:r>
            <a:endParaRPr lang="en-GB" sz="4000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C83282-B1A2-DB4D-90AE-7EB8869BE8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852" y="2300845"/>
            <a:ext cx="9932167" cy="2191927"/>
          </a:xfrm>
          <a:prstGeom prst="rect">
            <a:avLst/>
          </a:prstGeom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DF9621A4-A929-3944-B811-51AFDD712803}"/>
              </a:ext>
            </a:extLst>
          </p:cNvPr>
          <p:cNvGrpSpPr/>
          <p:nvPr/>
        </p:nvGrpSpPr>
        <p:grpSpPr>
          <a:xfrm>
            <a:off x="172278" y="4849200"/>
            <a:ext cx="11847445" cy="1482784"/>
            <a:chOff x="342374" y="4723187"/>
            <a:chExt cx="9695142" cy="490674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9A6DEAA-5A29-A041-8D9B-0484FCD59750}"/>
                </a:ext>
              </a:extLst>
            </p:cNvPr>
            <p:cNvSpPr txBox="1"/>
            <p:nvPr/>
          </p:nvSpPr>
          <p:spPr>
            <a:xfrm rot="10800000" flipV="1">
              <a:off x="3840439" y="4884355"/>
              <a:ext cx="1235207" cy="132402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$leftStim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F50F5B5-7A5C-1341-B7BA-971C7EC33FEC}"/>
                </a:ext>
              </a:extLst>
            </p:cNvPr>
            <p:cNvSpPr txBox="1"/>
            <p:nvPr/>
          </p:nvSpPr>
          <p:spPr>
            <a:xfrm rot="10800000" flipV="1">
              <a:off x="342374" y="4897616"/>
              <a:ext cx="1330398" cy="132402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Component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14FB504-9059-A442-826D-C798297A00E6}"/>
                </a:ext>
              </a:extLst>
            </p:cNvPr>
            <p:cNvSpPr txBox="1"/>
            <p:nvPr/>
          </p:nvSpPr>
          <p:spPr>
            <a:xfrm rot="10800000" flipV="1">
              <a:off x="5595624" y="4897616"/>
              <a:ext cx="1568803" cy="132402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stims/leftStim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1D917C3-CD38-2940-ADD5-7C3244671090}"/>
                </a:ext>
              </a:extLst>
            </p:cNvPr>
            <p:cNvSpPr txBox="1"/>
            <p:nvPr/>
          </p:nvSpPr>
          <p:spPr>
            <a:xfrm rot="10800000" flipV="1">
              <a:off x="8468713" y="4723187"/>
              <a:ext cx="1568803" cy="132402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err="1"/>
                <a:t>left.png</a:t>
              </a:r>
              <a:endParaRPr lang="en-US" sz="2000" b="1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CD3DA64-86B2-6646-BB35-5B4F91413BD7}"/>
                </a:ext>
              </a:extLst>
            </p:cNvPr>
            <p:cNvSpPr txBox="1"/>
            <p:nvPr/>
          </p:nvSpPr>
          <p:spPr>
            <a:xfrm rot="10800000" flipV="1">
              <a:off x="8467074" y="5081459"/>
              <a:ext cx="1568803" cy="132402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err="1"/>
                <a:t>right.png</a:t>
              </a:r>
              <a:endParaRPr lang="en-US" sz="2000" b="1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56BFAC4-CC12-194D-AB61-F65F9BA8D461}"/>
                </a:ext>
              </a:extLst>
            </p:cNvPr>
            <p:cNvSpPr txBox="1"/>
            <p:nvPr/>
          </p:nvSpPr>
          <p:spPr>
            <a:xfrm rot="10800000" flipV="1">
              <a:off x="2164685" y="4889243"/>
              <a:ext cx="1159304" cy="132402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leftImg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ADE46FCF-75F7-D44F-B82D-7B2BB5AD357C}"/>
                </a:ext>
              </a:extLst>
            </p:cNvPr>
            <p:cNvCxnSpPr>
              <a:stCxn id="15" idx="1"/>
              <a:endCxn id="23" idx="3"/>
            </p:cNvCxnSpPr>
            <p:nvPr/>
          </p:nvCxnSpPr>
          <p:spPr>
            <a:xfrm flipV="1">
              <a:off x="1672772" y="4955444"/>
              <a:ext cx="491912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13543C26-AC8C-904C-AEBE-72DF9092825E}"/>
                </a:ext>
              </a:extLst>
            </p:cNvPr>
            <p:cNvCxnSpPr/>
            <p:nvPr/>
          </p:nvCxnSpPr>
          <p:spPr>
            <a:xfrm flipV="1">
              <a:off x="3328277" y="4962075"/>
              <a:ext cx="49191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13B3B2AC-5D01-114D-AB4A-1CCB8ABF67AA}"/>
                </a:ext>
              </a:extLst>
            </p:cNvPr>
            <p:cNvCxnSpPr>
              <a:cxnSpLocks/>
              <a:endCxn id="17" idx="3"/>
            </p:cNvCxnSpPr>
            <p:nvPr/>
          </p:nvCxnSpPr>
          <p:spPr>
            <a:xfrm>
              <a:off x="5075646" y="4958928"/>
              <a:ext cx="519978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417FE8F9-A395-FA4B-A3D0-23588B06CB15}"/>
                </a:ext>
              </a:extLst>
            </p:cNvPr>
            <p:cNvCxnSpPr>
              <a:cxnSpLocks/>
              <a:endCxn id="20" idx="3"/>
            </p:cNvCxnSpPr>
            <p:nvPr/>
          </p:nvCxnSpPr>
          <p:spPr>
            <a:xfrm flipV="1">
              <a:off x="7181645" y="4789388"/>
              <a:ext cx="1287068" cy="178049"/>
            </a:xfrm>
            <a:prstGeom prst="straightConnector1">
              <a:avLst/>
            </a:prstGeom>
            <a:ln w="38100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E0AC74F7-4C96-6045-BA21-22BBFB6E601D}"/>
                </a:ext>
              </a:extLst>
            </p:cNvPr>
            <p:cNvCxnSpPr>
              <a:cxnSpLocks/>
              <a:endCxn id="22" idx="3"/>
            </p:cNvCxnSpPr>
            <p:nvPr/>
          </p:nvCxnSpPr>
          <p:spPr>
            <a:xfrm>
              <a:off x="7180005" y="4960900"/>
              <a:ext cx="1287068" cy="186760"/>
            </a:xfrm>
            <a:prstGeom prst="straightConnector1">
              <a:avLst/>
            </a:prstGeom>
            <a:ln w="38100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316858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306">
            <a:extLst>
              <a:ext uri="{FF2B5EF4-FFF2-40B4-BE49-F238E27FC236}">
                <a16:creationId xmlns:a16="http://schemas.microsoft.com/office/drawing/2014/main" id="{CA8BFABA-8457-C545-99CA-ABF6CE11F73D}"/>
              </a:ext>
            </a:extLst>
          </p:cNvPr>
          <p:cNvSpPr txBox="1"/>
          <p:nvPr/>
        </p:nvSpPr>
        <p:spPr>
          <a:xfrm>
            <a:off x="9402287" y="5154005"/>
            <a:ext cx="1127666" cy="962945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  <a:spcAft>
                <a:spcPts val="1000"/>
              </a:spcAft>
            </a:pPr>
            <a:r>
              <a:rPr lang="en-GB" sz="8000" dirty="0">
                <a:solidFill>
                  <a:schemeClr val="accent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23" name="Text Box 306">
            <a:extLst>
              <a:ext uri="{FF2B5EF4-FFF2-40B4-BE49-F238E27FC236}">
                <a16:creationId xmlns:a16="http://schemas.microsoft.com/office/drawing/2014/main" id="{483416B1-972A-8D40-AA2D-80D4D0404029}"/>
              </a:ext>
            </a:extLst>
          </p:cNvPr>
          <p:cNvSpPr txBox="1"/>
          <p:nvPr/>
        </p:nvSpPr>
        <p:spPr>
          <a:xfrm>
            <a:off x="1172247" y="4847525"/>
            <a:ext cx="1127666" cy="1154872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  <a:spcAft>
                <a:spcPts val="1000"/>
              </a:spcAft>
            </a:pPr>
            <a:r>
              <a:rPr lang="en-GB" sz="9600" dirty="0">
                <a:solidFill>
                  <a:schemeClr val="accent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306AC7F-603C-2A4E-8262-707A506F3CAF}"/>
              </a:ext>
            </a:extLst>
          </p:cNvPr>
          <p:cNvGrpSpPr/>
          <p:nvPr/>
        </p:nvGrpSpPr>
        <p:grpSpPr>
          <a:xfrm>
            <a:off x="1043004" y="439822"/>
            <a:ext cx="11334241" cy="5978356"/>
            <a:chOff x="0" y="0"/>
            <a:chExt cx="6409490" cy="3596561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35F32B45-D777-B54E-8292-28B8F56203A5}"/>
                </a:ext>
              </a:extLst>
            </p:cNvPr>
            <p:cNvGrpSpPr/>
            <p:nvPr/>
          </p:nvGrpSpPr>
          <p:grpSpPr>
            <a:xfrm>
              <a:off x="0" y="0"/>
              <a:ext cx="6409490" cy="3596561"/>
              <a:chOff x="0" y="0"/>
              <a:chExt cx="6409816" cy="3596567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D23E3AB3-D5AB-F946-9A3F-D90C7887D90C}"/>
                  </a:ext>
                </a:extLst>
              </p:cNvPr>
              <p:cNvGrpSpPr/>
              <p:nvPr/>
            </p:nvGrpSpPr>
            <p:grpSpPr>
              <a:xfrm>
                <a:off x="22033" y="8840"/>
                <a:ext cx="5130800" cy="2933700"/>
                <a:chOff x="0" y="0"/>
                <a:chExt cx="5130800" cy="2933700"/>
              </a:xfrm>
            </p:grpSpPr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657848CD-ACEA-BC49-90FB-EA922D769FCD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5130800" cy="2933700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GB"/>
                </a:p>
              </p:txBody>
            </p: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DDC11C90-9ECF-2249-BEA9-B1A4B771B493}"/>
                    </a:ext>
                  </a:extLst>
                </p:cNvPr>
                <p:cNvCxnSpPr/>
                <p:nvPr/>
              </p:nvCxnSpPr>
              <p:spPr>
                <a:xfrm>
                  <a:off x="2571750" y="0"/>
                  <a:ext cx="0" cy="2933700"/>
                </a:xfrm>
                <a:prstGeom prst="line">
                  <a:avLst/>
                </a:prstGeom>
                <a:ln w="38100">
                  <a:solidFill>
                    <a:schemeClr val="bg1">
                      <a:alpha val="31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id="{C7BF4EEE-4BE8-2243-B0B4-1AD2FE7949A5}"/>
                    </a:ext>
                  </a:extLst>
                </p:cNvPr>
                <p:cNvCxnSpPr/>
                <p:nvPr/>
              </p:nvCxnSpPr>
              <p:spPr>
                <a:xfrm flipV="1">
                  <a:off x="0" y="1460500"/>
                  <a:ext cx="5130800" cy="0"/>
                </a:xfrm>
                <a:prstGeom prst="line">
                  <a:avLst/>
                </a:prstGeom>
                <a:ln w="38100">
                  <a:solidFill>
                    <a:schemeClr val="bg1">
                      <a:alpha val="31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87FC5A5C-E2A6-BC44-8341-C5D20D29ECCE}"/>
                  </a:ext>
                </a:extLst>
              </p:cNvPr>
              <p:cNvCxnSpPr/>
              <p:nvPr/>
            </p:nvCxnSpPr>
            <p:spPr>
              <a:xfrm>
                <a:off x="0" y="3125696"/>
                <a:ext cx="5199962" cy="0"/>
              </a:xfrm>
              <a:prstGeom prst="straightConnector1">
                <a:avLst/>
              </a:prstGeom>
              <a:ln w="38100"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 Box 306">
                <a:extLst>
                  <a:ext uri="{FF2B5EF4-FFF2-40B4-BE49-F238E27FC236}">
                    <a16:creationId xmlns:a16="http://schemas.microsoft.com/office/drawing/2014/main" id="{5F8E9352-6E75-C347-A19C-F755D0751AFD}"/>
                  </a:ext>
                </a:extLst>
              </p:cNvPr>
              <p:cNvSpPr txBox="1"/>
              <p:nvPr/>
            </p:nvSpPr>
            <p:spPr>
              <a:xfrm>
                <a:off x="2145030" y="3199960"/>
                <a:ext cx="1775915" cy="396607"/>
              </a:xfrm>
              <a:prstGeom prst="rect">
                <a:avLst/>
              </a:prstGeom>
              <a:solidFill>
                <a:schemeClr val="lt1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50000"/>
                  </a:lnSpc>
                  <a:spcAft>
                    <a:spcPts val="1000"/>
                  </a:spcAft>
                </a:pPr>
                <a:r>
                  <a:rPr lang="en-GB" sz="4400" dirty="0">
                    <a:solidFill>
                      <a:schemeClr val="accent2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x-axis</a:t>
                </a:r>
                <a:r>
                  <a:rPr lang="en-GB" sz="24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F75FECB2-A1B0-114E-82B7-26E1DEA68D26}"/>
                  </a:ext>
                </a:extLst>
              </p:cNvPr>
              <p:cNvCxnSpPr/>
              <p:nvPr/>
            </p:nvCxnSpPr>
            <p:spPr>
              <a:xfrm rot="5400000">
                <a:off x="3862024" y="1461231"/>
                <a:ext cx="2922462" cy="0"/>
              </a:xfrm>
              <a:prstGeom prst="straightConnector1">
                <a:avLst/>
              </a:prstGeom>
              <a:ln w="38100"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 Box 311">
                <a:extLst>
                  <a:ext uri="{FF2B5EF4-FFF2-40B4-BE49-F238E27FC236}">
                    <a16:creationId xmlns:a16="http://schemas.microsoft.com/office/drawing/2014/main" id="{6A39C853-5670-A34E-A348-0B0CFE22D05D}"/>
                  </a:ext>
                </a:extLst>
              </p:cNvPr>
              <p:cNvSpPr txBox="1"/>
              <p:nvPr/>
            </p:nvSpPr>
            <p:spPr>
              <a:xfrm>
                <a:off x="5373565" y="1262971"/>
                <a:ext cx="1036251" cy="703891"/>
              </a:xfrm>
              <a:prstGeom prst="rect">
                <a:avLst/>
              </a:prstGeom>
              <a:solidFill>
                <a:schemeClr val="lt1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50000"/>
                  </a:lnSpc>
                  <a:spcAft>
                    <a:spcPts val="1000"/>
                  </a:spcAft>
                </a:pPr>
                <a:r>
                  <a:rPr lang="en-GB" sz="4400" dirty="0">
                    <a:solidFill>
                      <a:srgbClr val="00B050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y-axis</a:t>
                </a:r>
              </a:p>
            </p:txBody>
          </p:sp>
        </p:grpSp>
        <p:sp>
          <p:nvSpPr>
            <p:cNvPr id="6" name="Text Box 3">
              <a:extLst>
                <a:ext uri="{FF2B5EF4-FFF2-40B4-BE49-F238E27FC236}">
                  <a16:creationId xmlns:a16="http://schemas.microsoft.com/office/drawing/2014/main" id="{E97C2DB5-99B1-5B40-BDE6-65BD11544444}"/>
                </a:ext>
              </a:extLst>
            </p:cNvPr>
            <p:cNvSpPr txBox="1"/>
            <p:nvPr/>
          </p:nvSpPr>
          <p:spPr>
            <a:xfrm>
              <a:off x="2252312" y="1114191"/>
              <a:ext cx="573860" cy="30752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50000"/>
                </a:lnSpc>
                <a:spcAft>
                  <a:spcPts val="1000"/>
                </a:spcAft>
              </a:pPr>
              <a:r>
                <a:rPr lang="en-GB" sz="3600" b="1" dirty="0">
                  <a:solidFill>
                    <a:srgbClr val="FFFF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(0, 0)</a:t>
              </a:r>
              <a:endParaRPr lang="en-GB" sz="3600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Text Box 5">
              <a:extLst>
                <a:ext uri="{FF2B5EF4-FFF2-40B4-BE49-F238E27FC236}">
                  <a16:creationId xmlns:a16="http://schemas.microsoft.com/office/drawing/2014/main" id="{3E18CE8C-BCA8-554B-9FEA-D5E5935D5366}"/>
                </a:ext>
              </a:extLst>
            </p:cNvPr>
            <p:cNvSpPr txBox="1"/>
            <p:nvPr/>
          </p:nvSpPr>
          <p:spPr>
            <a:xfrm>
              <a:off x="1685" y="997905"/>
              <a:ext cx="1597649" cy="30460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50000"/>
                </a:lnSpc>
                <a:spcAft>
                  <a:spcPts val="1000"/>
                </a:spcAft>
              </a:pPr>
              <a:r>
                <a:rPr lang="en-GB" sz="3200" b="1" dirty="0">
                  <a:solidFill>
                    <a:srgbClr val="FFFFFF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([</a:t>
              </a:r>
              <a:r>
                <a:rPr lang="en-GB" sz="4800" b="1" dirty="0">
                  <a:solidFill>
                    <a:srgbClr val="FFFF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-</a:t>
              </a:r>
              <a:r>
                <a:rPr lang="en-GB" sz="3200" b="1" dirty="0">
                  <a:solidFill>
                    <a:srgbClr val="FFFFFF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pixels], 0)</a:t>
              </a:r>
              <a:endParaRPr lang="en-GB" sz="3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Text Box 6">
              <a:extLst>
                <a:ext uri="{FF2B5EF4-FFF2-40B4-BE49-F238E27FC236}">
                  <a16:creationId xmlns:a16="http://schemas.microsoft.com/office/drawing/2014/main" id="{AC7ED0F1-5F11-D54A-8C12-EE3DAB6EF49F}"/>
                </a:ext>
              </a:extLst>
            </p:cNvPr>
            <p:cNvSpPr txBox="1"/>
            <p:nvPr/>
          </p:nvSpPr>
          <p:spPr>
            <a:xfrm>
              <a:off x="2218874" y="2349292"/>
              <a:ext cx="1006210" cy="305334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50000"/>
                </a:lnSpc>
                <a:spcAft>
                  <a:spcPts val="1000"/>
                </a:spcAft>
              </a:pPr>
              <a:r>
                <a:rPr lang="en-GB" sz="3200" b="1" dirty="0">
                  <a:solidFill>
                    <a:srgbClr val="FFFFFF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(0, [</a:t>
              </a:r>
              <a:r>
                <a:rPr lang="en-GB" sz="4800" b="1" dirty="0">
                  <a:solidFill>
                    <a:srgbClr val="FFFF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-</a:t>
              </a:r>
              <a:r>
                <a:rPr lang="en-GB" sz="3200" b="1" dirty="0">
                  <a:solidFill>
                    <a:srgbClr val="FFFFFF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pixels])</a:t>
              </a:r>
              <a:endParaRPr lang="en-GB" sz="3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Text Box 7">
              <a:extLst>
                <a:ext uri="{FF2B5EF4-FFF2-40B4-BE49-F238E27FC236}">
                  <a16:creationId xmlns:a16="http://schemas.microsoft.com/office/drawing/2014/main" id="{92D00472-ABC7-7B4A-A9E0-AD613F20E79E}"/>
                </a:ext>
              </a:extLst>
            </p:cNvPr>
            <p:cNvSpPr txBox="1"/>
            <p:nvPr/>
          </p:nvSpPr>
          <p:spPr>
            <a:xfrm>
              <a:off x="2144921" y="51719"/>
              <a:ext cx="1058832" cy="305334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50000"/>
                </a:lnSpc>
                <a:spcAft>
                  <a:spcPts val="1000"/>
                </a:spcAft>
              </a:pPr>
              <a:r>
                <a:rPr lang="en-GB" sz="3200" b="1" dirty="0">
                  <a:solidFill>
                    <a:srgbClr val="FFFFFF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(0, [pixels])</a:t>
              </a:r>
              <a:endParaRPr lang="en-GB" sz="3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Text Box 10">
              <a:extLst>
                <a:ext uri="{FF2B5EF4-FFF2-40B4-BE49-F238E27FC236}">
                  <a16:creationId xmlns:a16="http://schemas.microsoft.com/office/drawing/2014/main" id="{D5E0823E-693F-654B-BD79-E6FA69EAD861}"/>
                </a:ext>
              </a:extLst>
            </p:cNvPr>
            <p:cNvSpPr txBox="1"/>
            <p:nvPr/>
          </p:nvSpPr>
          <p:spPr>
            <a:xfrm>
              <a:off x="3948307" y="1158081"/>
              <a:ext cx="1006210" cy="303148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50000"/>
                </a:lnSpc>
                <a:spcAft>
                  <a:spcPts val="1000"/>
                </a:spcAft>
              </a:pPr>
              <a:r>
                <a:rPr lang="en-GB" sz="3200" b="1" dirty="0">
                  <a:solidFill>
                    <a:srgbClr val="FFFFFF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([pixels], 0)</a:t>
              </a:r>
              <a:endParaRPr lang="en-GB" sz="3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Text Box 11">
              <a:extLst>
                <a:ext uri="{FF2B5EF4-FFF2-40B4-BE49-F238E27FC236}">
                  <a16:creationId xmlns:a16="http://schemas.microsoft.com/office/drawing/2014/main" id="{108BA558-DAF6-BF47-8521-C7B41AA7A80F}"/>
                </a:ext>
              </a:extLst>
            </p:cNvPr>
            <p:cNvSpPr txBox="1"/>
            <p:nvPr/>
          </p:nvSpPr>
          <p:spPr>
            <a:xfrm>
              <a:off x="343666" y="1516965"/>
              <a:ext cx="560349" cy="305334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50000"/>
                </a:lnSpc>
                <a:spcAft>
                  <a:spcPts val="1000"/>
                </a:spcAft>
              </a:pPr>
              <a:r>
                <a:rPr lang="en-GB" sz="3200" b="1" dirty="0">
                  <a:solidFill>
                    <a:srgbClr val="FFFFFF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(x, y)</a:t>
              </a:r>
              <a:endParaRPr lang="en-GB" sz="3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Text Box 13">
              <a:extLst>
                <a:ext uri="{FF2B5EF4-FFF2-40B4-BE49-F238E27FC236}">
                  <a16:creationId xmlns:a16="http://schemas.microsoft.com/office/drawing/2014/main" id="{7B30A230-4F06-1943-859C-A28047244DC5}"/>
                </a:ext>
              </a:extLst>
            </p:cNvPr>
            <p:cNvSpPr txBox="1"/>
            <p:nvPr/>
          </p:nvSpPr>
          <p:spPr>
            <a:xfrm>
              <a:off x="2297109" y="387178"/>
              <a:ext cx="560349" cy="306063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50000"/>
                </a:lnSpc>
                <a:spcAft>
                  <a:spcPts val="1000"/>
                </a:spcAft>
              </a:pPr>
              <a:r>
                <a:rPr lang="en-GB" sz="3200" b="1" dirty="0">
                  <a:solidFill>
                    <a:srgbClr val="FFFFFF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(x, y)</a:t>
              </a:r>
              <a:endParaRPr lang="en-GB" sz="3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Text Box 14">
              <a:extLst>
                <a:ext uri="{FF2B5EF4-FFF2-40B4-BE49-F238E27FC236}">
                  <a16:creationId xmlns:a16="http://schemas.microsoft.com/office/drawing/2014/main" id="{475BB67A-6C04-6842-971E-2692BC197161}"/>
                </a:ext>
              </a:extLst>
            </p:cNvPr>
            <p:cNvSpPr txBox="1"/>
            <p:nvPr/>
          </p:nvSpPr>
          <p:spPr>
            <a:xfrm>
              <a:off x="2297110" y="2195168"/>
              <a:ext cx="560349" cy="306791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50000"/>
                </a:lnSpc>
                <a:spcAft>
                  <a:spcPts val="1000"/>
                </a:spcAft>
              </a:pPr>
              <a:r>
                <a:rPr lang="en-GB" sz="3200" b="1" dirty="0">
                  <a:solidFill>
                    <a:srgbClr val="FFFFFF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(x, y)</a:t>
              </a:r>
              <a:endParaRPr lang="en-GB" sz="3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Text Box 15">
              <a:extLst>
                <a:ext uri="{FF2B5EF4-FFF2-40B4-BE49-F238E27FC236}">
                  <a16:creationId xmlns:a16="http://schemas.microsoft.com/office/drawing/2014/main" id="{0D0EDA48-4F1A-9344-981E-A07C25F48E4E}"/>
                </a:ext>
              </a:extLst>
            </p:cNvPr>
            <p:cNvSpPr txBox="1"/>
            <p:nvPr/>
          </p:nvSpPr>
          <p:spPr>
            <a:xfrm>
              <a:off x="4436433" y="1566538"/>
              <a:ext cx="560349" cy="306063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50000"/>
                </a:lnSpc>
                <a:spcAft>
                  <a:spcPts val="1000"/>
                </a:spcAft>
              </a:pPr>
              <a:r>
                <a:rPr lang="en-GB" sz="3200" b="1" dirty="0">
                  <a:solidFill>
                    <a:srgbClr val="FFFFFF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(x, y)</a:t>
              </a:r>
              <a:endParaRPr lang="en-GB" sz="3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5" name="Text Box 306">
            <a:extLst>
              <a:ext uri="{FF2B5EF4-FFF2-40B4-BE49-F238E27FC236}">
                <a16:creationId xmlns:a16="http://schemas.microsoft.com/office/drawing/2014/main" id="{BFA5CD8A-85B8-1E4B-9966-C2BC8F9E2D97}"/>
              </a:ext>
            </a:extLst>
          </p:cNvPr>
          <p:cNvSpPr txBox="1"/>
          <p:nvPr/>
        </p:nvSpPr>
        <p:spPr>
          <a:xfrm>
            <a:off x="11154051" y="4845111"/>
            <a:ext cx="753620" cy="659256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  <a:spcAft>
                <a:spcPts val="1000"/>
              </a:spcAft>
            </a:pPr>
            <a:r>
              <a:rPr lang="en-GB" sz="9600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</a:t>
            </a:r>
          </a:p>
        </p:txBody>
      </p:sp>
      <p:sp>
        <p:nvSpPr>
          <p:cNvPr id="26" name="Text Box 306">
            <a:extLst>
              <a:ext uri="{FF2B5EF4-FFF2-40B4-BE49-F238E27FC236}">
                <a16:creationId xmlns:a16="http://schemas.microsoft.com/office/drawing/2014/main" id="{8E986D15-D1F8-CA44-8514-A3D852C43A96}"/>
              </a:ext>
            </a:extLst>
          </p:cNvPr>
          <p:cNvSpPr txBox="1"/>
          <p:nvPr/>
        </p:nvSpPr>
        <p:spPr>
          <a:xfrm>
            <a:off x="11101688" y="404554"/>
            <a:ext cx="753620" cy="747352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  <a:spcAft>
                <a:spcPts val="1000"/>
              </a:spcAft>
            </a:pPr>
            <a:r>
              <a:rPr lang="en-GB" sz="8000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1574281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2801</TotalTime>
  <Words>564</Words>
  <Application>Microsoft Office PowerPoint</Application>
  <PresentationFormat>Widescreen</PresentationFormat>
  <Paragraphs>105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Times New Roman</vt:lpstr>
      <vt:lpstr>Office Theme</vt:lpstr>
      <vt:lpstr>PowerPoint Presentation</vt:lpstr>
      <vt:lpstr>Learning Objectives</vt:lpstr>
      <vt:lpstr>Why is this useful?</vt:lpstr>
      <vt:lpstr>Flanker Task Reference: Eriksen, B. A. &amp; Eriksen, C. W. (1974). Effects of noise letters upon identification of a target letter in a non-search task. Perception and Psychophysics, 16, 143-149. </vt:lpstr>
      <vt:lpstr>Flanker Task</vt:lpstr>
      <vt:lpstr>Fill in the blanks</vt:lpstr>
      <vt:lpstr>Conds files</vt:lpstr>
      <vt:lpstr>File path</vt:lpstr>
      <vt:lpstr>PowerPoint Presentation</vt:lpstr>
      <vt:lpstr>Image dimensions - The dimensions show the pixel height and width of your photo</vt:lpstr>
      <vt:lpstr>PowerPoint Presentation</vt:lpstr>
      <vt:lpstr>PowerPoint Presentation</vt:lpstr>
      <vt:lpstr>PowerPoint Presentation</vt:lpstr>
      <vt:lpstr>Experimental considerations</vt:lpstr>
      <vt:lpstr>Positioning stimuli for the assessment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experimental design &amp; programming</dc:title>
  <dc:creator>Glen Pennington</dc:creator>
  <cp:lastModifiedBy>Glen Pennington</cp:lastModifiedBy>
  <cp:revision>46</cp:revision>
  <dcterms:created xsi:type="dcterms:W3CDTF">2021-01-25T12:25:17Z</dcterms:created>
  <dcterms:modified xsi:type="dcterms:W3CDTF">2025-01-24T15:23:06Z</dcterms:modified>
</cp:coreProperties>
</file>