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79" r:id="rId3"/>
    <p:sldId id="281" r:id="rId4"/>
    <p:sldId id="282" r:id="rId5"/>
    <p:sldId id="263" r:id="rId6"/>
    <p:sldId id="260" r:id="rId7"/>
    <p:sldId id="283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ing Map" id="{6AEDD277-94D0-4E6A-9ADE-1A0C229C46E2}">
          <p14:sldIdLst>
            <p14:sldId id="280"/>
            <p14:sldId id="279"/>
            <p14:sldId id="281"/>
            <p14:sldId id="282"/>
            <p14:sldId id="263"/>
          </p14:sldIdLst>
        </p14:section>
        <p14:section name="Data Structure" id="{ED1C34D5-1159-40BA-A92D-2141FAC7CBFE}">
          <p14:sldIdLst>
            <p14:sldId id="260"/>
            <p14:sldId id="283"/>
            <p14:sldId id="259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70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DB7BB-2F45-498B-BAA5-C7C8A1082E9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63A1-8B87-45C1-87E6-F4D0F133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Step0_master processing controls the entire process.  It has 2 parts: setup, and processing.  The set up can be customized according to your preferences using custom functions if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663A4-98AC-0A01-8DE0-DBFF2AF8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62754-0578-D418-0C45-AF65FDF5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65A34-5E5C-5E62-0464-ACEBB6B04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5AD0-6F65-9EAD-91C4-5F5DFA1E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CC53-FD8B-2F13-A7DB-A5EB2B09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74E5C-F9DA-D9C1-714C-3222DF813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2A21C-50DF-9479-2738-AF323F21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F317-E12A-D30D-5EFF-71DB3E174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EC0-E125-A94E-D481-7C2092BD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1883-AD35-78F2-703C-DC7E8CB3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1606-D323-CC59-E95D-161A5DEE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6662-A2A0-E327-A2DA-7BB180D1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CCD4-6A3B-B3DA-1591-961D1F65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8B71-082D-EBF2-E709-C99066F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C6B3B-EEE4-2D1E-CA37-44A0277D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3877-80B4-BBC0-7937-CD0355B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B138-9B4D-AC4F-0B19-20DFDC5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776D-22FF-F84E-91D4-605387B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0064-EB04-C5C0-21BB-2FE929C0E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050-BD0C-C36F-F11C-B5FFC353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A915-42D8-FF75-6DAF-2744219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E972-4A23-C75F-35D7-0D428E2C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7A89-CD43-6F93-BC98-5A08D70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E948-0331-81B0-9994-CA3E0EB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DCF6-F83F-0760-9819-8437725A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457-DD27-7ACA-8054-F1A814B8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839D-5F3E-A157-59E1-71BD745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748E-6E20-3CA4-A502-2EE4EA37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940-B0A1-9544-7C3D-D5553E63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2E9D-E7BE-6BCC-C343-B1DBE7A6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B87B-1CC5-5868-6EA6-2C54CEF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A957-660A-1692-922D-56C19A4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4758-705F-538B-145D-1B2F21E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2201-8E04-471B-158F-A426F61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94F3-CB60-8177-539A-4B5B36B09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5C9C4-5FD0-4623-A3C0-8A9DBBA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F634-6658-73D9-652B-8DBAFB7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555E-DBF4-8AC5-8A4A-382D708E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2A1C-39B6-7D9A-94F6-3E50F02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A55-1EDF-1E87-24FB-274944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347D-8D06-3E0E-7560-226D152B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08E2E-FC15-06F2-28F0-C35E96D1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AECB-B070-9E06-2B4A-0684F5B9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A0B23-DDB4-A63A-254C-D8923543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66210-3B53-11EE-35A8-580CEE30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F12C-9236-AA69-FC89-E3793BC7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D1246-8D39-FFA5-85B0-5D34B8B5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4554-1F7E-E491-EC9F-EB6EBD23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2468-0803-44ED-5CBD-37FF253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92968-16B8-C8E0-33F0-7130E509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C2F1-D515-6BA6-15D3-CA6028A1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E006-A2C6-FFC5-BBA8-261F954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61991-F800-0129-0FFD-80EECB82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5D3ED-E382-3031-4F8C-EB3BC298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9746-674F-A8F4-ECA3-7F211BBD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6CFA-B795-1F35-478D-BE228B0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77F5-925C-AA3D-F810-00A943B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D451-5EF2-6C2F-81AA-DB6B4BA8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BED4-EAFF-7EB9-EC52-0A4D009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BFE0-BF89-D7A0-8827-A482A63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B2C-56C3-40EB-34A3-8927059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AA5B-DE63-D827-72B3-7C6BDAC1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E188-4A76-2F0B-0AB6-48CC29A3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5E18-B657-E941-281E-E6E56BB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8496-1415-C4E8-8E7D-96029B37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6501-8112-C2D9-FF84-674FAF0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C155C-B5C8-DE60-854B-B769C80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6F66-A050-1F0A-B732-038B1D74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A44C-4E78-4456-EC05-0DD22882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1CA29-C2EB-451B-A0BB-9B4644E6EA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8092-F307-4F29-4E2E-00A7FD0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2BF7-58E9-A514-F506-5FAD6BB4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ED922-6E2B-A2A6-1174-FAF207EF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97" y="1603512"/>
            <a:ext cx="5619020" cy="4185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C6367-4BF7-79B1-2E22-6E064F4AD3D9}"/>
              </a:ext>
            </a:extLst>
          </p:cNvPr>
          <p:cNvSpPr txBox="1"/>
          <p:nvPr/>
        </p:nvSpPr>
        <p:spPr>
          <a:xfrm>
            <a:off x="3610412" y="0"/>
            <a:ext cx="4390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step0_master_processing</a:t>
            </a:r>
            <a:endParaRPr lang="en-US" b="1" dirty="0"/>
          </a:p>
          <a:p>
            <a:pPr algn="ctr"/>
            <a:r>
              <a:rPr lang="en-US" dirty="0"/>
              <a:t>controls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D0258-D5E9-8DBB-F9A4-8C24C9C8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446"/>
          <a:stretch>
            <a:fillRect/>
          </a:stretch>
        </p:blipFill>
        <p:spPr>
          <a:xfrm>
            <a:off x="257944" y="1603511"/>
            <a:ext cx="5438539" cy="4185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7A11C-45B2-14D9-EF1D-E9AEF439222C}"/>
              </a:ext>
            </a:extLst>
          </p:cNvPr>
          <p:cNvSpPr txBox="1"/>
          <p:nvPr/>
        </p:nvSpPr>
        <p:spPr>
          <a:xfrm>
            <a:off x="2186609" y="1080291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C43EA-73A1-2B0E-68E1-221883693DDC}"/>
              </a:ext>
            </a:extLst>
          </p:cNvPr>
          <p:cNvSpPr txBox="1"/>
          <p:nvPr/>
        </p:nvSpPr>
        <p:spPr>
          <a:xfrm>
            <a:off x="7653131" y="1069287"/>
            <a:ext cx="232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4707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3D998-895C-626D-F349-6BE98BFD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D3CCE0-0C1F-7256-4E90-7437083F03C8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C15E-096D-3903-5184-6B0874FAE23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35D03-E502-08F3-9864-A96D82175423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E4A28-3FE4-E8F6-780E-15947C662B7A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3EA9-D8F4-5BF9-DB87-4BC3E15D7003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047BA-81D0-8FDD-E6F1-3C1D94743A3F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99B53-788F-2167-0371-B7AB67BEBC47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E5072-E8F2-FA4B-06C3-6B6928F9EC9C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58223-67F6-7BF9-0134-A288DDEE87A3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C9AE5-6F59-1F66-179A-C83A219131EA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CD197-47B9-D20E-0867-3F8451BB7801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D2241-2987-6A59-E1DF-CA27552DB27C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03B6C-01A5-83DF-EA08-E39C7E631A97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8743391-9179-87D4-1E91-6A810EA52001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B2921-E7B3-187F-0B79-7DE21EF32E23}"/>
              </a:ext>
            </a:extLst>
          </p:cNvPr>
          <p:cNvSpPr/>
          <p:nvPr/>
        </p:nvSpPr>
        <p:spPr>
          <a:xfrm>
            <a:off x="2431916" y="5476672"/>
            <a:ext cx="1974714" cy="7386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location_lactation</a:t>
            </a:r>
            <a:endParaRPr lang="en-US" dirty="0"/>
          </a:p>
          <a:p>
            <a:pPr algn="ctr"/>
            <a:r>
              <a:rPr lang="en-US" sz="1200" dirty="0"/>
              <a:t>summarized from events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ADEC6B0-DF6C-8587-4710-388BA21B349E}"/>
              </a:ext>
            </a:extLst>
          </p:cNvPr>
          <p:cNvSpPr/>
          <p:nvPr/>
        </p:nvSpPr>
        <p:spPr>
          <a:xfrm>
            <a:off x="410903" y="2875418"/>
            <a:ext cx="5192229" cy="1481089"/>
          </a:xfrm>
          <a:prstGeom prst="wedgeRectCallout">
            <a:avLst>
              <a:gd name="adj1" fmla="val 1394"/>
              <a:gd name="adj2" fmla="val 13094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Variables can be added to the fundamental tables, but they must be summarized to the same level as the table</a:t>
            </a:r>
          </a:p>
        </p:txBody>
      </p:sp>
    </p:spTree>
    <p:extLst>
      <p:ext uri="{BB962C8B-B14F-4D97-AF65-F5344CB8AC3E}">
        <p14:creationId xmlns:p14="http://schemas.microsoft.com/office/powerpoint/2010/main" val="38532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658A1D22-72DF-577C-B14C-CCF4D7DC7EF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7428E-61DC-B246-57A7-2DEF4EC182AD}"/>
              </a:ext>
            </a:extLst>
          </p:cNvPr>
          <p:cNvSpPr txBox="1"/>
          <p:nvPr/>
        </p:nvSpPr>
        <p:spPr>
          <a:xfrm>
            <a:off x="887156" y="91707"/>
            <a:ext cx="257102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data/</a:t>
            </a:r>
            <a:r>
              <a:rPr lang="en-US" dirty="0" err="1"/>
              <a:t>event_files</a:t>
            </a:r>
            <a:r>
              <a:rPr lang="en-US" dirty="0"/>
              <a:t>/</a:t>
            </a:r>
          </a:p>
          <a:p>
            <a:pPr algn="ctr"/>
            <a:r>
              <a:rPr lang="en-US" b="1" dirty="0"/>
              <a:t>original event .csv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0B0D6B-74F1-FBD4-2398-B15C8BD4AE89}"/>
              </a:ext>
            </a:extLst>
          </p:cNvPr>
          <p:cNvGrpSpPr/>
          <p:nvPr/>
        </p:nvGrpSpPr>
        <p:grpSpPr>
          <a:xfrm>
            <a:off x="332026" y="2828480"/>
            <a:ext cx="4518992" cy="1659381"/>
            <a:chOff x="1099930" y="1484243"/>
            <a:chExt cx="4518992" cy="2030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B1728-98CC-B6FE-2D01-79F612471617}"/>
                </a:ext>
              </a:extLst>
            </p:cNvPr>
            <p:cNvSpPr/>
            <p:nvPr/>
          </p:nvSpPr>
          <p:spPr>
            <a:xfrm>
              <a:off x="1099930" y="1484243"/>
              <a:ext cx="4518992" cy="20309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813A1-5DF5-33AE-F7E4-98C66829CB31}"/>
                </a:ext>
              </a:extLst>
            </p:cNvPr>
            <p:cNvSpPr txBox="1"/>
            <p:nvPr/>
          </p:nvSpPr>
          <p:spPr>
            <a:xfrm>
              <a:off x="1806831" y="1930744"/>
              <a:ext cx="3013902" cy="715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events_all_columns.parquet</a:t>
              </a:r>
              <a:endParaRPr lang="en-US" dirty="0"/>
            </a:p>
            <a:p>
              <a:r>
                <a:rPr lang="en-US" sz="1400" dirty="0"/>
                <a:t>All columns new and original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F2B9B1-57E1-2615-0855-666EA2103C96}"/>
                </a:ext>
              </a:extLst>
            </p:cNvPr>
            <p:cNvSpPr txBox="1"/>
            <p:nvPr/>
          </p:nvSpPr>
          <p:spPr>
            <a:xfrm>
              <a:off x="1806831" y="2770120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06B22-84A3-6485-075B-FF87008C3881}"/>
              </a:ext>
            </a:extLst>
          </p:cNvPr>
          <p:cNvGrpSpPr/>
          <p:nvPr/>
        </p:nvGrpSpPr>
        <p:grpSpPr>
          <a:xfrm>
            <a:off x="332026" y="4703351"/>
            <a:ext cx="4518992" cy="902318"/>
            <a:chOff x="1114668" y="3983746"/>
            <a:chExt cx="4518992" cy="9861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B27C3-3F58-5C9A-991C-A5EB8BBA40D9}"/>
                </a:ext>
              </a:extLst>
            </p:cNvPr>
            <p:cNvSpPr/>
            <p:nvPr/>
          </p:nvSpPr>
          <p:spPr>
            <a:xfrm>
              <a:off x="1114668" y="3983746"/>
              <a:ext cx="4518992" cy="9861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qc_files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7B3B3A-EEB3-825F-CA5F-5B1FC6852B7E}"/>
                </a:ext>
              </a:extLst>
            </p:cNvPr>
            <p:cNvSpPr txBox="1"/>
            <p:nvPr/>
          </p:nvSpPr>
          <p:spPr>
            <a:xfrm>
              <a:off x="3822190" y="4359903"/>
              <a:ext cx="1580497" cy="2855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qc_event</a:t>
              </a:r>
              <a:r>
                <a:rPr lang="en-US" sz="1200" dirty="0"/>
                <a:t> </a:t>
              </a:r>
              <a:r>
                <a:rPr lang="en-US" sz="1200" dirty="0" err="1"/>
                <a:t>type.parqet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B88CA4-33BB-8F90-E81E-798EFD85E85F}"/>
                </a:ext>
              </a:extLst>
            </p:cNvPr>
            <p:cNvSpPr txBox="1"/>
            <p:nvPr/>
          </p:nvSpPr>
          <p:spPr>
            <a:xfrm>
              <a:off x="1311199" y="4359903"/>
              <a:ext cx="2243499" cy="459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qc_animal_enrollment.parquet</a:t>
              </a:r>
              <a:endParaRPr lang="en-US" sz="1200" dirty="0"/>
            </a:p>
            <a:p>
              <a:r>
                <a:rPr lang="en-US" sz="1050" dirty="0"/>
                <a:t>(under development)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93AD4C3-E607-2F93-6558-C0ADAA61C267}"/>
              </a:ext>
            </a:extLst>
          </p:cNvPr>
          <p:cNvSpPr/>
          <p:nvPr/>
        </p:nvSpPr>
        <p:spPr>
          <a:xfrm>
            <a:off x="1616766" y="953528"/>
            <a:ext cx="4282635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step1_read_in_data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C75460-FEE3-2ACF-F4DC-5856F88F46E9}"/>
              </a:ext>
            </a:extLst>
          </p:cNvPr>
          <p:cNvSpPr/>
          <p:nvPr/>
        </p:nvSpPr>
        <p:spPr>
          <a:xfrm>
            <a:off x="332026" y="1928510"/>
            <a:ext cx="4518992" cy="689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template_files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79BB9-CEBD-C6A6-6C4B-5A69C3022C1E}"/>
              </a:ext>
            </a:extLst>
          </p:cNvPr>
          <p:cNvSpPr txBox="1"/>
          <p:nvPr/>
        </p:nvSpPr>
        <p:spPr>
          <a:xfrm>
            <a:off x="393609" y="2297155"/>
            <a:ext cx="200157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template_event_details.csv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FE2F9-F17B-C452-7912-AFBF8E17921B}"/>
              </a:ext>
            </a:extLst>
          </p:cNvPr>
          <p:cNvSpPr txBox="1"/>
          <p:nvPr/>
        </p:nvSpPr>
        <p:spPr>
          <a:xfrm>
            <a:off x="2481527" y="2312202"/>
            <a:ext cx="230575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template_event_details.parquet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25817-8B62-D082-C59F-4CEFC7DAC132}"/>
              </a:ext>
            </a:extLst>
          </p:cNvPr>
          <p:cNvSpPr txBox="1"/>
          <p:nvPr/>
        </p:nvSpPr>
        <p:spPr>
          <a:xfrm>
            <a:off x="5667277" y="650276"/>
            <a:ext cx="4915769" cy="45243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Line37 – replace odd characters</a:t>
            </a:r>
          </a:p>
          <a:p>
            <a:r>
              <a:rPr lang="en-US" dirty="0"/>
              <a:t>Line 38 – add source file path</a:t>
            </a:r>
          </a:p>
          <a:p>
            <a:r>
              <a:rPr lang="en-US" dirty="0"/>
              <a:t>Line 43 – standardize variable names</a:t>
            </a:r>
          </a:p>
          <a:p>
            <a:r>
              <a:rPr lang="en-US" dirty="0"/>
              <a:t>Line 58 – </a:t>
            </a:r>
            <a:r>
              <a:rPr lang="en-US" dirty="0">
                <a:highlight>
                  <a:srgbClr val="FFFF00"/>
                </a:highlight>
              </a:rPr>
              <a:t>assign animal id</a:t>
            </a:r>
          </a:p>
          <a:p>
            <a:r>
              <a:rPr lang="en-US" dirty="0"/>
              <a:t>Line 63-76 – format dates</a:t>
            </a:r>
          </a:p>
          <a:p>
            <a:r>
              <a:rPr lang="en-US" dirty="0"/>
              <a:t>Line 79-80 – parse numbers</a:t>
            </a:r>
          </a:p>
          <a:p>
            <a:r>
              <a:rPr lang="en-US" dirty="0"/>
              <a:t>Line 83 – </a:t>
            </a:r>
            <a:r>
              <a:rPr lang="en-US" dirty="0">
                <a:solidFill>
                  <a:srgbClr val="C00000"/>
                </a:solidFill>
              </a:rPr>
              <a:t>de-duplication of rows</a:t>
            </a:r>
          </a:p>
          <a:p>
            <a:r>
              <a:rPr lang="en-US" dirty="0"/>
              <a:t>Line 86-88 – fix missing values </a:t>
            </a:r>
            <a:r>
              <a:rPr lang="en-US" sz="1200" dirty="0"/>
              <a:t>(event, remark, protocols)</a:t>
            </a:r>
          </a:p>
          <a:p>
            <a:r>
              <a:rPr lang="en-US" dirty="0"/>
              <a:t>Line 91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event_type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93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location_event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95-96 – parse remarks and protocols</a:t>
            </a:r>
          </a:p>
          <a:p>
            <a:r>
              <a:rPr lang="en-US" dirty="0"/>
              <a:t>Line 98 – </a:t>
            </a:r>
            <a:r>
              <a:rPr lang="en-US" dirty="0">
                <a:highlight>
                  <a:srgbClr val="FFFF00"/>
                </a:highlight>
              </a:rPr>
              <a:t>detect lesion location</a:t>
            </a:r>
          </a:p>
          <a:p>
            <a:r>
              <a:rPr lang="en-US" dirty="0"/>
              <a:t>Line 100 – qc enrollment date</a:t>
            </a:r>
          </a:p>
          <a:p>
            <a:r>
              <a:rPr lang="en-US" dirty="0"/>
              <a:t>Line 106-120 – create event template files</a:t>
            </a:r>
          </a:p>
          <a:p>
            <a:r>
              <a:rPr lang="en-US" dirty="0"/>
              <a:t>Line 129-135 – fix NA values in key variables</a:t>
            </a:r>
          </a:p>
          <a:p>
            <a:r>
              <a:rPr lang="en-US" dirty="0"/>
              <a:t>Line 139-162 – assign lactation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213D79-CA1C-2C9F-1B4E-356B1411F4D0}"/>
              </a:ext>
            </a:extLst>
          </p:cNvPr>
          <p:cNvSpPr txBox="1"/>
          <p:nvPr/>
        </p:nvSpPr>
        <p:spPr>
          <a:xfrm>
            <a:off x="6215270" y="5883965"/>
            <a:ext cx="46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highlight means it is a customizable function</a:t>
            </a:r>
          </a:p>
        </p:txBody>
      </p:sp>
    </p:spTree>
    <p:extLst>
      <p:ext uri="{BB962C8B-B14F-4D97-AF65-F5344CB8AC3E}">
        <p14:creationId xmlns:p14="http://schemas.microsoft.com/office/powerpoint/2010/main" val="13704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9619-E850-F0E7-E44F-BB8C68D6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9C015C0-25DD-B914-E27D-3266C3F826FB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1FB9F-5546-8080-6AC8-E6C3F3CE41F6}"/>
              </a:ext>
            </a:extLst>
          </p:cNvPr>
          <p:cNvSpPr/>
          <p:nvPr/>
        </p:nvSpPr>
        <p:spPr>
          <a:xfrm>
            <a:off x="332026" y="2828480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D1B5C-22B7-AF76-8ADF-AAAA091F3C60}"/>
              </a:ext>
            </a:extLst>
          </p:cNvPr>
          <p:cNvSpPr txBox="1"/>
          <p:nvPr/>
        </p:nvSpPr>
        <p:spPr>
          <a:xfrm>
            <a:off x="1038927" y="3193289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B5616-0570-056A-3021-4EBB995B385D}"/>
              </a:ext>
            </a:extLst>
          </p:cNvPr>
          <p:cNvSpPr txBox="1"/>
          <p:nvPr/>
        </p:nvSpPr>
        <p:spPr>
          <a:xfrm>
            <a:off x="1010650" y="3850485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B74-CBC7-6644-D45B-26C37B192096}"/>
              </a:ext>
            </a:extLst>
          </p:cNvPr>
          <p:cNvSpPr txBox="1"/>
          <p:nvPr/>
        </p:nvSpPr>
        <p:spPr>
          <a:xfrm>
            <a:off x="5779055" y="1279604"/>
            <a:ext cx="5117491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Line 15-16 – specify event pull dates</a:t>
            </a:r>
          </a:p>
          <a:p>
            <a:r>
              <a:rPr lang="en-US" dirty="0"/>
              <a:t>Line 23-80 – create animal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Line 88-157 – create </a:t>
            </a:r>
            <a:r>
              <a:rPr lang="en-US" dirty="0" err="1"/>
              <a:t>animal_lactations</a:t>
            </a:r>
            <a:r>
              <a:rPr lang="en-US" dirty="0"/>
              <a:t> data frame</a:t>
            </a:r>
          </a:p>
          <a:p>
            <a:r>
              <a:rPr lang="en-US" dirty="0"/>
              <a:t>Line 164-172 – </a:t>
            </a:r>
            <a:r>
              <a:rPr lang="en-US" dirty="0">
                <a:highlight>
                  <a:srgbClr val="FFFF00"/>
                </a:highlight>
              </a:rPr>
              <a:t>assign disease and treatments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2A83F-5034-68AE-4D78-EFBC69D34B99}"/>
              </a:ext>
            </a:extLst>
          </p:cNvPr>
          <p:cNvGrpSpPr/>
          <p:nvPr/>
        </p:nvGrpSpPr>
        <p:grpSpPr>
          <a:xfrm>
            <a:off x="286382" y="88889"/>
            <a:ext cx="4518992" cy="930719"/>
            <a:chOff x="1099930" y="1484243"/>
            <a:chExt cx="4518992" cy="11391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3C4FB8-1E49-52AE-0ED7-93639A861470}"/>
                </a:ext>
              </a:extLst>
            </p:cNvPr>
            <p:cNvSpPr/>
            <p:nvPr/>
          </p:nvSpPr>
          <p:spPr>
            <a:xfrm>
              <a:off x="1099930" y="1484243"/>
              <a:ext cx="4518992" cy="11391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F93D7B-079D-E655-F73B-D25BD32B87B0}"/>
                </a:ext>
              </a:extLst>
            </p:cNvPr>
            <p:cNvSpPr txBox="1"/>
            <p:nvPr/>
          </p:nvSpPr>
          <p:spPr>
            <a:xfrm>
              <a:off x="1893672" y="1925511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CE1FF0-FC6F-F4B6-A8AF-C649BA075FEC}"/>
              </a:ext>
            </a:extLst>
          </p:cNvPr>
          <p:cNvSpPr txBox="1"/>
          <p:nvPr/>
        </p:nvSpPr>
        <p:spPr>
          <a:xfrm>
            <a:off x="1010650" y="4574297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6D695-20BA-EAB1-0CE2-5D3A1CBC00B5}"/>
              </a:ext>
            </a:extLst>
          </p:cNvPr>
          <p:cNvSpPr/>
          <p:nvPr/>
        </p:nvSpPr>
        <p:spPr>
          <a:xfrm>
            <a:off x="1338786" y="1163477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step2_create_intermediate_files</a:t>
            </a:r>
          </a:p>
        </p:txBody>
      </p:sp>
    </p:spTree>
    <p:extLst>
      <p:ext uri="{BB962C8B-B14F-4D97-AF65-F5344CB8AC3E}">
        <p14:creationId xmlns:p14="http://schemas.microsoft.com/office/powerpoint/2010/main" val="83212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274DF-2AF4-0806-D9C7-4A628ADE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CA6C53D-82AC-C773-058E-D6E1E57BE0C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E9688-74E3-DE01-B5C5-AA37C74D3695}"/>
              </a:ext>
            </a:extLst>
          </p:cNvPr>
          <p:cNvSpPr/>
          <p:nvPr/>
        </p:nvSpPr>
        <p:spPr>
          <a:xfrm>
            <a:off x="815008" y="202628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5642-B66E-E436-C061-8F159E50AFCE}"/>
              </a:ext>
            </a:extLst>
          </p:cNvPr>
          <p:cNvSpPr txBox="1"/>
          <p:nvPr/>
        </p:nvSpPr>
        <p:spPr>
          <a:xfrm>
            <a:off x="1048049" y="605773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2E874-0CC6-A761-4B7F-F823A68A42E6}"/>
              </a:ext>
            </a:extLst>
          </p:cNvPr>
          <p:cNvSpPr txBox="1"/>
          <p:nvPr/>
        </p:nvSpPr>
        <p:spPr>
          <a:xfrm>
            <a:off x="1019772" y="1262969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CC7A1-A5A7-CD4E-180D-865528E30062}"/>
              </a:ext>
            </a:extLst>
          </p:cNvPr>
          <p:cNvSpPr txBox="1"/>
          <p:nvPr/>
        </p:nvSpPr>
        <p:spPr>
          <a:xfrm>
            <a:off x="6627194" y="2967335"/>
            <a:ext cx="2155462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D6C3B-81FA-8FB2-2A93-BEBB0BD92F25}"/>
              </a:ext>
            </a:extLst>
          </p:cNvPr>
          <p:cNvSpPr txBox="1"/>
          <p:nvPr/>
        </p:nvSpPr>
        <p:spPr>
          <a:xfrm>
            <a:off x="1019772" y="1986781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F3B510-1A37-4D82-3F52-4D8502540F9B}"/>
              </a:ext>
            </a:extLst>
          </p:cNvPr>
          <p:cNvSpPr/>
          <p:nvPr/>
        </p:nvSpPr>
        <p:spPr>
          <a:xfrm>
            <a:off x="2050985" y="2825843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step3_create_denominators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3E4F5-3A60-0786-4116-3436523657D0}"/>
              </a:ext>
            </a:extLst>
          </p:cNvPr>
          <p:cNvSpPr txBox="1"/>
          <p:nvPr/>
        </p:nvSpPr>
        <p:spPr>
          <a:xfrm>
            <a:off x="5943601" y="4173166"/>
            <a:ext cx="468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– set interval (as days) between counts</a:t>
            </a:r>
          </a:p>
          <a:p>
            <a:r>
              <a:rPr lang="en-US" dirty="0"/>
              <a:t>Step 2 – create logic for eligibility</a:t>
            </a:r>
          </a:p>
          <a:p>
            <a:r>
              <a:rPr lang="en-US" dirty="0"/>
              <a:t>Step 3 – run denominators</a:t>
            </a:r>
          </a:p>
        </p:txBody>
      </p:sp>
    </p:spTree>
    <p:extLst>
      <p:ext uri="{BB962C8B-B14F-4D97-AF65-F5344CB8AC3E}">
        <p14:creationId xmlns:p14="http://schemas.microsoft.com/office/powerpoint/2010/main" val="31446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20A18-5312-0CE3-94F3-E35FD90E6A52}"/>
              </a:ext>
            </a:extLst>
          </p:cNvPr>
          <p:cNvSpPr txBox="1"/>
          <p:nvPr/>
        </p:nvSpPr>
        <p:spPr>
          <a:xfrm>
            <a:off x="4708187" y="312376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Denominators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FBB23-6348-D56D-3B7D-0E34EE9B7494}"/>
              </a:ext>
            </a:extLst>
          </p:cNvPr>
          <p:cNvSpPr/>
          <p:nvPr/>
        </p:nvSpPr>
        <p:spPr>
          <a:xfrm>
            <a:off x="3448452" y="1919317"/>
            <a:ext cx="1945528" cy="7443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animals.parquet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BC089-62F7-372A-07FB-E440DB6F8D65}"/>
              </a:ext>
            </a:extLst>
          </p:cNvPr>
          <p:cNvSpPr/>
          <p:nvPr/>
        </p:nvSpPr>
        <p:spPr>
          <a:xfrm>
            <a:off x="544748" y="1919316"/>
            <a:ext cx="2903704" cy="7443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animal_lactations.parquet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041E37-1B22-E041-9504-E2020925E181}"/>
              </a:ext>
            </a:extLst>
          </p:cNvPr>
          <p:cNvSpPr/>
          <p:nvPr/>
        </p:nvSpPr>
        <p:spPr>
          <a:xfrm>
            <a:off x="5393980" y="1919316"/>
            <a:ext cx="2918298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Calendar</a:t>
            </a:r>
          </a:p>
          <a:p>
            <a:pPr algn="ctr"/>
            <a:r>
              <a:rPr lang="en-US" b="1" dirty="0"/>
              <a:t>Time (date)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A7450-5F43-F0F1-6605-208E5D6D40FE}"/>
              </a:ext>
            </a:extLst>
          </p:cNvPr>
          <p:cNvSpPr/>
          <p:nvPr/>
        </p:nvSpPr>
        <p:spPr>
          <a:xfrm>
            <a:off x="8312278" y="1919316"/>
            <a:ext cx="2149813" cy="744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Eligible?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FE10BE6-8C28-8115-401A-1B899C62EEEC}"/>
              </a:ext>
            </a:extLst>
          </p:cNvPr>
          <p:cNvSpPr/>
          <p:nvPr/>
        </p:nvSpPr>
        <p:spPr>
          <a:xfrm>
            <a:off x="3618689" y="3035029"/>
            <a:ext cx="5593405" cy="139105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date, </a:t>
            </a:r>
          </a:p>
          <a:p>
            <a:pPr algn="ctr"/>
            <a:r>
              <a:rPr lang="en-US" dirty="0"/>
              <a:t>eligible, </a:t>
            </a:r>
          </a:p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2EEF5-CB9B-9703-0DAD-909E0F5D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35834"/>
              </p:ext>
            </p:extLst>
          </p:nvPr>
        </p:nvGraphicFramePr>
        <p:xfrm>
          <a:off x="3332535" y="4565653"/>
          <a:ext cx="559340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814">
                  <a:extLst>
                    <a:ext uri="{9D8B030D-6E8A-4147-A177-3AD203B41FA5}">
                      <a16:colId xmlns:a16="http://schemas.microsoft.com/office/drawing/2014/main" val="4248475206"/>
                    </a:ext>
                  </a:extLst>
                </a:gridCol>
                <a:gridCol w="2655651">
                  <a:extLst>
                    <a:ext uri="{9D8B030D-6E8A-4147-A177-3AD203B41FA5}">
                      <a16:colId xmlns:a16="http://schemas.microsoft.com/office/drawing/2014/main" val="697181727"/>
                    </a:ext>
                  </a:extLst>
                </a:gridCol>
                <a:gridCol w="1108953">
                  <a:extLst>
                    <a:ext uri="{9D8B030D-6E8A-4147-A177-3AD203B41FA5}">
                      <a16:colId xmlns:a16="http://schemas.microsoft.com/office/drawing/2014/main" val="2178061088"/>
                    </a:ext>
                  </a:extLst>
                </a:gridCol>
                <a:gridCol w="958987">
                  <a:extLst>
                    <a:ext uri="{9D8B030D-6E8A-4147-A177-3AD203B41FA5}">
                      <a16:colId xmlns:a16="http://schemas.microsoft.com/office/drawing/2014/main" val="4195482190"/>
                    </a:ext>
                  </a:extLst>
                </a:gridCol>
              </a:tblGrid>
              <a:tr h="13950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…(grouping variables)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4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2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2D5F-708E-E7BE-C1D4-E42CD08D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1C076-48A9-A574-69D2-1B3178EE766E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C0355-6E7C-59D5-B043-620D03015C96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ECF92-92EF-8E7E-3F0B-C7BDB6332084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7F393-49F5-36E9-0EA6-A5FB48BC296C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34D8-F88A-88FB-B729-FA24DACA1872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BB094-90AE-9EB4-1739-DF1FDB413593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10985-0C60-FB2C-73BD-7DC5E34502C0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B1A7A-4738-5E4D-DC13-6F0BAFDDA1C5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924D45-5885-0568-9586-E6E4CFF9ABFB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6B50-71DB-1B52-D628-97FCF43E2799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4071A-5567-357D-FDDB-9D18397BA938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D7532B2-118D-528C-9287-61D2007D9231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011A1-B275-85D0-9FF8-F467372DFFF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B41015-8AF9-70CF-4081-ED5B6D707DF5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65C3-1611-5D9B-4281-E760DD799BEE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6007A0-A7AB-3C78-ADDB-33BA07574611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ABBC78-E6AD-B6BF-76AD-B65A9D5B7E5B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A44C8F-055B-2866-479F-FB9EFB92431E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609B6-6378-6CFE-09BF-1DB5F36A939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A60F42-ACA2-58CB-2FD4-726FBE6882DC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C6B8C-A181-E3E3-8BA3-77AC18CA5B9F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C97AE-E42F-86C5-FC50-BA5DAE7B91CC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164C3-3589-ABED-30F4-96454ADC5787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11B872-D7DA-ECB0-DEA1-D63CBC87589E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1A7619-5647-146F-CB92-90F9C594F92B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71D1-3B54-BE93-FC47-E1D4B0A9FC24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47ACD-BD68-4EF7-E32D-8777A8338211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B35D5-60C6-913B-07B2-B096630E94EB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B2C74E-85CA-B57B-8E72-F15FE68864B4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295B7F-D676-13FD-183D-47B5627AE6E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FFE045-C728-98FC-9B9F-38971993CDA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6B453F-2515-A359-D298-13700592B585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8DDE0-10B3-5769-3837-63777B4D3256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AC720-E195-A469-A8F2-692CC906FAA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25FADC-01CF-3D0F-FA78-C069FB680791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933D66-8B93-175F-0624-DD37FDF1C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50023"/>
              </p:ext>
            </p:extLst>
          </p:nvPr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F32A5C2-3089-5F24-46ED-3EC0F9CC9DAC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88D7FE-3742-8DEA-7352-5BB2AB0003A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9C6519-388A-27A3-E865-3C005327C5F7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BC6F1-53A2-3D2D-3B3A-20851D0093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91544A-A55C-2F74-BAFB-2531176F749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E98B6-68C1-3E3E-0972-02DEF00E816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34601C-9EC7-6870-CD83-C580F9CFC2B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2BBE7C-59EA-6175-9FA8-E31279B2366B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EAF38D-F90D-0E34-5FF8-D25785411EA3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1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1A52-5AEC-DF9F-B6F0-1483F4D0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E28CC-5023-F2FF-65CE-95B58F0BADB9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BAA82-0754-1FDC-DEF3-978D7BA696CC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C9CB-2298-B13C-ADA6-A46BAC14A969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CD54-7619-7FC2-9D6D-E86BED5A7AE3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EB80E-745E-B5E1-D69A-5045143543E5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61C8F-A7DA-728E-3C2C-96829BE5B4AE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3BDD5-4F5F-F23A-0C37-CE63E8E7A61A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A5AB9-DD5D-2E76-81DA-EAC2FB72D09F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5EDD6C-4F4A-5060-17A0-0BF3968868A3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CE986-6F7B-253C-90A0-2D889CA877AE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067368-9AE3-D063-FF28-E0533E5CCEA4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DD5B32-C4D6-27ED-015D-99D2FF7ADAEC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E2F10-BBC7-C418-0B9C-BCBDBD7AD68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6C6121-CE85-15B7-B0D7-E4EF9DAD6204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32903-0003-1503-89F1-281C27008CB9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A632A-2861-A736-7FDD-F56065211330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67122E-3164-22AF-6EAD-2E71D58C108F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79AD0-E749-183A-531D-AE464B192ABD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9B4-CFB3-87B1-97F8-6AD01F3FBC4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7CD1EE-BE55-1514-54D7-1B0FCDCF6A24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D177C-9E7C-9F0C-7E5D-D0F311ECAED9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F86E-6F33-F6DB-E124-C4CF131E6EB1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B1E18-2AA7-E710-60D8-0FD7D2FED5CF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B60C9-7F6C-D603-8602-9A9C12E1985C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4FCA2E-01A1-7CF2-AE9D-95C4BB747FFC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71A551-41D2-56AE-9A95-62F3A0BB440A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8EED6-9485-5DBD-95B5-75403555816C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6DCB7B-AC76-321A-FF45-F219176634F0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FA42AA-B674-CC40-2BD4-92B4DD52CFC7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E78FF5-D6B3-F0D6-9B29-3FF790D3357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30853C-89DB-5F64-D6CB-8BE9E558CAB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1CDCF-88AC-3E77-B60D-57CD34087E98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E1CA1-1D93-3D12-2D7B-A134EA9CFCA0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13980E-80BF-C1A0-88F8-AA44CB0622D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55113-D311-2E07-EA67-750382CF4660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FE052B-2030-C6D5-6DC5-F31770861907}"/>
              </a:ext>
            </a:extLst>
          </p:cNvPr>
          <p:cNvGraphicFramePr>
            <a:graphicFrameLocks noGrp="1"/>
          </p:cNvGraphicFramePr>
          <p:nvPr/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F58BB7E-0621-9F20-AA18-55A30A081A19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462896-E394-BCB9-CE3A-D0178D1E02B6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05A5DA7D-E205-1858-928D-047208CC26BE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F48F24-BEFD-7412-5AE2-E1DC308CF3B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E36202-D075-509B-B1FA-96C25DDAAA1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117E51-FBDE-081C-05A7-CFDFCA0A18D7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EB946C-8566-BB3C-87D1-FFDE1E651A20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E69DA5-F6F6-85CE-90ED-0C18BFB45D8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72E880-AF5A-AAC5-4699-09BE0122AF1D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DC5769-F9E6-7D2F-FD30-E5BA328E5A35}"/>
              </a:ext>
            </a:extLst>
          </p:cNvPr>
          <p:cNvSpPr/>
          <p:nvPr/>
        </p:nvSpPr>
        <p:spPr>
          <a:xfrm>
            <a:off x="253897" y="2900955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location_event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A1DF4-6181-5030-C825-0292F12AE9DB}"/>
              </a:ext>
            </a:extLst>
          </p:cNvPr>
          <p:cNvSpPr/>
          <p:nvPr/>
        </p:nvSpPr>
        <p:spPr>
          <a:xfrm>
            <a:off x="209005" y="1876470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source_file_path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2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BC292-17B0-0A23-997C-07A06D65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5157"/>
              </p:ext>
            </p:extLst>
          </p:nvPr>
        </p:nvGraphicFramePr>
        <p:xfrm>
          <a:off x="1999667" y="1220964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BF0F23-437B-AD16-6D50-EC097B06FE38}"/>
              </a:ext>
            </a:extLst>
          </p:cNvPr>
          <p:cNvSpPr txBox="1"/>
          <p:nvPr/>
        </p:nvSpPr>
        <p:spPr>
          <a:xfrm>
            <a:off x="259480" y="136479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241DC-95FA-A8F1-F346-2CA04EB08C0F}"/>
              </a:ext>
            </a:extLst>
          </p:cNvPr>
          <p:cNvSpPr txBox="1"/>
          <p:nvPr/>
        </p:nvSpPr>
        <p:spPr>
          <a:xfrm>
            <a:off x="4659549" y="291830"/>
            <a:ext cx="30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Fundamental </a:t>
            </a:r>
            <a:r>
              <a:rPr lang="en-US" dirty="0"/>
              <a:t>Data Structure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6AA280-1D50-DF99-71A1-399105CAAA4E}"/>
              </a:ext>
            </a:extLst>
          </p:cNvPr>
          <p:cNvSpPr/>
          <p:nvPr/>
        </p:nvSpPr>
        <p:spPr>
          <a:xfrm>
            <a:off x="723249" y="2872740"/>
            <a:ext cx="2552836" cy="11125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id_animal</a:t>
            </a:r>
            <a:r>
              <a:rPr lang="en-US" dirty="0"/>
              <a:t>”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5FBB33-12F2-A799-C66F-AADA5DF8CD5E}"/>
              </a:ext>
            </a:extLst>
          </p:cNvPr>
          <p:cNvSpPr/>
          <p:nvPr/>
        </p:nvSpPr>
        <p:spPr>
          <a:xfrm>
            <a:off x="3935171" y="2568935"/>
            <a:ext cx="3555127" cy="15750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date_event</a:t>
            </a:r>
            <a:r>
              <a:rPr lang="en-US" dirty="0"/>
              <a:t>”, “day_of_phase”“</a:t>
            </a:r>
            <a:r>
              <a:rPr lang="en-US" dirty="0" err="1"/>
              <a:t>age_at_event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2A750-3EEB-E16A-B01F-E73C56CCA4A9}"/>
              </a:ext>
            </a:extLst>
          </p:cNvPr>
          <p:cNvSpPr/>
          <p:nvPr/>
        </p:nvSpPr>
        <p:spPr>
          <a:xfrm>
            <a:off x="8784077" y="2791838"/>
            <a:ext cx="2412459" cy="1352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Geographic Location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location_event</a:t>
            </a:r>
            <a:r>
              <a:rPr lang="en-US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4FD-5F63-FFC7-E969-0DA5D89E8846}"/>
              </a:ext>
            </a:extLst>
          </p:cNvPr>
          <p:cNvSpPr txBox="1"/>
          <p:nvPr/>
        </p:nvSpPr>
        <p:spPr>
          <a:xfrm>
            <a:off x="3935171" y="4340648"/>
            <a:ext cx="398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Properties:</a:t>
            </a:r>
          </a:p>
          <a:p>
            <a:r>
              <a:rPr lang="en-US" dirty="0"/>
              <a:t>Calander Time: week, month, year,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Phase Time: 0-60 DIM,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Age Time:  0-30 Days of Age,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1AE66-8E95-1F68-13E4-DD4B93D836B0}"/>
              </a:ext>
            </a:extLst>
          </p:cNvPr>
          <p:cNvSpPr txBox="1"/>
          <p:nvPr/>
        </p:nvSpPr>
        <p:spPr>
          <a:xfrm>
            <a:off x="130118" y="4340647"/>
            <a:ext cx="34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Properties:</a:t>
            </a:r>
          </a:p>
          <a:p>
            <a:r>
              <a:rPr lang="en-US" dirty="0"/>
              <a:t>“</a:t>
            </a:r>
            <a:r>
              <a:rPr lang="en-US" dirty="0" err="1"/>
              <a:t>date_birth</a:t>
            </a:r>
            <a:r>
              <a:rPr lang="en-US" dirty="0"/>
              <a:t>”, </a:t>
            </a:r>
          </a:p>
          <a:p>
            <a:r>
              <a:rPr lang="en-US" dirty="0"/>
              <a:t>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DA062-7FBC-9DFA-83F9-179DC46BD606}"/>
              </a:ext>
            </a:extLst>
          </p:cNvPr>
          <p:cNvSpPr txBox="1"/>
          <p:nvPr/>
        </p:nvSpPr>
        <p:spPr>
          <a:xfrm>
            <a:off x="8655255" y="4303924"/>
            <a:ext cx="3182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Properties:</a:t>
            </a:r>
          </a:p>
          <a:p>
            <a:r>
              <a:rPr lang="en-US" dirty="0"/>
              <a:t>grouping variable at the event level, </a:t>
            </a:r>
            <a:r>
              <a:rPr lang="en-US" dirty="0">
                <a:solidFill>
                  <a:srgbClr val="C00000"/>
                </a:solidFill>
              </a:rPr>
              <a:t>cows don’t necessarily have static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5AB1-CD7A-1FCC-3056-D1584208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5488D-FA67-3C31-5851-38267BE1CA56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C18C3-C828-88CA-2ADE-F21B0848FB4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41462-D606-07E0-F1D3-783C265B7E3C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BEE4C1-ED4B-C4C9-2A77-94427C97BBAF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92F79-9CBB-EADB-DBED-E9437853B071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1376C-06D6-2B6B-4DFD-1FA61552DED7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E4041-45B0-16DD-C45E-04FBE1F809FB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C2DC1-F746-2C59-832A-42B1FE22994D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4F44E-AB45-CB00-8D13-696B1B04C53D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5C18-B772-8D05-55B6-EE022DFAD61B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E8DA0-6C67-A4BC-AD3F-1A31366F7B4F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8FC2A-7E09-DA21-9EF9-9F794A9A8CC3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6412-220C-8E0D-58C9-73A924CDA9F3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BC05ED7-F3D2-239D-EB94-68C7ACBF0052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0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7268</TotalTime>
  <Words>1223</Words>
  <Application>Microsoft Office PowerPoint</Application>
  <PresentationFormat>Widescreen</PresentationFormat>
  <Paragraphs>229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 Schrag</dc:creator>
  <cp:lastModifiedBy>Nora Schrag</cp:lastModifiedBy>
  <cp:revision>23</cp:revision>
  <dcterms:created xsi:type="dcterms:W3CDTF">2025-09-30T10:57:58Z</dcterms:created>
  <dcterms:modified xsi:type="dcterms:W3CDTF">2025-10-17T11:07:50Z</dcterms:modified>
</cp:coreProperties>
</file>