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0" r:id="rId2"/>
    <p:sldId id="284" r:id="rId3"/>
    <p:sldId id="279" r:id="rId4"/>
    <p:sldId id="281" r:id="rId5"/>
    <p:sldId id="282" r:id="rId6"/>
    <p:sldId id="263" r:id="rId7"/>
    <p:sldId id="260" r:id="rId8"/>
    <p:sldId id="283" r:id="rId9"/>
    <p:sldId id="259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cessing Map" id="{6AEDD277-94D0-4E6A-9ADE-1A0C229C46E2}">
          <p14:sldIdLst>
            <p14:sldId id="280"/>
            <p14:sldId id="284"/>
            <p14:sldId id="279"/>
            <p14:sldId id="281"/>
            <p14:sldId id="282"/>
            <p14:sldId id="263"/>
          </p14:sldIdLst>
        </p14:section>
        <p14:section name="Data Structure" id="{ED1C34D5-1159-40BA-A92D-2141FAC7CBFE}">
          <p14:sldIdLst>
            <p14:sldId id="260"/>
            <p14:sldId id="283"/>
            <p14:sldId id="259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B8701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DB7BB-2F45-498B-BAA5-C7C8A1082E91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C63A1-8B87-45C1-87E6-F4D0F1330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76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Step0_master processing controls the entire process.  It has 2 parts: setup, and processing.  The set up can be customized according to your preferences using custom functions if desired.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C63A1-8B87-45C1-87E6-F4D0F1330E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89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Step1 takes all of the files in </a:t>
            </a:r>
            <a:r>
              <a:rPr lang="en-US" dirty="0" err="1"/>
              <a:t>event_files</a:t>
            </a:r>
            <a:r>
              <a:rPr lang="en-US" dirty="0"/>
              <a:t> folder and puts it into one </a:t>
            </a:r>
            <a:r>
              <a:rPr lang="en-US" dirty="0" err="1"/>
              <a:t>dataframe</a:t>
            </a:r>
            <a:r>
              <a:rPr lang="en-US" dirty="0"/>
              <a:t> with standard formatting.  This produces the base file for all the rest of the steps as well as a few qc files.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C63A1-8B87-45C1-87E6-F4D0F1330E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45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663A4-98AC-0A01-8DE0-DBFF2AF8B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362754-0578-D418-0C45-AF65FDF51F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F65A34-5E5C-5E62-0464-ACEBB6B04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Step1 takes all of the files in </a:t>
            </a:r>
            <a:r>
              <a:rPr lang="en-US" dirty="0" err="1"/>
              <a:t>event_files</a:t>
            </a:r>
            <a:r>
              <a:rPr lang="en-US" dirty="0"/>
              <a:t> folder and puts it into one </a:t>
            </a:r>
            <a:r>
              <a:rPr lang="en-US" dirty="0" err="1"/>
              <a:t>dataframe</a:t>
            </a:r>
            <a:r>
              <a:rPr lang="en-US" dirty="0"/>
              <a:t> with standard formatting.  This produces the base file for all the rest of the steps as well as a few qc files.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55AD0-6F65-9EAD-91C4-5F5DFA1E55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C63A1-8B87-45C1-87E6-F4D0F1330E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69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4CC53-FD8B-2F13-A7DB-A5EB2B09B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274E5C-F9DA-D9C1-714C-3222DF8134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72A21C-50DF-9479-2738-AF323F219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Step1 takes all of the files in </a:t>
            </a:r>
            <a:r>
              <a:rPr lang="en-US" dirty="0" err="1"/>
              <a:t>event_files</a:t>
            </a:r>
            <a:r>
              <a:rPr lang="en-US" dirty="0"/>
              <a:t> folder and puts it into one </a:t>
            </a:r>
            <a:r>
              <a:rPr lang="en-US" dirty="0" err="1"/>
              <a:t>dataframe</a:t>
            </a:r>
            <a:r>
              <a:rPr lang="en-US" dirty="0"/>
              <a:t> with standard formatting.  This produces the base file for all the rest of the steps as well as a few qc files.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8F317-E12A-D30D-5EFF-71DB3E174C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C63A1-8B87-45C1-87E6-F4D0F1330E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0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1DEC0-E125-A94E-D481-7C2092BD1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F1883-AD35-78F2-703C-DC7E8CB3B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11606-D323-CC59-E95D-161A5DEE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A29-C2EB-451B-A0BB-9B4644E6EA20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F6662-A2A0-E327-A2DA-7BB180D11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4CCD4-6A3B-B3DA-1591-961D1F65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1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8B71-082D-EBF2-E709-C99066F0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C6B3B-EEE4-2D1E-CA37-44A0277DE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83877-80B4-BBC0-7937-CD0355BCC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A29-C2EB-451B-A0BB-9B4644E6EA20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3B138-9B4D-AC4F-0B19-20DFDC57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A776D-22FF-F84E-91D4-605387B0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8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0B0064-EB04-C5C0-21BB-2FE929C0E1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E2050-BD0C-C36F-F11C-B5FFC353F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7A915-42D8-FF75-6DAF-2744219A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A29-C2EB-451B-A0BB-9B4644E6EA20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DE972-4A23-C75F-35D7-0D428E2C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F7A89-CD43-6F93-BC98-5A08D70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6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AE948-0331-81B0-9994-CA3E0EB28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0DCF6-F83F-0760-9819-8437725AC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F0457-DD27-7ACA-8054-F1A814B8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A29-C2EB-451B-A0BB-9B4644E6EA20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2839D-5F3E-A157-59E1-71BD74547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0748E-6E20-3CA4-A502-2EE4EA37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2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5940-B0A1-9544-7C3D-D5553E63B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D2E9D-E7BE-6BCC-C343-B1DBE7A6C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5B87B-1CC5-5868-6EA6-2C54CEF3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A29-C2EB-451B-A0BB-9B4644E6EA20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7A957-660A-1692-922D-56C19A467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94758-705F-538B-145D-1B2F21E1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3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E2201-8E04-471B-158F-A426F611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694F3-CB60-8177-539A-4B5B36B09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5C9C4-5FD0-4623-A3C0-8A9DBBABB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FF634-6658-73D9-652B-8DBAFB7E8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A29-C2EB-451B-A0BB-9B4644E6EA20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2555E-DBF4-8AC5-8A4A-382D708E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12A1C-39B6-7D9A-94F6-3E50F025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4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BA55-1EDF-1E87-24FB-2749449A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3347D-8D06-3E0E-7560-226D152B0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08E2E-FC15-06F2-28F0-C35E96D1F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20AECB-B070-9E06-2B4A-0684F5B93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DA0B23-DDB4-A63A-254C-D8923543C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66210-3B53-11EE-35A8-580CEE30E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A29-C2EB-451B-A0BB-9B4644E6EA20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E8F12C-9236-AA69-FC89-E3793BC7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3D1246-8D39-FFA5-85B0-5D34B8B5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C4554-1F7E-E491-EC9F-EB6EBD236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A2468-0803-44ED-5CBD-37FF2539B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A29-C2EB-451B-A0BB-9B4644E6EA20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92968-16B8-C8E0-33F0-7130E5097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5C2F1-D515-6BA6-15D3-CA6028A19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2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EE006-A2C6-FFC5-BBA8-261F95423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A29-C2EB-451B-A0BB-9B4644E6EA20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61991-F800-0129-0FFD-80EECB82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5D3ED-E382-3031-4F8C-EB3BC298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9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A9746-674F-A8F4-ECA3-7F211BBD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96CFA-B795-1F35-478D-BE228B0C6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B77F5-925C-AA3D-F810-00A943B7C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5D451-5EF2-6C2F-81AA-DB6B4BA8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A29-C2EB-451B-A0BB-9B4644E6EA20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0BED4-EAFF-7EB9-EC52-0A4D009F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6BFE0-BF89-D7A0-8827-A482A635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3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2B2C-56C3-40EB-34A3-89270593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C3AA5B-DE63-D827-72B3-7C6BDAC1E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AE188-4A76-2F0B-0AB6-48CC29A3F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E5E18-B657-E941-281E-E6E56BB7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A29-C2EB-451B-A0BB-9B4644E6EA20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98496-1415-C4E8-8E7D-96029B37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76501-8112-C2D9-FF84-674FAF0F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1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EC155C-B5C8-DE60-854B-B769C80CA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F6F66-A050-1F0A-B732-038B1D748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BA44C-4E78-4456-EC05-0DD228824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31CA29-C2EB-451B-A0BB-9B4644E6EA20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18092-F307-4F29-4E2E-00A7FD08B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F2BF7-58E9-A514-F506-5FAD6BB44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6ED922-6E2B-A2A6-1174-FAF207EFE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597" y="1603512"/>
            <a:ext cx="5619020" cy="41852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BC6367-4BF7-79B1-2E22-6E064F4AD3D9}"/>
              </a:ext>
            </a:extLst>
          </p:cNvPr>
          <p:cNvSpPr txBox="1"/>
          <p:nvPr/>
        </p:nvSpPr>
        <p:spPr>
          <a:xfrm>
            <a:off x="3610412" y="0"/>
            <a:ext cx="439036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step0_master_processing</a:t>
            </a:r>
            <a:endParaRPr lang="en-US" b="1" dirty="0"/>
          </a:p>
          <a:p>
            <a:pPr algn="ctr"/>
            <a:r>
              <a:rPr lang="en-US" dirty="0"/>
              <a:t>controls everything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4D0258-D5E9-8DBB-F9A4-8C24C9C8B09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9446"/>
          <a:stretch>
            <a:fillRect/>
          </a:stretch>
        </p:blipFill>
        <p:spPr>
          <a:xfrm>
            <a:off x="257944" y="1603511"/>
            <a:ext cx="5438539" cy="41852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A7A11C-45B2-14D9-EF1D-E9AEF439222C}"/>
              </a:ext>
            </a:extLst>
          </p:cNvPr>
          <p:cNvSpPr txBox="1"/>
          <p:nvPr/>
        </p:nvSpPr>
        <p:spPr>
          <a:xfrm>
            <a:off x="2186609" y="1080291"/>
            <a:ext cx="1285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SET 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3C43EA-73A1-2B0E-68E1-221883693DDC}"/>
              </a:ext>
            </a:extLst>
          </p:cNvPr>
          <p:cNvSpPr txBox="1"/>
          <p:nvPr/>
        </p:nvSpPr>
        <p:spPr>
          <a:xfrm>
            <a:off x="7653131" y="1069287"/>
            <a:ext cx="2325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1470714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95AB1-CD7A-1FCC-3056-D15842087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935488D-FA67-3C31-5851-38267BE1CA56}"/>
              </a:ext>
            </a:extLst>
          </p:cNvPr>
          <p:cNvSpPr/>
          <p:nvPr/>
        </p:nvSpPr>
        <p:spPr>
          <a:xfrm>
            <a:off x="100678" y="2684928"/>
            <a:ext cx="11971347" cy="15813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CC18C3-C828-88CA-2ADE-F21B0848FB42}"/>
              </a:ext>
            </a:extLst>
          </p:cNvPr>
          <p:cNvSpPr/>
          <p:nvPr/>
        </p:nvSpPr>
        <p:spPr>
          <a:xfrm>
            <a:off x="100679" y="972766"/>
            <a:ext cx="11971347" cy="15813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8A41462-D606-07E0-F1D3-783C265B7E3C}"/>
              </a:ext>
            </a:extLst>
          </p:cNvPr>
          <p:cNvGraphicFramePr>
            <a:graphicFrameLocks noGrp="1"/>
          </p:cNvGraphicFramePr>
          <p:nvPr/>
        </p:nvGraphicFramePr>
        <p:xfrm>
          <a:off x="1712065" y="1233818"/>
          <a:ext cx="8394969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1405">
                  <a:extLst>
                    <a:ext uri="{9D8B030D-6E8A-4147-A177-3AD203B41FA5}">
                      <a16:colId xmlns:a16="http://schemas.microsoft.com/office/drawing/2014/main" val="1757777607"/>
                    </a:ext>
                  </a:extLst>
                </a:gridCol>
                <a:gridCol w="690664">
                  <a:extLst>
                    <a:ext uri="{9D8B030D-6E8A-4147-A177-3AD203B41FA5}">
                      <a16:colId xmlns:a16="http://schemas.microsoft.com/office/drawing/2014/main" val="1794545505"/>
                    </a:ext>
                  </a:extLst>
                </a:gridCol>
                <a:gridCol w="1118681">
                  <a:extLst>
                    <a:ext uri="{9D8B030D-6E8A-4147-A177-3AD203B41FA5}">
                      <a16:colId xmlns:a16="http://schemas.microsoft.com/office/drawing/2014/main" val="2055577220"/>
                    </a:ext>
                  </a:extLst>
                </a:gridCol>
                <a:gridCol w="5564219">
                  <a:extLst>
                    <a:ext uri="{9D8B030D-6E8A-4147-A177-3AD203B41FA5}">
                      <a16:colId xmlns:a16="http://schemas.microsoft.com/office/drawing/2014/main" val="479773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 (</a:t>
                      </a:r>
                      <a:r>
                        <a:rPr lang="en-US" dirty="0" err="1"/>
                        <a:t>lact</a:t>
                      </a:r>
                      <a:r>
                        <a:rPr lang="en-US" dirty="0"/>
                        <a:t>, event, remark, protocol,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82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91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38806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BBEE4C1-ED4B-C4C9-2A77-94427C97BBAF}"/>
              </a:ext>
            </a:extLst>
          </p:cNvPr>
          <p:cNvSpPr txBox="1"/>
          <p:nvPr/>
        </p:nvSpPr>
        <p:spPr>
          <a:xfrm>
            <a:off x="119974" y="1230971"/>
            <a:ext cx="1438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Event </a:t>
            </a:r>
          </a:p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(last 5 years)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692F79-9CBB-EADB-DBED-E9437853B071}"/>
              </a:ext>
            </a:extLst>
          </p:cNvPr>
          <p:cNvSpPr txBox="1"/>
          <p:nvPr/>
        </p:nvSpPr>
        <p:spPr>
          <a:xfrm>
            <a:off x="4708187" y="312376"/>
            <a:ext cx="2332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Dairy Data Base Files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D1376C-06D6-2B6B-4DFD-1FA61552DED7}"/>
              </a:ext>
            </a:extLst>
          </p:cNvPr>
          <p:cNvSpPr/>
          <p:nvPr/>
        </p:nvSpPr>
        <p:spPr>
          <a:xfrm>
            <a:off x="410903" y="3058097"/>
            <a:ext cx="2021013" cy="7443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Unique Animal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5E4041-45B0-16DD-C45E-04FBE1F809FB}"/>
              </a:ext>
            </a:extLst>
          </p:cNvPr>
          <p:cNvSpPr txBox="1"/>
          <p:nvPr/>
        </p:nvSpPr>
        <p:spPr>
          <a:xfrm>
            <a:off x="2619082" y="2875418"/>
            <a:ext cx="606771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Animal Properties: “</a:t>
            </a:r>
            <a:r>
              <a:rPr lang="en-US" dirty="0" err="1"/>
              <a:t>id_animal</a:t>
            </a:r>
            <a:r>
              <a:rPr lang="en-US" dirty="0"/>
              <a:t>”, “breed”, </a:t>
            </a:r>
          </a:p>
          <a:p>
            <a:r>
              <a:rPr lang="en-US" dirty="0"/>
              <a:t>                                         “</a:t>
            </a:r>
            <a:r>
              <a:rPr lang="en-US" dirty="0" err="1"/>
              <a:t>date_birth</a:t>
            </a:r>
            <a:r>
              <a:rPr lang="en-US" dirty="0"/>
              <a:t>”, “</a:t>
            </a:r>
            <a:r>
              <a:rPr lang="en-US" dirty="0" err="1"/>
              <a:t>date_died</a:t>
            </a:r>
            <a:r>
              <a:rPr lang="en-US" dirty="0"/>
              <a:t>”, “</a:t>
            </a:r>
            <a:r>
              <a:rPr lang="en-US" dirty="0" err="1"/>
              <a:t>date_sold</a:t>
            </a:r>
            <a:r>
              <a:rPr lang="en-US" dirty="0"/>
              <a:t>”, </a:t>
            </a:r>
          </a:p>
          <a:p>
            <a:r>
              <a:rPr lang="en-US" dirty="0"/>
              <a:t>                                         “</a:t>
            </a:r>
            <a:r>
              <a:rPr lang="en-US" i="1" dirty="0" err="1">
                <a:solidFill>
                  <a:schemeClr val="accent1"/>
                </a:solidFill>
              </a:rPr>
              <a:t>date_enrolled</a:t>
            </a:r>
            <a:r>
              <a:rPr lang="en-US" i="1" dirty="0">
                <a:solidFill>
                  <a:schemeClr val="accent1"/>
                </a:solidFill>
              </a:rPr>
              <a:t>”, “</a:t>
            </a:r>
            <a:r>
              <a:rPr lang="en-US" i="1" dirty="0" err="1">
                <a:solidFill>
                  <a:schemeClr val="accent1"/>
                </a:solidFill>
              </a:rPr>
              <a:t>date_left</a:t>
            </a:r>
            <a:r>
              <a:rPr lang="en-US" i="1" dirty="0">
                <a:solidFill>
                  <a:schemeClr val="accent1"/>
                </a:solidFill>
              </a:rPr>
              <a:t>”,</a:t>
            </a:r>
          </a:p>
          <a:p>
            <a:r>
              <a:rPr lang="en-US" i="1" dirty="0">
                <a:solidFill>
                  <a:schemeClr val="accent1"/>
                </a:solidFill>
              </a:rPr>
              <a:t>                                         “</a:t>
            </a:r>
            <a:r>
              <a:rPr lang="en-US" i="1" dirty="0" err="1">
                <a:solidFill>
                  <a:schemeClr val="accent1"/>
                </a:solidFill>
              </a:rPr>
              <a:t>age_enrolled</a:t>
            </a:r>
            <a:r>
              <a:rPr lang="en-US" i="1" dirty="0">
                <a:solidFill>
                  <a:schemeClr val="accent1"/>
                </a:solidFill>
              </a:rPr>
              <a:t>”, “</a:t>
            </a:r>
            <a:r>
              <a:rPr lang="en-US" i="1" dirty="0" err="1">
                <a:solidFill>
                  <a:schemeClr val="accent1"/>
                </a:solidFill>
              </a:rPr>
              <a:t>age_left</a:t>
            </a:r>
            <a:r>
              <a:rPr lang="en-US" i="1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DC2DC1-F746-2C59-832A-42B1FE22994D}"/>
              </a:ext>
            </a:extLst>
          </p:cNvPr>
          <p:cNvSpPr/>
          <p:nvPr/>
        </p:nvSpPr>
        <p:spPr>
          <a:xfrm>
            <a:off x="10189721" y="1420607"/>
            <a:ext cx="1799617" cy="107383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events.parquet</a:t>
            </a:r>
            <a:endParaRPr lang="en-US" b="1" dirty="0"/>
          </a:p>
          <a:p>
            <a:pPr algn="ctr"/>
            <a:r>
              <a:rPr lang="en-US" sz="1200" dirty="0"/>
              <a:t>Each row is an event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A4F44E-AB45-CB00-8D13-696B1B04C53D}"/>
              </a:ext>
            </a:extLst>
          </p:cNvPr>
          <p:cNvSpPr/>
          <p:nvPr/>
        </p:nvSpPr>
        <p:spPr>
          <a:xfrm>
            <a:off x="9572917" y="3243124"/>
            <a:ext cx="2208179" cy="464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animals.parquet</a:t>
            </a:r>
            <a:endParaRPr lang="en-US" b="1" dirty="0"/>
          </a:p>
          <a:p>
            <a:pPr algn="ctr"/>
            <a:r>
              <a:rPr lang="en-US" sz="1200" b="1" dirty="0"/>
              <a:t>Each row is a unique animal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AE5C18-B772-8D05-55B6-EE022DFAD61B}"/>
              </a:ext>
            </a:extLst>
          </p:cNvPr>
          <p:cNvSpPr/>
          <p:nvPr/>
        </p:nvSpPr>
        <p:spPr>
          <a:xfrm>
            <a:off x="119974" y="4545394"/>
            <a:ext cx="11971347" cy="1865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EE8DA0-6C67-A4BC-AD3F-1A31366F7B4F}"/>
              </a:ext>
            </a:extLst>
          </p:cNvPr>
          <p:cNvSpPr/>
          <p:nvPr/>
        </p:nvSpPr>
        <p:spPr>
          <a:xfrm>
            <a:off x="119974" y="4591677"/>
            <a:ext cx="2021013" cy="7443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Unique Animal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48FC2A-7E09-DA21-9EF9-9F794A9A8CC3}"/>
              </a:ext>
            </a:extLst>
          </p:cNvPr>
          <p:cNvSpPr txBox="1"/>
          <p:nvPr/>
        </p:nvSpPr>
        <p:spPr>
          <a:xfrm>
            <a:off x="2638377" y="4735885"/>
            <a:ext cx="783831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Lactation Properties: “</a:t>
            </a:r>
            <a:r>
              <a:rPr lang="en-US" dirty="0" err="1"/>
              <a:t>id_animal</a:t>
            </a:r>
            <a:r>
              <a:rPr lang="en-US" dirty="0"/>
              <a:t>”, “</a:t>
            </a:r>
            <a:r>
              <a:rPr lang="en-US" dirty="0" err="1"/>
              <a:t>lact</a:t>
            </a:r>
            <a:r>
              <a:rPr lang="en-US" dirty="0"/>
              <a:t>”, “</a:t>
            </a:r>
            <a:r>
              <a:rPr lang="en-US" dirty="0" err="1"/>
              <a:t>lact_group</a:t>
            </a:r>
            <a:r>
              <a:rPr lang="en-US" dirty="0"/>
              <a:t>”,</a:t>
            </a:r>
          </a:p>
          <a:p>
            <a:r>
              <a:rPr lang="en-US" dirty="0"/>
              <a:t>                                              “</a:t>
            </a:r>
            <a:r>
              <a:rPr lang="en-US" dirty="0" err="1"/>
              <a:t>date_fresh</a:t>
            </a:r>
            <a:r>
              <a:rPr lang="en-US" dirty="0"/>
              <a:t>”, “</a:t>
            </a:r>
            <a:r>
              <a:rPr lang="en-US" dirty="0" err="1"/>
              <a:t>date_dry</a:t>
            </a:r>
            <a:r>
              <a:rPr lang="en-US" dirty="0"/>
              <a:t>”, “</a:t>
            </a:r>
            <a:r>
              <a:rPr lang="en-US" dirty="0" err="1"/>
              <a:t>date_next_fresh</a:t>
            </a:r>
            <a:r>
              <a:rPr lang="en-US" dirty="0"/>
              <a:t>”, </a:t>
            </a:r>
          </a:p>
          <a:p>
            <a:r>
              <a:rPr lang="en-US" dirty="0"/>
              <a:t>                                              </a:t>
            </a:r>
            <a:r>
              <a:rPr lang="en-US" i="1" dirty="0">
                <a:solidFill>
                  <a:schemeClr val="accent1"/>
                </a:solidFill>
              </a:rPr>
              <a:t>“</a:t>
            </a:r>
            <a:r>
              <a:rPr lang="en-US" i="1" dirty="0" err="1">
                <a:solidFill>
                  <a:schemeClr val="accent1"/>
                </a:solidFill>
              </a:rPr>
              <a:t>date_archived</a:t>
            </a:r>
            <a:r>
              <a:rPr lang="en-US" i="1" dirty="0">
                <a:solidFill>
                  <a:schemeClr val="accent1"/>
                </a:solidFill>
              </a:rPr>
              <a:t>”, “</a:t>
            </a:r>
            <a:r>
              <a:rPr lang="en-US" i="1" dirty="0" err="1">
                <a:solidFill>
                  <a:schemeClr val="accent1"/>
                </a:solidFill>
              </a:rPr>
              <a:t>dim_at_archive</a:t>
            </a:r>
            <a:r>
              <a:rPr lang="en-US" i="1" dirty="0">
                <a:solidFill>
                  <a:schemeClr val="accent1"/>
                </a:solidFill>
              </a:rPr>
              <a:t>”, “</a:t>
            </a:r>
            <a:r>
              <a:rPr lang="en-US" i="1" dirty="0" err="1">
                <a:solidFill>
                  <a:schemeClr val="accent1"/>
                </a:solidFill>
              </a:rPr>
              <a:t>age_at_archive</a:t>
            </a:r>
            <a:r>
              <a:rPr lang="en-US" i="1" dirty="0">
                <a:solidFill>
                  <a:schemeClr val="accent1"/>
                </a:solidFill>
              </a:rPr>
              <a:t>”</a:t>
            </a:r>
          </a:p>
          <a:p>
            <a:r>
              <a:rPr lang="en-US" i="1" dirty="0">
                <a:solidFill>
                  <a:schemeClr val="accent1"/>
                </a:solidFill>
              </a:rPr>
              <a:t>                                               “</a:t>
            </a:r>
            <a:r>
              <a:rPr lang="en-US" i="1" dirty="0" err="1">
                <a:solidFill>
                  <a:schemeClr val="accent1"/>
                </a:solidFill>
              </a:rPr>
              <a:t>date_dim</a:t>
            </a:r>
            <a:r>
              <a:rPr lang="en-US" i="1" dirty="0">
                <a:solidFill>
                  <a:schemeClr val="accent1"/>
                </a:solidFill>
              </a:rPr>
              <a:t>##”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286412-220C-8E0D-58C9-73A924CDA9F3}"/>
              </a:ext>
            </a:extLst>
          </p:cNvPr>
          <p:cNvSpPr/>
          <p:nvPr/>
        </p:nvSpPr>
        <p:spPr>
          <a:xfrm>
            <a:off x="8686800" y="5699357"/>
            <a:ext cx="3224717" cy="5823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animal_lactations.parquet</a:t>
            </a:r>
            <a:endParaRPr lang="en-US" b="1" dirty="0"/>
          </a:p>
          <a:p>
            <a:pPr algn="ctr"/>
            <a:r>
              <a:rPr lang="en-US" sz="1200" b="1" dirty="0"/>
              <a:t>Each row is a lactation</a:t>
            </a:r>
            <a:endParaRPr lang="en-US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EBC05ED7-F3D2-239D-EB94-68C7ACBF0052}"/>
              </a:ext>
            </a:extLst>
          </p:cNvPr>
          <p:cNvSpPr/>
          <p:nvPr/>
        </p:nvSpPr>
        <p:spPr>
          <a:xfrm>
            <a:off x="634638" y="5105333"/>
            <a:ext cx="2402732" cy="74437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Time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303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3D998-895C-626D-F349-6BE98BFD3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FD3CCE0-0C1F-7256-4E90-7437083F03C8}"/>
              </a:ext>
            </a:extLst>
          </p:cNvPr>
          <p:cNvSpPr/>
          <p:nvPr/>
        </p:nvSpPr>
        <p:spPr>
          <a:xfrm>
            <a:off x="100678" y="2684928"/>
            <a:ext cx="11971347" cy="15813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C15E-096D-3903-5184-6B0874FAE232}"/>
              </a:ext>
            </a:extLst>
          </p:cNvPr>
          <p:cNvSpPr/>
          <p:nvPr/>
        </p:nvSpPr>
        <p:spPr>
          <a:xfrm>
            <a:off x="100679" y="972766"/>
            <a:ext cx="11971347" cy="15813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AB35D03-E502-08F3-9864-A96D82175423}"/>
              </a:ext>
            </a:extLst>
          </p:cNvPr>
          <p:cNvGraphicFramePr>
            <a:graphicFrameLocks noGrp="1"/>
          </p:cNvGraphicFramePr>
          <p:nvPr/>
        </p:nvGraphicFramePr>
        <p:xfrm>
          <a:off x="1712065" y="1233818"/>
          <a:ext cx="8394969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1405">
                  <a:extLst>
                    <a:ext uri="{9D8B030D-6E8A-4147-A177-3AD203B41FA5}">
                      <a16:colId xmlns:a16="http://schemas.microsoft.com/office/drawing/2014/main" val="1757777607"/>
                    </a:ext>
                  </a:extLst>
                </a:gridCol>
                <a:gridCol w="690664">
                  <a:extLst>
                    <a:ext uri="{9D8B030D-6E8A-4147-A177-3AD203B41FA5}">
                      <a16:colId xmlns:a16="http://schemas.microsoft.com/office/drawing/2014/main" val="1794545505"/>
                    </a:ext>
                  </a:extLst>
                </a:gridCol>
                <a:gridCol w="1118681">
                  <a:extLst>
                    <a:ext uri="{9D8B030D-6E8A-4147-A177-3AD203B41FA5}">
                      <a16:colId xmlns:a16="http://schemas.microsoft.com/office/drawing/2014/main" val="2055577220"/>
                    </a:ext>
                  </a:extLst>
                </a:gridCol>
                <a:gridCol w="5564219">
                  <a:extLst>
                    <a:ext uri="{9D8B030D-6E8A-4147-A177-3AD203B41FA5}">
                      <a16:colId xmlns:a16="http://schemas.microsoft.com/office/drawing/2014/main" val="479773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 (</a:t>
                      </a:r>
                      <a:r>
                        <a:rPr lang="en-US" dirty="0" err="1"/>
                        <a:t>lact</a:t>
                      </a:r>
                      <a:r>
                        <a:rPr lang="en-US" dirty="0"/>
                        <a:t>, event, remark, protocol,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82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91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38806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62E4A28-3FE4-E8F6-780E-15947C662B7A}"/>
              </a:ext>
            </a:extLst>
          </p:cNvPr>
          <p:cNvSpPr txBox="1"/>
          <p:nvPr/>
        </p:nvSpPr>
        <p:spPr>
          <a:xfrm>
            <a:off x="119974" y="1230971"/>
            <a:ext cx="1438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Event </a:t>
            </a:r>
          </a:p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(last 5 years)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F23EA9-D8F4-5BF9-DB87-4BC3E15D7003}"/>
              </a:ext>
            </a:extLst>
          </p:cNvPr>
          <p:cNvSpPr txBox="1"/>
          <p:nvPr/>
        </p:nvSpPr>
        <p:spPr>
          <a:xfrm>
            <a:off x="4708187" y="312376"/>
            <a:ext cx="2332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Dairy Data Base Files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FA047BA-81D0-8FDD-E6F1-3C1D94743A3F}"/>
              </a:ext>
            </a:extLst>
          </p:cNvPr>
          <p:cNvSpPr/>
          <p:nvPr/>
        </p:nvSpPr>
        <p:spPr>
          <a:xfrm>
            <a:off x="410903" y="3058097"/>
            <a:ext cx="2021013" cy="7443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Unique Animal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199B53-788F-2167-0371-B7AB67BEBC47}"/>
              </a:ext>
            </a:extLst>
          </p:cNvPr>
          <p:cNvSpPr txBox="1"/>
          <p:nvPr/>
        </p:nvSpPr>
        <p:spPr>
          <a:xfrm>
            <a:off x="2619082" y="2875418"/>
            <a:ext cx="606771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Animal Properties: “</a:t>
            </a:r>
            <a:r>
              <a:rPr lang="en-US" dirty="0" err="1"/>
              <a:t>id_animal</a:t>
            </a:r>
            <a:r>
              <a:rPr lang="en-US" dirty="0"/>
              <a:t>”, “breed”, </a:t>
            </a:r>
          </a:p>
          <a:p>
            <a:r>
              <a:rPr lang="en-US" dirty="0"/>
              <a:t>                                         “</a:t>
            </a:r>
            <a:r>
              <a:rPr lang="en-US" dirty="0" err="1"/>
              <a:t>date_birth</a:t>
            </a:r>
            <a:r>
              <a:rPr lang="en-US" dirty="0"/>
              <a:t>”, “</a:t>
            </a:r>
            <a:r>
              <a:rPr lang="en-US" dirty="0" err="1"/>
              <a:t>date_died</a:t>
            </a:r>
            <a:r>
              <a:rPr lang="en-US" dirty="0"/>
              <a:t>”, “</a:t>
            </a:r>
            <a:r>
              <a:rPr lang="en-US" dirty="0" err="1"/>
              <a:t>date_sold</a:t>
            </a:r>
            <a:r>
              <a:rPr lang="en-US" dirty="0"/>
              <a:t>”, </a:t>
            </a:r>
          </a:p>
          <a:p>
            <a:r>
              <a:rPr lang="en-US" dirty="0"/>
              <a:t>                                         “</a:t>
            </a:r>
            <a:r>
              <a:rPr lang="en-US" i="1" dirty="0" err="1">
                <a:solidFill>
                  <a:schemeClr val="accent1"/>
                </a:solidFill>
              </a:rPr>
              <a:t>date_enrolled</a:t>
            </a:r>
            <a:r>
              <a:rPr lang="en-US" i="1" dirty="0">
                <a:solidFill>
                  <a:schemeClr val="accent1"/>
                </a:solidFill>
              </a:rPr>
              <a:t>”, “</a:t>
            </a:r>
            <a:r>
              <a:rPr lang="en-US" i="1" dirty="0" err="1">
                <a:solidFill>
                  <a:schemeClr val="accent1"/>
                </a:solidFill>
              </a:rPr>
              <a:t>date_left</a:t>
            </a:r>
            <a:r>
              <a:rPr lang="en-US" i="1" dirty="0">
                <a:solidFill>
                  <a:schemeClr val="accent1"/>
                </a:solidFill>
              </a:rPr>
              <a:t>”,</a:t>
            </a:r>
          </a:p>
          <a:p>
            <a:r>
              <a:rPr lang="en-US" i="1" dirty="0">
                <a:solidFill>
                  <a:schemeClr val="accent1"/>
                </a:solidFill>
              </a:rPr>
              <a:t>                                         “</a:t>
            </a:r>
            <a:r>
              <a:rPr lang="en-US" i="1" dirty="0" err="1">
                <a:solidFill>
                  <a:schemeClr val="accent1"/>
                </a:solidFill>
              </a:rPr>
              <a:t>age_enrolled</a:t>
            </a:r>
            <a:r>
              <a:rPr lang="en-US" i="1" dirty="0">
                <a:solidFill>
                  <a:schemeClr val="accent1"/>
                </a:solidFill>
              </a:rPr>
              <a:t>”, “</a:t>
            </a:r>
            <a:r>
              <a:rPr lang="en-US" i="1" dirty="0" err="1">
                <a:solidFill>
                  <a:schemeClr val="accent1"/>
                </a:solidFill>
              </a:rPr>
              <a:t>age_left</a:t>
            </a:r>
            <a:r>
              <a:rPr lang="en-US" i="1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6E5072-E8F2-FA4B-06C3-6B6928F9EC9C}"/>
              </a:ext>
            </a:extLst>
          </p:cNvPr>
          <p:cNvSpPr/>
          <p:nvPr/>
        </p:nvSpPr>
        <p:spPr>
          <a:xfrm>
            <a:off x="10189721" y="1420607"/>
            <a:ext cx="1799617" cy="107383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events.parquet</a:t>
            </a:r>
            <a:endParaRPr lang="en-US" b="1" dirty="0"/>
          </a:p>
          <a:p>
            <a:pPr algn="ctr"/>
            <a:r>
              <a:rPr lang="en-US" sz="1200" dirty="0"/>
              <a:t>Each row is an event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58223-67F6-7BF9-0134-A288DDEE87A3}"/>
              </a:ext>
            </a:extLst>
          </p:cNvPr>
          <p:cNvSpPr/>
          <p:nvPr/>
        </p:nvSpPr>
        <p:spPr>
          <a:xfrm>
            <a:off x="9572917" y="3243124"/>
            <a:ext cx="2208179" cy="464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animals.parquet</a:t>
            </a:r>
            <a:endParaRPr lang="en-US" b="1" dirty="0"/>
          </a:p>
          <a:p>
            <a:pPr algn="ctr"/>
            <a:r>
              <a:rPr lang="en-US" sz="1200" b="1" dirty="0"/>
              <a:t>Each row is a unique animal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9C9AE5-6F59-1F66-179A-C83A219131EA}"/>
              </a:ext>
            </a:extLst>
          </p:cNvPr>
          <p:cNvSpPr/>
          <p:nvPr/>
        </p:nvSpPr>
        <p:spPr>
          <a:xfrm>
            <a:off x="119974" y="4545394"/>
            <a:ext cx="11971347" cy="1865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19CD197-47B9-D20E-0867-3F8451BB7801}"/>
              </a:ext>
            </a:extLst>
          </p:cNvPr>
          <p:cNvSpPr/>
          <p:nvPr/>
        </p:nvSpPr>
        <p:spPr>
          <a:xfrm>
            <a:off x="119974" y="4591677"/>
            <a:ext cx="2021013" cy="7443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Unique Animal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FD2241-2987-6A59-E1DF-CA27552DB27C}"/>
              </a:ext>
            </a:extLst>
          </p:cNvPr>
          <p:cNvSpPr txBox="1"/>
          <p:nvPr/>
        </p:nvSpPr>
        <p:spPr>
          <a:xfrm>
            <a:off x="2638377" y="4735885"/>
            <a:ext cx="783831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Lactation Properties: “</a:t>
            </a:r>
            <a:r>
              <a:rPr lang="en-US" dirty="0" err="1"/>
              <a:t>id_animal</a:t>
            </a:r>
            <a:r>
              <a:rPr lang="en-US" dirty="0"/>
              <a:t>”, “</a:t>
            </a:r>
            <a:r>
              <a:rPr lang="en-US" dirty="0" err="1"/>
              <a:t>lact</a:t>
            </a:r>
            <a:r>
              <a:rPr lang="en-US" dirty="0"/>
              <a:t>”, “</a:t>
            </a:r>
            <a:r>
              <a:rPr lang="en-US" dirty="0" err="1"/>
              <a:t>lact_group</a:t>
            </a:r>
            <a:r>
              <a:rPr lang="en-US" dirty="0"/>
              <a:t>”,</a:t>
            </a:r>
          </a:p>
          <a:p>
            <a:r>
              <a:rPr lang="en-US" dirty="0"/>
              <a:t>                                              “</a:t>
            </a:r>
            <a:r>
              <a:rPr lang="en-US" dirty="0" err="1"/>
              <a:t>date_fresh</a:t>
            </a:r>
            <a:r>
              <a:rPr lang="en-US" dirty="0"/>
              <a:t>”, “</a:t>
            </a:r>
            <a:r>
              <a:rPr lang="en-US" dirty="0" err="1"/>
              <a:t>date_dry</a:t>
            </a:r>
            <a:r>
              <a:rPr lang="en-US" dirty="0"/>
              <a:t>”, “</a:t>
            </a:r>
            <a:r>
              <a:rPr lang="en-US" dirty="0" err="1"/>
              <a:t>date_next_fresh</a:t>
            </a:r>
            <a:r>
              <a:rPr lang="en-US" dirty="0"/>
              <a:t>”, </a:t>
            </a:r>
          </a:p>
          <a:p>
            <a:r>
              <a:rPr lang="en-US" dirty="0"/>
              <a:t>                                              </a:t>
            </a:r>
            <a:r>
              <a:rPr lang="en-US" i="1" dirty="0">
                <a:solidFill>
                  <a:schemeClr val="accent1"/>
                </a:solidFill>
              </a:rPr>
              <a:t>“</a:t>
            </a:r>
            <a:r>
              <a:rPr lang="en-US" i="1" dirty="0" err="1">
                <a:solidFill>
                  <a:schemeClr val="accent1"/>
                </a:solidFill>
              </a:rPr>
              <a:t>date_archived</a:t>
            </a:r>
            <a:r>
              <a:rPr lang="en-US" i="1" dirty="0">
                <a:solidFill>
                  <a:schemeClr val="accent1"/>
                </a:solidFill>
              </a:rPr>
              <a:t>”, “</a:t>
            </a:r>
            <a:r>
              <a:rPr lang="en-US" i="1" dirty="0" err="1">
                <a:solidFill>
                  <a:schemeClr val="accent1"/>
                </a:solidFill>
              </a:rPr>
              <a:t>dim_at_archive</a:t>
            </a:r>
            <a:r>
              <a:rPr lang="en-US" i="1" dirty="0">
                <a:solidFill>
                  <a:schemeClr val="accent1"/>
                </a:solidFill>
              </a:rPr>
              <a:t>”, “</a:t>
            </a:r>
            <a:r>
              <a:rPr lang="en-US" i="1" dirty="0" err="1">
                <a:solidFill>
                  <a:schemeClr val="accent1"/>
                </a:solidFill>
              </a:rPr>
              <a:t>age_at_archive</a:t>
            </a:r>
            <a:r>
              <a:rPr lang="en-US" i="1" dirty="0">
                <a:solidFill>
                  <a:schemeClr val="accent1"/>
                </a:solidFill>
              </a:rPr>
              <a:t>”</a:t>
            </a:r>
          </a:p>
          <a:p>
            <a:r>
              <a:rPr lang="en-US" i="1" dirty="0">
                <a:solidFill>
                  <a:schemeClr val="accent1"/>
                </a:solidFill>
              </a:rPr>
              <a:t>                                               “</a:t>
            </a:r>
            <a:r>
              <a:rPr lang="en-US" i="1" dirty="0" err="1">
                <a:solidFill>
                  <a:schemeClr val="accent1"/>
                </a:solidFill>
              </a:rPr>
              <a:t>date_dim</a:t>
            </a:r>
            <a:r>
              <a:rPr lang="en-US" i="1" dirty="0">
                <a:solidFill>
                  <a:schemeClr val="accent1"/>
                </a:solidFill>
              </a:rPr>
              <a:t>##”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E03B6C-01A5-83DF-EA08-E39C7E631A97}"/>
              </a:ext>
            </a:extLst>
          </p:cNvPr>
          <p:cNvSpPr/>
          <p:nvPr/>
        </p:nvSpPr>
        <p:spPr>
          <a:xfrm>
            <a:off x="8686800" y="5699357"/>
            <a:ext cx="3224717" cy="5823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animal_lactations.parquet</a:t>
            </a:r>
            <a:endParaRPr lang="en-US" b="1" dirty="0"/>
          </a:p>
          <a:p>
            <a:pPr algn="ctr"/>
            <a:r>
              <a:rPr lang="en-US" sz="1200" b="1" dirty="0"/>
              <a:t>Each row is a lactation</a:t>
            </a:r>
            <a:endParaRPr lang="en-US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38743391-9179-87D4-1E91-6A810EA52001}"/>
              </a:ext>
            </a:extLst>
          </p:cNvPr>
          <p:cNvSpPr/>
          <p:nvPr/>
        </p:nvSpPr>
        <p:spPr>
          <a:xfrm>
            <a:off x="634638" y="5105333"/>
            <a:ext cx="2402732" cy="74437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Time</a:t>
            </a:r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BB2921-E7B3-187F-0B79-7DE21EF32E23}"/>
              </a:ext>
            </a:extLst>
          </p:cNvPr>
          <p:cNvSpPr/>
          <p:nvPr/>
        </p:nvSpPr>
        <p:spPr>
          <a:xfrm>
            <a:off x="2431916" y="5476672"/>
            <a:ext cx="1974714" cy="7386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location_lactation</a:t>
            </a:r>
            <a:endParaRPr lang="en-US" dirty="0"/>
          </a:p>
          <a:p>
            <a:pPr algn="ctr"/>
            <a:r>
              <a:rPr lang="en-US" sz="1200" dirty="0"/>
              <a:t>summarized from events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5ADEC6B0-DF6C-8587-4710-388BA21B349E}"/>
              </a:ext>
            </a:extLst>
          </p:cNvPr>
          <p:cNvSpPr/>
          <p:nvPr/>
        </p:nvSpPr>
        <p:spPr>
          <a:xfrm>
            <a:off x="410903" y="2875418"/>
            <a:ext cx="5192229" cy="1481089"/>
          </a:xfrm>
          <a:prstGeom prst="wedgeRectCallout">
            <a:avLst>
              <a:gd name="adj1" fmla="val 1394"/>
              <a:gd name="adj2" fmla="val 13094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Variables can be added to the fundamental tables, but they must be summarized to the same level as the table</a:t>
            </a:r>
          </a:p>
        </p:txBody>
      </p:sp>
    </p:spTree>
    <p:extLst>
      <p:ext uri="{BB962C8B-B14F-4D97-AF65-F5344CB8AC3E}">
        <p14:creationId xmlns:p14="http://schemas.microsoft.com/office/powerpoint/2010/main" val="385322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3A60D9-5C0D-16DE-9EA3-506F321BC0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701" t="10134" r="24313" b="2821"/>
          <a:stretch>
            <a:fillRect/>
          </a:stretch>
        </p:blipFill>
        <p:spPr>
          <a:xfrm>
            <a:off x="7599681" y="130278"/>
            <a:ext cx="3352800" cy="6597444"/>
          </a:xfrm>
          <a:prstGeom prst="rect">
            <a:avLst/>
          </a:prstGeom>
        </p:spPr>
      </p:pic>
      <p:sp>
        <p:nvSpPr>
          <p:cNvPr id="4" name="Callout: Line 3">
            <a:extLst>
              <a:ext uri="{FF2B5EF4-FFF2-40B4-BE49-F238E27FC236}">
                <a16:creationId xmlns:a16="http://schemas.microsoft.com/office/drawing/2014/main" id="{34B1E8EB-999F-93D2-1422-09F4DB86741C}"/>
              </a:ext>
            </a:extLst>
          </p:cNvPr>
          <p:cNvSpPr/>
          <p:nvPr/>
        </p:nvSpPr>
        <p:spPr>
          <a:xfrm>
            <a:off x="10952481" y="662202"/>
            <a:ext cx="1076960" cy="477520"/>
          </a:xfrm>
          <a:prstGeom prst="borderCallout1">
            <a:avLst>
              <a:gd name="adj1" fmla="val 18750"/>
              <a:gd name="adj2" fmla="val -8333"/>
              <a:gd name="adj3" fmla="val -68351"/>
              <a:gd name="adj4" fmla="val -27013"/>
            </a:avLst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5" name="Double Brace 4">
            <a:extLst>
              <a:ext uri="{FF2B5EF4-FFF2-40B4-BE49-F238E27FC236}">
                <a16:creationId xmlns:a16="http://schemas.microsoft.com/office/drawing/2014/main" id="{D99962A4-ED29-0CC9-A814-3C99148ABCF1}"/>
              </a:ext>
            </a:extLst>
          </p:cNvPr>
          <p:cNvSpPr/>
          <p:nvPr/>
        </p:nvSpPr>
        <p:spPr>
          <a:xfrm>
            <a:off x="7691119" y="1574800"/>
            <a:ext cx="3261361" cy="2448560"/>
          </a:xfrm>
          <a:prstGeom prst="bracePair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uble Brace 5">
            <a:extLst>
              <a:ext uri="{FF2B5EF4-FFF2-40B4-BE49-F238E27FC236}">
                <a16:creationId xmlns:a16="http://schemas.microsoft.com/office/drawing/2014/main" id="{B5F428EB-3479-3292-7E87-E9E668C824EB}"/>
              </a:ext>
            </a:extLst>
          </p:cNvPr>
          <p:cNvSpPr/>
          <p:nvPr/>
        </p:nvSpPr>
        <p:spPr>
          <a:xfrm>
            <a:off x="7752080" y="4058920"/>
            <a:ext cx="3169920" cy="1224280"/>
          </a:xfrm>
          <a:prstGeom prst="bracePair">
            <a:avLst>
              <a:gd name="adj" fmla="val 1331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Brace 6">
            <a:extLst>
              <a:ext uri="{FF2B5EF4-FFF2-40B4-BE49-F238E27FC236}">
                <a16:creationId xmlns:a16="http://schemas.microsoft.com/office/drawing/2014/main" id="{7390D12D-9659-37E6-2725-6C3BF038B429}"/>
              </a:ext>
            </a:extLst>
          </p:cNvPr>
          <p:cNvSpPr/>
          <p:nvPr/>
        </p:nvSpPr>
        <p:spPr>
          <a:xfrm>
            <a:off x="7782560" y="5318760"/>
            <a:ext cx="3169920" cy="533400"/>
          </a:xfrm>
          <a:prstGeom prst="bracePair">
            <a:avLst>
              <a:gd name="adj" fmla="val 25000"/>
            </a:avLst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218E2-6137-DDFC-6C4F-7D1335006B66}"/>
              </a:ext>
            </a:extLst>
          </p:cNvPr>
          <p:cNvSpPr txBox="1"/>
          <p:nvPr/>
        </p:nvSpPr>
        <p:spPr>
          <a:xfrm>
            <a:off x="245296" y="2112509"/>
            <a:ext cx="5850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You can modify anything but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8937F9-03AE-1C2D-0DAA-F598B051E85B}"/>
              </a:ext>
            </a:extLst>
          </p:cNvPr>
          <p:cNvSpPr txBox="1"/>
          <p:nvPr/>
        </p:nvSpPr>
        <p:spPr>
          <a:xfrm>
            <a:off x="671516" y="2697284"/>
            <a:ext cx="6299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Start out only modifying the parts in </a:t>
            </a:r>
            <a:r>
              <a:rPr lang="en-US" sz="3200" dirty="0">
                <a:highlight>
                  <a:srgbClr val="FFFF00"/>
                </a:highlight>
              </a:rPr>
              <a:t>yellow </a:t>
            </a:r>
            <a:r>
              <a:rPr lang="en-US" sz="3200" dirty="0"/>
              <a:t>(carefully)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Leave </a:t>
            </a:r>
            <a:r>
              <a:rPr lang="en-US" sz="3200" dirty="0">
                <a:highlight>
                  <a:srgbClr val="FF0000"/>
                </a:highlight>
              </a:rPr>
              <a:t>red</a:t>
            </a:r>
            <a:r>
              <a:rPr lang="en-US" sz="3200" dirty="0"/>
              <a:t> sections alone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FBE5CB-7862-B8CD-6E4E-3F7E10440281}"/>
              </a:ext>
            </a:extLst>
          </p:cNvPr>
          <p:cNvSpPr txBox="1"/>
          <p:nvPr/>
        </p:nvSpPr>
        <p:spPr>
          <a:xfrm>
            <a:off x="761120" y="251954"/>
            <a:ext cx="55806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step0_master_processing</a:t>
            </a:r>
            <a:endParaRPr lang="en-US" sz="2400" b="1" dirty="0"/>
          </a:p>
          <a:p>
            <a:pPr algn="ctr"/>
            <a:r>
              <a:rPr lang="en-US" sz="2400" dirty="0"/>
              <a:t>controls everything</a:t>
            </a:r>
          </a:p>
        </p:txBody>
      </p:sp>
    </p:spTree>
    <p:extLst>
      <p:ext uri="{BB962C8B-B14F-4D97-AF65-F5344CB8AC3E}">
        <p14:creationId xmlns:p14="http://schemas.microsoft.com/office/powerpoint/2010/main" val="175712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row: Down 16">
            <a:extLst>
              <a:ext uri="{FF2B5EF4-FFF2-40B4-BE49-F238E27FC236}">
                <a16:creationId xmlns:a16="http://schemas.microsoft.com/office/drawing/2014/main" id="{658A1D22-72DF-577C-B14C-CCF4D7DC7EF3}"/>
              </a:ext>
            </a:extLst>
          </p:cNvPr>
          <p:cNvSpPr/>
          <p:nvPr/>
        </p:nvSpPr>
        <p:spPr>
          <a:xfrm>
            <a:off x="3074504" y="743346"/>
            <a:ext cx="498310" cy="5577941"/>
          </a:xfrm>
          <a:prstGeom prst="down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07428E-61DC-B246-57A7-2DEF4EC182AD}"/>
              </a:ext>
            </a:extLst>
          </p:cNvPr>
          <p:cNvSpPr txBox="1"/>
          <p:nvPr/>
        </p:nvSpPr>
        <p:spPr>
          <a:xfrm>
            <a:off x="887156" y="91707"/>
            <a:ext cx="2571025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data/</a:t>
            </a:r>
            <a:r>
              <a:rPr lang="en-US" dirty="0" err="1"/>
              <a:t>event_files</a:t>
            </a:r>
            <a:r>
              <a:rPr lang="en-US" dirty="0"/>
              <a:t>/</a:t>
            </a:r>
          </a:p>
          <a:p>
            <a:pPr algn="ctr"/>
            <a:r>
              <a:rPr lang="en-US" b="1" dirty="0"/>
              <a:t>original event .csv files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20B0D6B-74F1-FBD4-2398-B15C8BD4AE89}"/>
              </a:ext>
            </a:extLst>
          </p:cNvPr>
          <p:cNvGrpSpPr/>
          <p:nvPr/>
        </p:nvGrpSpPr>
        <p:grpSpPr>
          <a:xfrm>
            <a:off x="332026" y="2828480"/>
            <a:ext cx="4518992" cy="1659381"/>
            <a:chOff x="1099930" y="1484243"/>
            <a:chExt cx="4518992" cy="203096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0B1728-98CC-B6FE-2D01-79F612471617}"/>
                </a:ext>
              </a:extLst>
            </p:cNvPr>
            <p:cNvSpPr/>
            <p:nvPr/>
          </p:nvSpPr>
          <p:spPr>
            <a:xfrm>
              <a:off x="1099930" y="1484243"/>
              <a:ext cx="4518992" cy="203096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data/</a:t>
              </a:r>
              <a:r>
                <a:rPr lang="en-US" dirty="0" err="1">
                  <a:solidFill>
                    <a:schemeClr val="tx1"/>
                  </a:solidFill>
                </a:rPr>
                <a:t>intermediate_files</a:t>
              </a:r>
              <a:r>
                <a:rPr lang="en-US" dirty="0">
                  <a:solidFill>
                    <a:schemeClr val="tx1"/>
                  </a:solidFill>
                </a:rPr>
                <a:t>/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CF813A1-5DF5-33AE-F7E4-98C66829CB31}"/>
                </a:ext>
              </a:extLst>
            </p:cNvPr>
            <p:cNvSpPr txBox="1"/>
            <p:nvPr/>
          </p:nvSpPr>
          <p:spPr>
            <a:xfrm>
              <a:off x="1806831" y="1930744"/>
              <a:ext cx="3013902" cy="71572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events_all_columns.parquet</a:t>
              </a:r>
              <a:endParaRPr lang="en-US" dirty="0"/>
            </a:p>
            <a:p>
              <a:r>
                <a:rPr lang="en-US" sz="1400" dirty="0"/>
                <a:t>All columns new and original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F2B9B1-57E1-2615-0855-666EA2103C96}"/>
                </a:ext>
              </a:extLst>
            </p:cNvPr>
            <p:cNvSpPr txBox="1"/>
            <p:nvPr/>
          </p:nvSpPr>
          <p:spPr>
            <a:xfrm>
              <a:off x="1806831" y="2770120"/>
              <a:ext cx="2931508" cy="5847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events_formatted.parquet</a:t>
              </a:r>
              <a:endParaRPr lang="en-US" b="1" dirty="0"/>
            </a:p>
            <a:p>
              <a:r>
                <a:rPr lang="en-US" sz="1400" dirty="0"/>
                <a:t>Selects formatted columns only</a:t>
              </a:r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206B22-84A3-6485-075B-FF87008C3881}"/>
              </a:ext>
            </a:extLst>
          </p:cNvPr>
          <p:cNvGrpSpPr/>
          <p:nvPr/>
        </p:nvGrpSpPr>
        <p:grpSpPr>
          <a:xfrm>
            <a:off x="332026" y="4703351"/>
            <a:ext cx="4518992" cy="902318"/>
            <a:chOff x="1114668" y="3983746"/>
            <a:chExt cx="4518992" cy="98614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BB27C3-3F58-5C9A-991C-A5EB8BBA40D9}"/>
                </a:ext>
              </a:extLst>
            </p:cNvPr>
            <p:cNvSpPr/>
            <p:nvPr/>
          </p:nvSpPr>
          <p:spPr>
            <a:xfrm>
              <a:off x="1114668" y="3983746"/>
              <a:ext cx="4518992" cy="9861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data/</a:t>
              </a:r>
              <a:r>
                <a:rPr lang="en-US" dirty="0" err="1">
                  <a:solidFill>
                    <a:schemeClr val="tx1"/>
                  </a:solidFill>
                </a:rPr>
                <a:t>qc_files</a:t>
              </a:r>
              <a:r>
                <a:rPr lang="en-US" dirty="0">
                  <a:solidFill>
                    <a:schemeClr val="tx1"/>
                  </a:solidFill>
                </a:rPr>
                <a:t>/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C7B3B3A-EEB3-825F-CA5F-5B1FC6852B7E}"/>
                </a:ext>
              </a:extLst>
            </p:cNvPr>
            <p:cNvSpPr txBox="1"/>
            <p:nvPr/>
          </p:nvSpPr>
          <p:spPr>
            <a:xfrm>
              <a:off x="3822190" y="4359903"/>
              <a:ext cx="1580497" cy="2855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qc_event</a:t>
              </a:r>
              <a:r>
                <a:rPr lang="en-US" sz="1200" dirty="0"/>
                <a:t> </a:t>
              </a:r>
              <a:r>
                <a:rPr lang="en-US" sz="1200" dirty="0" err="1"/>
                <a:t>type.parqet</a:t>
              </a:r>
              <a:endParaRPr lang="en-US" sz="1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B88CA4-33BB-8F90-E81E-798EFD85E85F}"/>
                </a:ext>
              </a:extLst>
            </p:cNvPr>
            <p:cNvSpPr txBox="1"/>
            <p:nvPr/>
          </p:nvSpPr>
          <p:spPr>
            <a:xfrm>
              <a:off x="1311199" y="4359903"/>
              <a:ext cx="2243499" cy="459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qc_animal_enrollment.parquet</a:t>
              </a:r>
              <a:endParaRPr lang="en-US" sz="1200" dirty="0"/>
            </a:p>
            <a:p>
              <a:r>
                <a:rPr lang="en-US" sz="1050" dirty="0"/>
                <a:t>(under development)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293AD4C3-E607-2F93-6558-C0ADAA61C267}"/>
              </a:ext>
            </a:extLst>
          </p:cNvPr>
          <p:cNvSpPr/>
          <p:nvPr/>
        </p:nvSpPr>
        <p:spPr>
          <a:xfrm>
            <a:off x="1616766" y="953528"/>
            <a:ext cx="4282635" cy="6897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step1_read_in_data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C75460-FEE3-2ACF-F4DC-5856F88F46E9}"/>
              </a:ext>
            </a:extLst>
          </p:cNvPr>
          <p:cNvSpPr/>
          <p:nvPr/>
        </p:nvSpPr>
        <p:spPr>
          <a:xfrm>
            <a:off x="332026" y="1928510"/>
            <a:ext cx="4518992" cy="6895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data/</a:t>
            </a:r>
            <a:r>
              <a:rPr lang="en-US" dirty="0" err="1">
                <a:solidFill>
                  <a:schemeClr val="tx1"/>
                </a:solidFill>
              </a:rPr>
              <a:t>template_files</a:t>
            </a:r>
            <a:r>
              <a:rPr lang="en-US" dirty="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579BB9-CEBD-C6A6-6C4B-5A69C3022C1E}"/>
              </a:ext>
            </a:extLst>
          </p:cNvPr>
          <p:cNvSpPr txBox="1"/>
          <p:nvPr/>
        </p:nvSpPr>
        <p:spPr>
          <a:xfrm>
            <a:off x="393609" y="2297155"/>
            <a:ext cx="2001574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template_event_details.csv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8FE2F9-F17B-C452-7912-AFBF8E17921B}"/>
              </a:ext>
            </a:extLst>
          </p:cNvPr>
          <p:cNvSpPr txBox="1"/>
          <p:nvPr/>
        </p:nvSpPr>
        <p:spPr>
          <a:xfrm>
            <a:off x="2481527" y="2312202"/>
            <a:ext cx="2305759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template_event_details.parquet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25817-8B62-D082-C59F-4CEFC7DAC132}"/>
              </a:ext>
            </a:extLst>
          </p:cNvPr>
          <p:cNvSpPr txBox="1"/>
          <p:nvPr/>
        </p:nvSpPr>
        <p:spPr>
          <a:xfrm>
            <a:off x="5667277" y="650276"/>
            <a:ext cx="4915769" cy="452431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Line37 – replace odd characters</a:t>
            </a:r>
          </a:p>
          <a:p>
            <a:r>
              <a:rPr lang="en-US" dirty="0"/>
              <a:t>Line 38 – add source file path</a:t>
            </a:r>
          </a:p>
          <a:p>
            <a:r>
              <a:rPr lang="en-US" dirty="0"/>
              <a:t>Line 43 – standardize variable names</a:t>
            </a:r>
          </a:p>
          <a:p>
            <a:r>
              <a:rPr lang="en-US" dirty="0"/>
              <a:t>Line 58 – </a:t>
            </a:r>
            <a:r>
              <a:rPr lang="en-US" dirty="0">
                <a:highlight>
                  <a:srgbClr val="FFFF00"/>
                </a:highlight>
              </a:rPr>
              <a:t>assign animal id </a:t>
            </a:r>
          </a:p>
          <a:p>
            <a:r>
              <a:rPr lang="en-US" dirty="0"/>
              <a:t>Line 63-76 – format dates</a:t>
            </a:r>
          </a:p>
          <a:p>
            <a:r>
              <a:rPr lang="en-US" dirty="0"/>
              <a:t>Line 79-80 – parse numbers</a:t>
            </a:r>
          </a:p>
          <a:p>
            <a:r>
              <a:rPr lang="en-US" dirty="0"/>
              <a:t>Line 83 – </a:t>
            </a:r>
            <a:r>
              <a:rPr lang="en-US" dirty="0">
                <a:solidFill>
                  <a:srgbClr val="C00000"/>
                </a:solidFill>
              </a:rPr>
              <a:t>de-duplication of rows</a:t>
            </a:r>
          </a:p>
          <a:p>
            <a:r>
              <a:rPr lang="en-US" dirty="0"/>
              <a:t>Line 86-88 – fix missing values </a:t>
            </a:r>
            <a:r>
              <a:rPr lang="en-US" sz="1200" dirty="0"/>
              <a:t>(event, remark, protocols)</a:t>
            </a:r>
          </a:p>
          <a:p>
            <a:r>
              <a:rPr lang="en-US" dirty="0"/>
              <a:t>Line 91 – </a:t>
            </a:r>
            <a:r>
              <a:rPr lang="en-US" dirty="0">
                <a:highlight>
                  <a:srgbClr val="FFFF00"/>
                </a:highlight>
              </a:rPr>
              <a:t>assign </a:t>
            </a:r>
            <a:r>
              <a:rPr lang="en-US" dirty="0" err="1">
                <a:highlight>
                  <a:srgbClr val="FFFF00"/>
                </a:highlight>
              </a:rPr>
              <a:t>event_type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Line 93 – </a:t>
            </a:r>
            <a:r>
              <a:rPr lang="en-US" dirty="0">
                <a:highlight>
                  <a:srgbClr val="FFFF00"/>
                </a:highlight>
              </a:rPr>
              <a:t>assign </a:t>
            </a:r>
            <a:r>
              <a:rPr lang="en-US" dirty="0" err="1">
                <a:highlight>
                  <a:srgbClr val="FFFF00"/>
                </a:highlight>
              </a:rPr>
              <a:t>location_event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Line 95-96 – parse remarks and protocols</a:t>
            </a:r>
          </a:p>
          <a:p>
            <a:r>
              <a:rPr lang="en-US" dirty="0"/>
              <a:t>Line 98 – </a:t>
            </a:r>
            <a:r>
              <a:rPr lang="en-US" dirty="0">
                <a:highlight>
                  <a:srgbClr val="FFFF00"/>
                </a:highlight>
              </a:rPr>
              <a:t>detect lesion location</a:t>
            </a:r>
          </a:p>
          <a:p>
            <a:r>
              <a:rPr lang="en-US" dirty="0"/>
              <a:t>Line 100 – qc enrollment date</a:t>
            </a:r>
          </a:p>
          <a:p>
            <a:r>
              <a:rPr lang="en-US" dirty="0"/>
              <a:t>Line 106-120 – create event template files</a:t>
            </a:r>
          </a:p>
          <a:p>
            <a:r>
              <a:rPr lang="en-US" dirty="0"/>
              <a:t>Line 129-135 – fix NA values in key variables</a:t>
            </a:r>
          </a:p>
          <a:p>
            <a:r>
              <a:rPr lang="en-US" dirty="0"/>
              <a:t>Line 139-162 – assign lactation groups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213D79-CA1C-2C9F-1B4E-356B1411F4D0}"/>
              </a:ext>
            </a:extLst>
          </p:cNvPr>
          <p:cNvSpPr txBox="1"/>
          <p:nvPr/>
        </p:nvSpPr>
        <p:spPr>
          <a:xfrm>
            <a:off x="6215270" y="5883965"/>
            <a:ext cx="462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highlight means it is a customizable function</a:t>
            </a:r>
          </a:p>
        </p:txBody>
      </p:sp>
    </p:spTree>
    <p:extLst>
      <p:ext uri="{BB962C8B-B14F-4D97-AF65-F5344CB8AC3E}">
        <p14:creationId xmlns:p14="http://schemas.microsoft.com/office/powerpoint/2010/main" val="137049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79619-E850-F0E7-E44F-BB8C68D69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row: Down 16">
            <a:extLst>
              <a:ext uri="{FF2B5EF4-FFF2-40B4-BE49-F238E27FC236}">
                <a16:creationId xmlns:a16="http://schemas.microsoft.com/office/drawing/2014/main" id="{39C015C0-25DD-B914-E27D-3266C3F826FB}"/>
              </a:ext>
            </a:extLst>
          </p:cNvPr>
          <p:cNvSpPr/>
          <p:nvPr/>
        </p:nvSpPr>
        <p:spPr>
          <a:xfrm>
            <a:off x="3074504" y="743346"/>
            <a:ext cx="498310" cy="5577941"/>
          </a:xfrm>
          <a:prstGeom prst="down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B1FB9F-5546-8080-6AC8-E6C3F3CE41F6}"/>
              </a:ext>
            </a:extLst>
          </p:cNvPr>
          <p:cNvSpPr/>
          <p:nvPr/>
        </p:nvSpPr>
        <p:spPr>
          <a:xfrm>
            <a:off x="332026" y="2828480"/>
            <a:ext cx="4518992" cy="24856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data/</a:t>
            </a:r>
            <a:r>
              <a:rPr lang="en-US" dirty="0" err="1">
                <a:solidFill>
                  <a:schemeClr val="tx1"/>
                </a:solidFill>
              </a:rPr>
              <a:t>intermediate_files</a:t>
            </a:r>
            <a:r>
              <a:rPr lang="en-US" dirty="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4D1B5C-22B7-AF76-8ADF-AAAA091F3C60}"/>
              </a:ext>
            </a:extLst>
          </p:cNvPr>
          <p:cNvSpPr txBox="1"/>
          <p:nvPr/>
        </p:nvSpPr>
        <p:spPr>
          <a:xfrm>
            <a:off x="1038927" y="3193289"/>
            <a:ext cx="2345001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animals.parquet</a:t>
            </a:r>
            <a:endParaRPr lang="en-US" b="1" dirty="0"/>
          </a:p>
          <a:p>
            <a:r>
              <a:rPr lang="en-US" sz="1400" dirty="0"/>
              <a:t>Each row is a unique animal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5B5616-0570-056A-3021-4EBB995B385D}"/>
              </a:ext>
            </a:extLst>
          </p:cNvPr>
          <p:cNvSpPr txBox="1"/>
          <p:nvPr/>
        </p:nvSpPr>
        <p:spPr>
          <a:xfrm>
            <a:off x="1010650" y="3850485"/>
            <a:ext cx="3070456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animal_lactations</a:t>
            </a:r>
            <a:endParaRPr lang="en-US" b="1" dirty="0"/>
          </a:p>
          <a:p>
            <a:r>
              <a:rPr lang="en-US" sz="1400" dirty="0"/>
              <a:t>Each row is a unique animal lactation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561B74-CBC7-6644-D45B-26C37B192096}"/>
              </a:ext>
            </a:extLst>
          </p:cNvPr>
          <p:cNvSpPr txBox="1"/>
          <p:nvPr/>
        </p:nvSpPr>
        <p:spPr>
          <a:xfrm>
            <a:off x="5779055" y="1279604"/>
            <a:ext cx="5117491" cy="175432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Line 15-16 – specify event pull dates</a:t>
            </a:r>
          </a:p>
          <a:p>
            <a:r>
              <a:rPr lang="en-US" dirty="0"/>
              <a:t>Line 23-80 – create animal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Line 88-157 – create </a:t>
            </a:r>
            <a:r>
              <a:rPr lang="en-US" dirty="0" err="1"/>
              <a:t>animal_lactations</a:t>
            </a:r>
            <a:r>
              <a:rPr lang="en-US" dirty="0"/>
              <a:t> data frame</a:t>
            </a:r>
          </a:p>
          <a:p>
            <a:r>
              <a:rPr lang="en-US" dirty="0"/>
              <a:t>Line 164-172 – </a:t>
            </a:r>
            <a:r>
              <a:rPr lang="en-US" dirty="0">
                <a:highlight>
                  <a:srgbClr val="FFFF00"/>
                </a:highlight>
              </a:rPr>
              <a:t>assign disease and treatments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EB2A83F-5034-68AE-4D78-EFBC69D34B99}"/>
              </a:ext>
            </a:extLst>
          </p:cNvPr>
          <p:cNvGrpSpPr/>
          <p:nvPr/>
        </p:nvGrpSpPr>
        <p:grpSpPr>
          <a:xfrm>
            <a:off x="286382" y="88889"/>
            <a:ext cx="4518992" cy="930719"/>
            <a:chOff x="1099930" y="1484243"/>
            <a:chExt cx="4518992" cy="113913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3C4FB8-1E49-52AE-0ED7-93639A861470}"/>
                </a:ext>
              </a:extLst>
            </p:cNvPr>
            <p:cNvSpPr/>
            <p:nvPr/>
          </p:nvSpPr>
          <p:spPr>
            <a:xfrm>
              <a:off x="1099930" y="1484243"/>
              <a:ext cx="4518992" cy="113913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data/</a:t>
              </a:r>
              <a:r>
                <a:rPr lang="en-US" dirty="0" err="1">
                  <a:solidFill>
                    <a:schemeClr val="tx1"/>
                  </a:solidFill>
                </a:rPr>
                <a:t>intermediate_files</a:t>
              </a:r>
              <a:r>
                <a:rPr lang="en-US" dirty="0">
                  <a:solidFill>
                    <a:schemeClr val="tx1"/>
                  </a:solidFill>
                </a:rPr>
                <a:t>/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F93D7B-079D-E655-F73B-D25BD32B87B0}"/>
                </a:ext>
              </a:extLst>
            </p:cNvPr>
            <p:cNvSpPr txBox="1"/>
            <p:nvPr/>
          </p:nvSpPr>
          <p:spPr>
            <a:xfrm>
              <a:off x="1893672" y="1925511"/>
              <a:ext cx="2931508" cy="5847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events_formatted.parquet</a:t>
              </a:r>
              <a:endParaRPr lang="en-US" b="1" dirty="0"/>
            </a:p>
            <a:p>
              <a:r>
                <a:rPr lang="en-US" sz="1400" dirty="0"/>
                <a:t>Selects formatted columns only</a:t>
              </a:r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6CE1FF0-FC6F-F4B6-A8AF-C649BA075FEC}"/>
              </a:ext>
            </a:extLst>
          </p:cNvPr>
          <p:cNvSpPr txBox="1"/>
          <p:nvPr/>
        </p:nvSpPr>
        <p:spPr>
          <a:xfrm>
            <a:off x="1010650" y="4574297"/>
            <a:ext cx="3662862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events_parsed.parquet</a:t>
            </a:r>
            <a:endParaRPr lang="en-US" b="1" dirty="0"/>
          </a:p>
          <a:p>
            <a:r>
              <a:rPr lang="en-US" sz="1400" dirty="0"/>
              <a:t>events with disease and treatments assigned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36D695-20BA-EAB1-0CE2-5D3A1CBC00B5}"/>
              </a:ext>
            </a:extLst>
          </p:cNvPr>
          <p:cNvSpPr/>
          <p:nvPr/>
        </p:nvSpPr>
        <p:spPr>
          <a:xfrm>
            <a:off x="1338786" y="1163477"/>
            <a:ext cx="5263297" cy="6897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step2_create_intermediate_files</a:t>
            </a:r>
          </a:p>
        </p:txBody>
      </p:sp>
    </p:spTree>
    <p:extLst>
      <p:ext uri="{BB962C8B-B14F-4D97-AF65-F5344CB8AC3E}">
        <p14:creationId xmlns:p14="http://schemas.microsoft.com/office/powerpoint/2010/main" val="832123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274DF-2AF4-0806-D9C7-4A628ADE7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row: Down 16">
            <a:extLst>
              <a:ext uri="{FF2B5EF4-FFF2-40B4-BE49-F238E27FC236}">
                <a16:creationId xmlns:a16="http://schemas.microsoft.com/office/drawing/2014/main" id="{3CA6C53D-82AC-C773-058E-D6E1E57BE0C3}"/>
              </a:ext>
            </a:extLst>
          </p:cNvPr>
          <p:cNvSpPr/>
          <p:nvPr/>
        </p:nvSpPr>
        <p:spPr>
          <a:xfrm>
            <a:off x="3074504" y="743346"/>
            <a:ext cx="498310" cy="5577941"/>
          </a:xfrm>
          <a:prstGeom prst="down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AE9688-74E3-DE01-B5C5-AA37C74D3695}"/>
              </a:ext>
            </a:extLst>
          </p:cNvPr>
          <p:cNvSpPr/>
          <p:nvPr/>
        </p:nvSpPr>
        <p:spPr>
          <a:xfrm>
            <a:off x="815008" y="202628"/>
            <a:ext cx="4518992" cy="24856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data/</a:t>
            </a:r>
            <a:r>
              <a:rPr lang="en-US" dirty="0" err="1">
                <a:solidFill>
                  <a:schemeClr val="tx1"/>
                </a:solidFill>
              </a:rPr>
              <a:t>intermediate_files</a:t>
            </a:r>
            <a:r>
              <a:rPr lang="en-US" dirty="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965642-B66E-E436-C061-8F159E50AFCE}"/>
              </a:ext>
            </a:extLst>
          </p:cNvPr>
          <p:cNvSpPr txBox="1"/>
          <p:nvPr/>
        </p:nvSpPr>
        <p:spPr>
          <a:xfrm>
            <a:off x="1048049" y="605773"/>
            <a:ext cx="2345001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animals.parquet</a:t>
            </a:r>
            <a:endParaRPr lang="en-US" b="1" dirty="0"/>
          </a:p>
          <a:p>
            <a:r>
              <a:rPr lang="en-US" sz="1400" dirty="0"/>
              <a:t>Each row is a unique animal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32E874-0CC6-A761-4B7F-F823A68A42E6}"/>
              </a:ext>
            </a:extLst>
          </p:cNvPr>
          <p:cNvSpPr txBox="1"/>
          <p:nvPr/>
        </p:nvSpPr>
        <p:spPr>
          <a:xfrm>
            <a:off x="1019772" y="1262969"/>
            <a:ext cx="3070456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animal_lactations</a:t>
            </a:r>
            <a:endParaRPr lang="en-US" b="1" dirty="0"/>
          </a:p>
          <a:p>
            <a:r>
              <a:rPr lang="en-US" sz="1400" dirty="0"/>
              <a:t>Each row is a unique animal lactation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1CC7A1-A5A7-CD4E-180D-865528E30062}"/>
              </a:ext>
            </a:extLst>
          </p:cNvPr>
          <p:cNvSpPr txBox="1"/>
          <p:nvPr/>
        </p:nvSpPr>
        <p:spPr>
          <a:xfrm>
            <a:off x="6627194" y="2967335"/>
            <a:ext cx="2155462" cy="92333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Under development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8D6C3B-81FA-8FB2-2A93-BEBB0BD92F25}"/>
              </a:ext>
            </a:extLst>
          </p:cNvPr>
          <p:cNvSpPr txBox="1"/>
          <p:nvPr/>
        </p:nvSpPr>
        <p:spPr>
          <a:xfrm>
            <a:off x="1019772" y="1986781"/>
            <a:ext cx="3662862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events_parsed.parquet</a:t>
            </a:r>
            <a:endParaRPr lang="en-US" b="1" dirty="0"/>
          </a:p>
          <a:p>
            <a:r>
              <a:rPr lang="en-US" sz="1400" dirty="0"/>
              <a:t>events with disease and treatments assigned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F3B510-1A37-4D82-3F52-4D8502540F9B}"/>
              </a:ext>
            </a:extLst>
          </p:cNvPr>
          <p:cNvSpPr/>
          <p:nvPr/>
        </p:nvSpPr>
        <p:spPr>
          <a:xfrm>
            <a:off x="2050985" y="2825843"/>
            <a:ext cx="5263297" cy="6897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step3_create_denominators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03E4F5-3A60-0786-4116-3436523657D0}"/>
              </a:ext>
            </a:extLst>
          </p:cNvPr>
          <p:cNvSpPr txBox="1"/>
          <p:nvPr/>
        </p:nvSpPr>
        <p:spPr>
          <a:xfrm>
            <a:off x="5943601" y="4173166"/>
            <a:ext cx="4684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 – set interval (as days) between counts</a:t>
            </a:r>
          </a:p>
          <a:p>
            <a:r>
              <a:rPr lang="en-US" dirty="0"/>
              <a:t>Step 2 – create logic for eligibility</a:t>
            </a:r>
          </a:p>
          <a:p>
            <a:r>
              <a:rPr lang="en-US" dirty="0"/>
              <a:t>Step 3 – run denominators</a:t>
            </a:r>
          </a:p>
        </p:txBody>
      </p:sp>
    </p:spTree>
    <p:extLst>
      <p:ext uri="{BB962C8B-B14F-4D97-AF65-F5344CB8AC3E}">
        <p14:creationId xmlns:p14="http://schemas.microsoft.com/office/powerpoint/2010/main" val="3144600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C20A18-5312-0CE3-94F3-E35FD90E6A52}"/>
              </a:ext>
            </a:extLst>
          </p:cNvPr>
          <p:cNvSpPr txBox="1"/>
          <p:nvPr/>
        </p:nvSpPr>
        <p:spPr>
          <a:xfrm>
            <a:off x="4708187" y="312376"/>
            <a:ext cx="269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Dairy Data Denominators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8FBB23-6348-D56D-3B7D-0E34EE9B7494}"/>
              </a:ext>
            </a:extLst>
          </p:cNvPr>
          <p:cNvSpPr/>
          <p:nvPr/>
        </p:nvSpPr>
        <p:spPr>
          <a:xfrm>
            <a:off x="3448452" y="1919317"/>
            <a:ext cx="1945528" cy="74437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animals.parquet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ABC089-62F7-372A-07FB-E440DB6F8D65}"/>
              </a:ext>
            </a:extLst>
          </p:cNvPr>
          <p:cNvSpPr/>
          <p:nvPr/>
        </p:nvSpPr>
        <p:spPr>
          <a:xfrm>
            <a:off x="544748" y="1919316"/>
            <a:ext cx="2903704" cy="7443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animal_lactations.parquet</a:t>
            </a:r>
            <a:endParaRPr lang="en-US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88041E37-1B22-E041-9504-E2020925E181}"/>
              </a:ext>
            </a:extLst>
          </p:cNvPr>
          <p:cNvSpPr/>
          <p:nvPr/>
        </p:nvSpPr>
        <p:spPr>
          <a:xfrm>
            <a:off x="5393980" y="1919316"/>
            <a:ext cx="2918298" cy="74437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Calendar</a:t>
            </a:r>
          </a:p>
          <a:p>
            <a:pPr algn="ctr"/>
            <a:r>
              <a:rPr lang="en-US" b="1" dirty="0"/>
              <a:t>Time (date)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BA7450-5F43-F0F1-6605-208E5D6D40FE}"/>
              </a:ext>
            </a:extLst>
          </p:cNvPr>
          <p:cNvSpPr/>
          <p:nvPr/>
        </p:nvSpPr>
        <p:spPr>
          <a:xfrm>
            <a:off x="8312278" y="1919316"/>
            <a:ext cx="2149813" cy="744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Eligible?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FE10BE6-8C28-8115-401A-1B899C62EEEC}"/>
              </a:ext>
            </a:extLst>
          </p:cNvPr>
          <p:cNvSpPr/>
          <p:nvPr/>
        </p:nvSpPr>
        <p:spPr>
          <a:xfrm>
            <a:off x="3618689" y="3035029"/>
            <a:ext cx="5593405" cy="139105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Group_by</a:t>
            </a:r>
            <a:r>
              <a:rPr lang="en-US" dirty="0"/>
              <a:t>: </a:t>
            </a:r>
          </a:p>
          <a:p>
            <a:pPr algn="ctr"/>
            <a:r>
              <a:rPr lang="en-US" dirty="0"/>
              <a:t>date, </a:t>
            </a:r>
          </a:p>
          <a:p>
            <a:pPr algn="ctr"/>
            <a:r>
              <a:rPr lang="en-US" dirty="0"/>
              <a:t>eligible, </a:t>
            </a:r>
          </a:p>
          <a:p>
            <a:pPr algn="ctr"/>
            <a:r>
              <a:rPr lang="en-US" dirty="0"/>
              <a:t>…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CC2EEF5-CB9B-9703-0DAD-909E0F5DC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535834"/>
              </p:ext>
            </p:extLst>
          </p:nvPr>
        </p:nvGraphicFramePr>
        <p:xfrm>
          <a:off x="3332535" y="4565653"/>
          <a:ext cx="5593405" cy="101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9814">
                  <a:extLst>
                    <a:ext uri="{9D8B030D-6E8A-4147-A177-3AD203B41FA5}">
                      <a16:colId xmlns:a16="http://schemas.microsoft.com/office/drawing/2014/main" val="4248475206"/>
                    </a:ext>
                  </a:extLst>
                </a:gridCol>
                <a:gridCol w="2655651">
                  <a:extLst>
                    <a:ext uri="{9D8B030D-6E8A-4147-A177-3AD203B41FA5}">
                      <a16:colId xmlns:a16="http://schemas.microsoft.com/office/drawing/2014/main" val="697181727"/>
                    </a:ext>
                  </a:extLst>
                </a:gridCol>
                <a:gridCol w="1108953">
                  <a:extLst>
                    <a:ext uri="{9D8B030D-6E8A-4147-A177-3AD203B41FA5}">
                      <a16:colId xmlns:a16="http://schemas.microsoft.com/office/drawing/2014/main" val="2178061088"/>
                    </a:ext>
                  </a:extLst>
                </a:gridCol>
                <a:gridCol w="958987">
                  <a:extLst>
                    <a:ext uri="{9D8B030D-6E8A-4147-A177-3AD203B41FA5}">
                      <a16:colId xmlns:a16="http://schemas.microsoft.com/office/drawing/2014/main" val="4195482190"/>
                    </a:ext>
                  </a:extLst>
                </a:gridCol>
              </a:tblGrid>
              <a:tr h="139503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…(grouping variables)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eligible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04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827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10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A2D5F-708E-E7BE-C1D4-E42CD08DD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91C076-48A9-A574-69D2-1B3178EE766E}"/>
              </a:ext>
            </a:extLst>
          </p:cNvPr>
          <p:cNvSpPr txBox="1"/>
          <p:nvPr/>
        </p:nvSpPr>
        <p:spPr>
          <a:xfrm>
            <a:off x="369965" y="3145023"/>
            <a:ext cx="123501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6C0355-6E7C-59D5-B043-620D03015C96}"/>
              </a:ext>
            </a:extLst>
          </p:cNvPr>
          <p:cNvSpPr txBox="1"/>
          <p:nvPr/>
        </p:nvSpPr>
        <p:spPr>
          <a:xfrm>
            <a:off x="2033314" y="3145023"/>
            <a:ext cx="123501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CECF92-92EF-8E7E-3F0B-C7BDB6332084}"/>
              </a:ext>
            </a:extLst>
          </p:cNvPr>
          <p:cNvSpPr txBox="1"/>
          <p:nvPr/>
        </p:nvSpPr>
        <p:spPr>
          <a:xfrm>
            <a:off x="3696663" y="3145023"/>
            <a:ext cx="125906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F7F393-49F5-36E9-0EA6-A5FB48BC296C}"/>
              </a:ext>
            </a:extLst>
          </p:cNvPr>
          <p:cNvSpPr txBox="1"/>
          <p:nvPr/>
        </p:nvSpPr>
        <p:spPr>
          <a:xfrm>
            <a:off x="5384057" y="3145023"/>
            <a:ext cx="125906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7834D8-F88A-88FB-B729-FA24DACA1872}"/>
              </a:ext>
            </a:extLst>
          </p:cNvPr>
          <p:cNvSpPr txBox="1"/>
          <p:nvPr/>
        </p:nvSpPr>
        <p:spPr>
          <a:xfrm>
            <a:off x="7071451" y="3145023"/>
            <a:ext cx="125906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2BB094-90AE-9EB4-1739-DF1FDB413593}"/>
              </a:ext>
            </a:extLst>
          </p:cNvPr>
          <p:cNvSpPr txBox="1"/>
          <p:nvPr/>
        </p:nvSpPr>
        <p:spPr>
          <a:xfrm>
            <a:off x="8758845" y="3145023"/>
            <a:ext cx="125906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B10985-0C60-FB2C-73BD-7DC5E34502C0}"/>
              </a:ext>
            </a:extLst>
          </p:cNvPr>
          <p:cNvSpPr txBox="1"/>
          <p:nvPr/>
        </p:nvSpPr>
        <p:spPr>
          <a:xfrm>
            <a:off x="10446239" y="3145023"/>
            <a:ext cx="125906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CB1A7A-4738-5E4D-DC13-6F0BAFDDA1C5}"/>
              </a:ext>
            </a:extLst>
          </p:cNvPr>
          <p:cNvCxnSpPr/>
          <p:nvPr/>
        </p:nvCxnSpPr>
        <p:spPr>
          <a:xfrm flipV="1">
            <a:off x="992221" y="2551316"/>
            <a:ext cx="0" cy="3793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924D45-5885-0568-9586-E6E4CFF9ABFB}"/>
              </a:ext>
            </a:extLst>
          </p:cNvPr>
          <p:cNvSpPr txBox="1"/>
          <p:nvPr/>
        </p:nvSpPr>
        <p:spPr>
          <a:xfrm>
            <a:off x="253897" y="2181984"/>
            <a:ext cx="145719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DC305 File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A6B50-71DB-1B52-D628-97FCF43E2799}"/>
              </a:ext>
            </a:extLst>
          </p:cNvPr>
          <p:cNvSpPr txBox="1"/>
          <p:nvPr/>
        </p:nvSpPr>
        <p:spPr>
          <a:xfrm>
            <a:off x="463762" y="1083077"/>
            <a:ext cx="85472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Report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E4071A-5567-357D-FDDB-9D18397BA938}"/>
              </a:ext>
            </a:extLst>
          </p:cNvPr>
          <p:cNvCxnSpPr>
            <a:cxnSpLocks/>
          </p:cNvCxnSpPr>
          <p:nvPr/>
        </p:nvCxnSpPr>
        <p:spPr>
          <a:xfrm flipV="1">
            <a:off x="982493" y="1520504"/>
            <a:ext cx="0" cy="570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D7532B2-118D-528C-9287-61D2007D9231}"/>
              </a:ext>
            </a:extLst>
          </p:cNvPr>
          <p:cNvSpPr txBox="1"/>
          <p:nvPr/>
        </p:nvSpPr>
        <p:spPr>
          <a:xfrm>
            <a:off x="522380" y="2921674"/>
            <a:ext cx="968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Heifer to Left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E011A1-B275-85D0-9FF8-F467372DFFF9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2750663" y="2599845"/>
            <a:ext cx="665175" cy="350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B41015-8AF9-70CF-4081-ED5B6D707DF5}"/>
              </a:ext>
            </a:extLst>
          </p:cNvPr>
          <p:cNvSpPr txBox="1"/>
          <p:nvPr/>
        </p:nvSpPr>
        <p:spPr>
          <a:xfrm>
            <a:off x="2750663" y="2177440"/>
            <a:ext cx="162070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DC305 File BC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3765C3-1611-5D9B-4281-E760DD799BEE}"/>
              </a:ext>
            </a:extLst>
          </p:cNvPr>
          <p:cNvSpPr txBox="1"/>
          <p:nvPr/>
        </p:nvSpPr>
        <p:spPr>
          <a:xfrm>
            <a:off x="3046100" y="1088578"/>
            <a:ext cx="85472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Report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06007A0-A7AB-3C78-ADDB-33BA07574611}"/>
              </a:ext>
            </a:extLst>
          </p:cNvPr>
          <p:cNvCxnSpPr>
            <a:cxnSpLocks/>
          </p:cNvCxnSpPr>
          <p:nvPr/>
        </p:nvCxnSpPr>
        <p:spPr>
          <a:xfrm flipV="1">
            <a:off x="3479260" y="1530233"/>
            <a:ext cx="0" cy="570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FABBC78-E6AD-B6BF-76AD-B65A9D5B7E5B}"/>
              </a:ext>
            </a:extLst>
          </p:cNvPr>
          <p:cNvSpPr txBox="1"/>
          <p:nvPr/>
        </p:nvSpPr>
        <p:spPr>
          <a:xfrm>
            <a:off x="2280822" y="2950829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Fresh to Left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A44C8F-055B-2866-479F-FB9EFB92431E}"/>
              </a:ext>
            </a:extLst>
          </p:cNvPr>
          <p:cNvSpPr txBox="1"/>
          <p:nvPr/>
        </p:nvSpPr>
        <p:spPr>
          <a:xfrm>
            <a:off x="3852542" y="2945606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Fresh to Left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F609B6-6378-6CFE-09BF-1DB5F36A9390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3723569" y="2607260"/>
            <a:ext cx="598814" cy="338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9A60F42-ACA2-58CB-2FD4-726FBE6882DC}"/>
              </a:ext>
            </a:extLst>
          </p:cNvPr>
          <p:cNvSpPr txBox="1"/>
          <p:nvPr/>
        </p:nvSpPr>
        <p:spPr>
          <a:xfrm>
            <a:off x="5619892" y="2900955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Heifers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1C6B8C-A181-E3E3-8BA3-77AC18CA5B9F}"/>
              </a:ext>
            </a:extLst>
          </p:cNvPr>
          <p:cNvSpPr txBox="1"/>
          <p:nvPr/>
        </p:nvSpPr>
        <p:spPr>
          <a:xfrm>
            <a:off x="7027829" y="2909806"/>
            <a:ext cx="12731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Close to Preg/Left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AC97AE-E42F-86C5-FC50-BA5DAE7B91CC}"/>
              </a:ext>
            </a:extLst>
          </p:cNvPr>
          <p:cNvSpPr txBox="1"/>
          <p:nvPr/>
        </p:nvSpPr>
        <p:spPr>
          <a:xfrm>
            <a:off x="8768849" y="2928942"/>
            <a:ext cx="12731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Preg to Left/Close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8164C3-3589-ABED-30F4-96454ADC5787}"/>
              </a:ext>
            </a:extLst>
          </p:cNvPr>
          <p:cNvSpPr txBox="1"/>
          <p:nvPr/>
        </p:nvSpPr>
        <p:spPr>
          <a:xfrm>
            <a:off x="10606423" y="292838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Fresh to Left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11B872-D7DA-ECB0-DEA1-D63CBC87589E}"/>
              </a:ext>
            </a:extLst>
          </p:cNvPr>
          <p:cNvSpPr txBox="1"/>
          <p:nvPr/>
        </p:nvSpPr>
        <p:spPr>
          <a:xfrm>
            <a:off x="5284991" y="2183859"/>
            <a:ext cx="145719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DC305 File 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1A7619-5647-146F-CB92-90F9C594F92B}"/>
              </a:ext>
            </a:extLst>
          </p:cNvPr>
          <p:cNvSpPr txBox="1"/>
          <p:nvPr/>
        </p:nvSpPr>
        <p:spPr>
          <a:xfrm>
            <a:off x="7721876" y="2177440"/>
            <a:ext cx="1605119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DC305 File FG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5C71D1-3B54-BE93-FC47-E1D4B0A9FC24}"/>
              </a:ext>
            </a:extLst>
          </p:cNvPr>
          <p:cNvSpPr txBox="1"/>
          <p:nvPr/>
        </p:nvSpPr>
        <p:spPr>
          <a:xfrm>
            <a:off x="10256204" y="2183859"/>
            <a:ext cx="1484445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DC305 File 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E47ACD-BD68-4EF7-E32D-8777A8338211}"/>
              </a:ext>
            </a:extLst>
          </p:cNvPr>
          <p:cNvSpPr txBox="1"/>
          <p:nvPr/>
        </p:nvSpPr>
        <p:spPr>
          <a:xfrm>
            <a:off x="8097074" y="1076261"/>
            <a:ext cx="85472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Report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E3B35D5-60C6-913B-07B2-B096630E94EB}"/>
              </a:ext>
            </a:extLst>
          </p:cNvPr>
          <p:cNvCxnSpPr>
            <a:cxnSpLocks/>
          </p:cNvCxnSpPr>
          <p:nvPr/>
        </p:nvCxnSpPr>
        <p:spPr>
          <a:xfrm flipV="1">
            <a:off x="6070060" y="1530233"/>
            <a:ext cx="2334638" cy="570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B2C74E-85CA-B57B-8E72-F15FE68864B4}"/>
              </a:ext>
            </a:extLst>
          </p:cNvPr>
          <p:cNvCxnSpPr>
            <a:cxnSpLocks/>
          </p:cNvCxnSpPr>
          <p:nvPr/>
        </p:nvCxnSpPr>
        <p:spPr>
          <a:xfrm flipV="1">
            <a:off x="8524434" y="1569144"/>
            <a:ext cx="0" cy="570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295B7F-D676-13FD-183D-47B5627AE6ED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8690043" y="1530233"/>
            <a:ext cx="2308384" cy="653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0FFE045-C728-98FC-9B9F-38971993CDAE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5931836" y="2591876"/>
            <a:ext cx="1" cy="309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6B453F-2515-A359-D298-13700592B585}"/>
              </a:ext>
            </a:extLst>
          </p:cNvPr>
          <p:cNvCxnSpPr>
            <a:cxnSpLocks/>
          </p:cNvCxnSpPr>
          <p:nvPr/>
        </p:nvCxnSpPr>
        <p:spPr>
          <a:xfrm flipV="1">
            <a:off x="7667624" y="2623290"/>
            <a:ext cx="793494" cy="322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DB8DDE0-10B3-5769-3837-63777B4D3256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8621302" y="2634441"/>
            <a:ext cx="784100" cy="294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CAC720-E195-A469-A8F2-692CC906FAAC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11075770" y="2615610"/>
            <a:ext cx="494" cy="312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25FADC-01CF-3D0F-FA78-C069FB680791}"/>
              </a:ext>
            </a:extLst>
          </p:cNvPr>
          <p:cNvSpPr txBox="1"/>
          <p:nvPr/>
        </p:nvSpPr>
        <p:spPr>
          <a:xfrm>
            <a:off x="5038182" y="221060"/>
            <a:ext cx="265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Reporting Data Structure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E933D66-8B93-175F-0624-DD37FDF1C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650023"/>
              </p:ext>
            </p:extLst>
          </p:nvPr>
        </p:nvGraphicFramePr>
        <p:xfrm>
          <a:off x="2203949" y="5316308"/>
          <a:ext cx="9089864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7813">
                  <a:extLst>
                    <a:ext uri="{9D8B030D-6E8A-4147-A177-3AD203B41FA5}">
                      <a16:colId xmlns:a16="http://schemas.microsoft.com/office/drawing/2014/main" val="1757777607"/>
                    </a:ext>
                  </a:extLst>
                </a:gridCol>
                <a:gridCol w="680936">
                  <a:extLst>
                    <a:ext uri="{9D8B030D-6E8A-4147-A177-3AD203B41FA5}">
                      <a16:colId xmlns:a16="http://schemas.microsoft.com/office/drawing/2014/main" val="1794545505"/>
                    </a:ext>
                  </a:extLst>
                </a:gridCol>
                <a:gridCol w="1099225">
                  <a:extLst>
                    <a:ext uri="{9D8B030D-6E8A-4147-A177-3AD203B41FA5}">
                      <a16:colId xmlns:a16="http://schemas.microsoft.com/office/drawing/2014/main" val="2055577220"/>
                    </a:ext>
                  </a:extLst>
                </a:gridCol>
                <a:gridCol w="6361890">
                  <a:extLst>
                    <a:ext uri="{9D8B030D-6E8A-4147-A177-3AD203B41FA5}">
                      <a16:colId xmlns:a16="http://schemas.microsoft.com/office/drawing/2014/main" val="479773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 (</a:t>
                      </a:r>
                      <a:r>
                        <a:rPr lang="en-US" dirty="0" err="1"/>
                        <a:t>lact</a:t>
                      </a:r>
                      <a:r>
                        <a:rPr lang="en-US" dirty="0"/>
                        <a:t>, event, remark, protocol,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82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91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38806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AF32A5C2-3089-5F24-46ED-3EC0F9CC9DAC}"/>
              </a:ext>
            </a:extLst>
          </p:cNvPr>
          <p:cNvSpPr txBox="1"/>
          <p:nvPr/>
        </p:nvSpPr>
        <p:spPr>
          <a:xfrm>
            <a:off x="463762" y="5460135"/>
            <a:ext cx="1438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Event </a:t>
            </a:r>
          </a:p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(last 5 years)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288D7FE-3742-8DEA-7352-5BB2AB0003AA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1711091" y="3686783"/>
            <a:ext cx="4922612" cy="1158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Left Brace 47">
            <a:extLst>
              <a:ext uri="{FF2B5EF4-FFF2-40B4-BE49-F238E27FC236}">
                <a16:creationId xmlns:a16="http://schemas.microsoft.com/office/drawing/2014/main" id="{F09C6519-388A-27A3-E865-3C005327C5F7}"/>
              </a:ext>
            </a:extLst>
          </p:cNvPr>
          <p:cNvSpPr/>
          <p:nvPr/>
        </p:nvSpPr>
        <p:spPr>
          <a:xfrm rot="5400000">
            <a:off x="6438345" y="507704"/>
            <a:ext cx="653627" cy="9329681"/>
          </a:xfrm>
          <a:prstGeom prst="leftBrace">
            <a:avLst>
              <a:gd name="adj1" fmla="val 8333"/>
              <a:gd name="adj2" fmla="val 5140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B5BC6F1-53A2-3D2D-3B3A-20851D00931E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4464161" y="3653371"/>
            <a:ext cx="2169542" cy="1192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991544A-A55C-2F74-BAFB-2531176F749A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6137521" y="3631904"/>
            <a:ext cx="496182" cy="1213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C4E98B6-68C1-3E3E-0972-02DEF00E8162}"/>
              </a:ext>
            </a:extLst>
          </p:cNvPr>
          <p:cNvCxnSpPr>
            <a:cxnSpLocks/>
            <a:stCxn id="48" idx="1"/>
          </p:cNvCxnSpPr>
          <p:nvPr/>
        </p:nvCxnSpPr>
        <p:spPr>
          <a:xfrm flipV="1">
            <a:off x="6633703" y="3647073"/>
            <a:ext cx="2754673" cy="1198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534601C-9EC7-6870-CD83-C580F9CFC2B2}"/>
              </a:ext>
            </a:extLst>
          </p:cNvPr>
          <p:cNvCxnSpPr>
            <a:cxnSpLocks/>
            <a:stCxn id="48" idx="1"/>
          </p:cNvCxnSpPr>
          <p:nvPr/>
        </p:nvCxnSpPr>
        <p:spPr>
          <a:xfrm flipV="1">
            <a:off x="6633703" y="3611273"/>
            <a:ext cx="1088173" cy="1234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B2BBE7C-59EA-6175-9FA8-E31279B2366B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2750662" y="3631905"/>
            <a:ext cx="3883041" cy="1213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1EAF38D-F90D-0E34-5FF8-D25785411EA3}"/>
              </a:ext>
            </a:extLst>
          </p:cNvPr>
          <p:cNvCxnSpPr>
            <a:cxnSpLocks/>
            <a:stCxn id="48" idx="1"/>
          </p:cNvCxnSpPr>
          <p:nvPr/>
        </p:nvCxnSpPr>
        <p:spPr>
          <a:xfrm flipV="1">
            <a:off x="6633703" y="3647072"/>
            <a:ext cx="4364723" cy="1198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715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81A52-5AEC-DF9F-B6F0-1483F4D0A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CE28CC-5023-F2FF-65CE-95B58F0BADB9}"/>
              </a:ext>
            </a:extLst>
          </p:cNvPr>
          <p:cNvSpPr txBox="1"/>
          <p:nvPr/>
        </p:nvSpPr>
        <p:spPr>
          <a:xfrm>
            <a:off x="369965" y="3145023"/>
            <a:ext cx="123501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DBAA82-0754-1FDC-DEF3-978D7BA696CC}"/>
              </a:ext>
            </a:extLst>
          </p:cNvPr>
          <p:cNvSpPr txBox="1"/>
          <p:nvPr/>
        </p:nvSpPr>
        <p:spPr>
          <a:xfrm>
            <a:off x="2033314" y="3145023"/>
            <a:ext cx="123501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3C9CB-2298-B13C-ADA6-A46BAC14A969}"/>
              </a:ext>
            </a:extLst>
          </p:cNvPr>
          <p:cNvSpPr txBox="1"/>
          <p:nvPr/>
        </p:nvSpPr>
        <p:spPr>
          <a:xfrm>
            <a:off x="3696663" y="3145023"/>
            <a:ext cx="125906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7BCD54-7619-7FC2-9D6D-E86BED5A7AE3}"/>
              </a:ext>
            </a:extLst>
          </p:cNvPr>
          <p:cNvSpPr txBox="1"/>
          <p:nvPr/>
        </p:nvSpPr>
        <p:spPr>
          <a:xfrm>
            <a:off x="5384057" y="3145023"/>
            <a:ext cx="125906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AEB80E-745E-B5E1-D69A-5045143543E5}"/>
              </a:ext>
            </a:extLst>
          </p:cNvPr>
          <p:cNvSpPr txBox="1"/>
          <p:nvPr/>
        </p:nvSpPr>
        <p:spPr>
          <a:xfrm>
            <a:off x="7071451" y="3145023"/>
            <a:ext cx="125906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261C8F-A7DA-728E-3C2C-96829BE5B4AE}"/>
              </a:ext>
            </a:extLst>
          </p:cNvPr>
          <p:cNvSpPr txBox="1"/>
          <p:nvPr/>
        </p:nvSpPr>
        <p:spPr>
          <a:xfrm>
            <a:off x="8758845" y="3145023"/>
            <a:ext cx="125906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D3BDD5-4F5F-F23A-0C37-CE63E8E7A61A}"/>
              </a:ext>
            </a:extLst>
          </p:cNvPr>
          <p:cNvSpPr txBox="1"/>
          <p:nvPr/>
        </p:nvSpPr>
        <p:spPr>
          <a:xfrm>
            <a:off x="10446239" y="3145023"/>
            <a:ext cx="125906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AA5AB9-DD5D-2E76-81DA-EAC2FB72D09F}"/>
              </a:ext>
            </a:extLst>
          </p:cNvPr>
          <p:cNvCxnSpPr/>
          <p:nvPr/>
        </p:nvCxnSpPr>
        <p:spPr>
          <a:xfrm flipV="1">
            <a:off x="992221" y="2551316"/>
            <a:ext cx="0" cy="3793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45EDD6C-4F4A-5060-17A0-0BF3968868A3}"/>
              </a:ext>
            </a:extLst>
          </p:cNvPr>
          <p:cNvSpPr txBox="1"/>
          <p:nvPr/>
        </p:nvSpPr>
        <p:spPr>
          <a:xfrm>
            <a:off x="253897" y="2181984"/>
            <a:ext cx="145719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DC305 File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ACE986-6F7B-253C-90A0-2D889CA877AE}"/>
              </a:ext>
            </a:extLst>
          </p:cNvPr>
          <p:cNvSpPr txBox="1"/>
          <p:nvPr/>
        </p:nvSpPr>
        <p:spPr>
          <a:xfrm>
            <a:off x="463762" y="1083077"/>
            <a:ext cx="85472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Report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067368-9AE3-D063-FF28-E0533E5CCEA4}"/>
              </a:ext>
            </a:extLst>
          </p:cNvPr>
          <p:cNvCxnSpPr>
            <a:cxnSpLocks/>
          </p:cNvCxnSpPr>
          <p:nvPr/>
        </p:nvCxnSpPr>
        <p:spPr>
          <a:xfrm flipV="1">
            <a:off x="982493" y="1520504"/>
            <a:ext cx="0" cy="570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9DD5B32-C4D6-27ED-015D-99D2FF7ADAEC}"/>
              </a:ext>
            </a:extLst>
          </p:cNvPr>
          <p:cNvSpPr txBox="1"/>
          <p:nvPr/>
        </p:nvSpPr>
        <p:spPr>
          <a:xfrm>
            <a:off x="522380" y="2921674"/>
            <a:ext cx="968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Heifer to Left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AE2F10-BBC7-C418-0B9C-BCBDBD7AD68F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2750663" y="2599845"/>
            <a:ext cx="665175" cy="350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56C6121-CE85-15B7-B0D7-E4EF9DAD6204}"/>
              </a:ext>
            </a:extLst>
          </p:cNvPr>
          <p:cNvSpPr txBox="1"/>
          <p:nvPr/>
        </p:nvSpPr>
        <p:spPr>
          <a:xfrm>
            <a:off x="2750663" y="2177440"/>
            <a:ext cx="162070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DC305 File BC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932903-0003-1503-89F1-281C27008CB9}"/>
              </a:ext>
            </a:extLst>
          </p:cNvPr>
          <p:cNvSpPr txBox="1"/>
          <p:nvPr/>
        </p:nvSpPr>
        <p:spPr>
          <a:xfrm>
            <a:off x="3046100" y="1088578"/>
            <a:ext cx="85472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Report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AA632A-2861-A736-7FDD-F56065211330}"/>
              </a:ext>
            </a:extLst>
          </p:cNvPr>
          <p:cNvCxnSpPr>
            <a:cxnSpLocks/>
          </p:cNvCxnSpPr>
          <p:nvPr/>
        </p:nvCxnSpPr>
        <p:spPr>
          <a:xfrm flipV="1">
            <a:off x="3479260" y="1530233"/>
            <a:ext cx="0" cy="570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067122E-3164-22AF-6EAD-2E71D58C108F}"/>
              </a:ext>
            </a:extLst>
          </p:cNvPr>
          <p:cNvSpPr txBox="1"/>
          <p:nvPr/>
        </p:nvSpPr>
        <p:spPr>
          <a:xfrm>
            <a:off x="2280822" y="2950829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Fresh to Left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F79AD0-E749-183A-531D-AE464B192ABD}"/>
              </a:ext>
            </a:extLst>
          </p:cNvPr>
          <p:cNvSpPr txBox="1"/>
          <p:nvPr/>
        </p:nvSpPr>
        <p:spPr>
          <a:xfrm>
            <a:off x="3852542" y="2945606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Fresh to Left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76A9B4-CFB3-87B1-97F8-6AD01F3FBC4E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3723569" y="2607260"/>
            <a:ext cx="598814" cy="338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E7CD1EE-BE55-1514-54D7-1B0FCDCF6A24}"/>
              </a:ext>
            </a:extLst>
          </p:cNvPr>
          <p:cNvSpPr txBox="1"/>
          <p:nvPr/>
        </p:nvSpPr>
        <p:spPr>
          <a:xfrm>
            <a:off x="5619892" y="2900955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Heifers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DD177C-9E7C-9F0C-7E5D-D0F311ECAED9}"/>
              </a:ext>
            </a:extLst>
          </p:cNvPr>
          <p:cNvSpPr txBox="1"/>
          <p:nvPr/>
        </p:nvSpPr>
        <p:spPr>
          <a:xfrm>
            <a:off x="7027829" y="2909806"/>
            <a:ext cx="12731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Close to Preg/Left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C2F86E-6F33-F6DB-E124-C4CF131E6EB1}"/>
              </a:ext>
            </a:extLst>
          </p:cNvPr>
          <p:cNvSpPr txBox="1"/>
          <p:nvPr/>
        </p:nvSpPr>
        <p:spPr>
          <a:xfrm>
            <a:off x="8768849" y="2928942"/>
            <a:ext cx="12731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Preg to Left/Close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CB1E18-2AA7-E710-60D8-0FD7D2FED5CF}"/>
              </a:ext>
            </a:extLst>
          </p:cNvPr>
          <p:cNvSpPr txBox="1"/>
          <p:nvPr/>
        </p:nvSpPr>
        <p:spPr>
          <a:xfrm>
            <a:off x="10606423" y="292838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Fresh to Left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CB60C9-7F6C-D603-8602-9A9C12E1985C}"/>
              </a:ext>
            </a:extLst>
          </p:cNvPr>
          <p:cNvSpPr txBox="1"/>
          <p:nvPr/>
        </p:nvSpPr>
        <p:spPr>
          <a:xfrm>
            <a:off x="5284991" y="2183859"/>
            <a:ext cx="145719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DC305 File 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4FCA2E-01A1-7CF2-AE9D-95C4BB747FFC}"/>
              </a:ext>
            </a:extLst>
          </p:cNvPr>
          <p:cNvSpPr txBox="1"/>
          <p:nvPr/>
        </p:nvSpPr>
        <p:spPr>
          <a:xfrm>
            <a:off x="7721876" y="2177440"/>
            <a:ext cx="1605119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DC305 File FG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71A551-41D2-56AE-9A95-62F3A0BB440A}"/>
              </a:ext>
            </a:extLst>
          </p:cNvPr>
          <p:cNvSpPr txBox="1"/>
          <p:nvPr/>
        </p:nvSpPr>
        <p:spPr>
          <a:xfrm>
            <a:off x="10256204" y="2183859"/>
            <a:ext cx="1484445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DC305 File 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A8EED6-9485-5DBD-95B5-75403555816C}"/>
              </a:ext>
            </a:extLst>
          </p:cNvPr>
          <p:cNvSpPr txBox="1"/>
          <p:nvPr/>
        </p:nvSpPr>
        <p:spPr>
          <a:xfrm>
            <a:off x="8097074" y="1076261"/>
            <a:ext cx="85472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Report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A6DCB7B-AC76-321A-FF45-F219176634F0}"/>
              </a:ext>
            </a:extLst>
          </p:cNvPr>
          <p:cNvCxnSpPr>
            <a:cxnSpLocks/>
          </p:cNvCxnSpPr>
          <p:nvPr/>
        </p:nvCxnSpPr>
        <p:spPr>
          <a:xfrm flipV="1">
            <a:off x="6070060" y="1530233"/>
            <a:ext cx="2334638" cy="570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EFA42AA-B674-CC40-2BD4-92B4DD52CFC7}"/>
              </a:ext>
            </a:extLst>
          </p:cNvPr>
          <p:cNvCxnSpPr>
            <a:cxnSpLocks/>
          </p:cNvCxnSpPr>
          <p:nvPr/>
        </p:nvCxnSpPr>
        <p:spPr>
          <a:xfrm flipV="1">
            <a:off x="8524434" y="1569144"/>
            <a:ext cx="0" cy="570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E78FF5-D6B3-F0D6-9B29-3FF790D33579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8690043" y="1530233"/>
            <a:ext cx="2308384" cy="653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30853C-89DB-5F64-D6CB-8BE9E558CABE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5931836" y="2591876"/>
            <a:ext cx="1" cy="309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11CDCF-88AC-3E77-B60D-57CD34087E98}"/>
              </a:ext>
            </a:extLst>
          </p:cNvPr>
          <p:cNvCxnSpPr>
            <a:cxnSpLocks/>
          </p:cNvCxnSpPr>
          <p:nvPr/>
        </p:nvCxnSpPr>
        <p:spPr>
          <a:xfrm flipV="1">
            <a:off x="7667624" y="2623290"/>
            <a:ext cx="793494" cy="322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9DE1CA1-1D93-3D12-2D7B-A134EA9CFCA0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8621302" y="2634441"/>
            <a:ext cx="784100" cy="294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D13980E-80BF-C1A0-88F8-AA44CB0622D7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11075770" y="2615610"/>
            <a:ext cx="494" cy="312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FB55113-D311-2E07-EA67-750382CF4660}"/>
              </a:ext>
            </a:extLst>
          </p:cNvPr>
          <p:cNvSpPr txBox="1"/>
          <p:nvPr/>
        </p:nvSpPr>
        <p:spPr>
          <a:xfrm>
            <a:off x="5038182" y="221060"/>
            <a:ext cx="265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Reporting Data Structure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EFE052B-2030-C6D5-6DC5-F31770861907}"/>
              </a:ext>
            </a:extLst>
          </p:cNvPr>
          <p:cNvGraphicFramePr>
            <a:graphicFrameLocks noGrp="1"/>
          </p:cNvGraphicFramePr>
          <p:nvPr/>
        </p:nvGraphicFramePr>
        <p:xfrm>
          <a:off x="2203949" y="5316308"/>
          <a:ext cx="9089864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7813">
                  <a:extLst>
                    <a:ext uri="{9D8B030D-6E8A-4147-A177-3AD203B41FA5}">
                      <a16:colId xmlns:a16="http://schemas.microsoft.com/office/drawing/2014/main" val="1757777607"/>
                    </a:ext>
                  </a:extLst>
                </a:gridCol>
                <a:gridCol w="680936">
                  <a:extLst>
                    <a:ext uri="{9D8B030D-6E8A-4147-A177-3AD203B41FA5}">
                      <a16:colId xmlns:a16="http://schemas.microsoft.com/office/drawing/2014/main" val="1794545505"/>
                    </a:ext>
                  </a:extLst>
                </a:gridCol>
                <a:gridCol w="1099225">
                  <a:extLst>
                    <a:ext uri="{9D8B030D-6E8A-4147-A177-3AD203B41FA5}">
                      <a16:colId xmlns:a16="http://schemas.microsoft.com/office/drawing/2014/main" val="2055577220"/>
                    </a:ext>
                  </a:extLst>
                </a:gridCol>
                <a:gridCol w="6361890">
                  <a:extLst>
                    <a:ext uri="{9D8B030D-6E8A-4147-A177-3AD203B41FA5}">
                      <a16:colId xmlns:a16="http://schemas.microsoft.com/office/drawing/2014/main" val="479773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 (</a:t>
                      </a:r>
                      <a:r>
                        <a:rPr lang="en-US" dirty="0" err="1"/>
                        <a:t>lact</a:t>
                      </a:r>
                      <a:r>
                        <a:rPr lang="en-US" dirty="0"/>
                        <a:t>, event, remark, protocol,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82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91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38806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4F58BB7E-0621-9F20-AA18-55A30A081A19}"/>
              </a:ext>
            </a:extLst>
          </p:cNvPr>
          <p:cNvSpPr txBox="1"/>
          <p:nvPr/>
        </p:nvSpPr>
        <p:spPr>
          <a:xfrm>
            <a:off x="463762" y="5460135"/>
            <a:ext cx="1438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Event </a:t>
            </a:r>
          </a:p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(last 5 years)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D462896-E394-BCB9-CE3A-D0178D1E02B6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1711091" y="3686783"/>
            <a:ext cx="4922612" cy="1158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Left Brace 47">
            <a:extLst>
              <a:ext uri="{FF2B5EF4-FFF2-40B4-BE49-F238E27FC236}">
                <a16:creationId xmlns:a16="http://schemas.microsoft.com/office/drawing/2014/main" id="{05A5DA7D-E205-1858-928D-047208CC26BE}"/>
              </a:ext>
            </a:extLst>
          </p:cNvPr>
          <p:cNvSpPr/>
          <p:nvPr/>
        </p:nvSpPr>
        <p:spPr>
          <a:xfrm rot="5400000">
            <a:off x="6438345" y="507704"/>
            <a:ext cx="653627" cy="9329681"/>
          </a:xfrm>
          <a:prstGeom prst="leftBrace">
            <a:avLst>
              <a:gd name="adj1" fmla="val 8333"/>
              <a:gd name="adj2" fmla="val 5140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BF48F24-BEFD-7412-5AE2-E1DC308CF3B2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4464161" y="3653371"/>
            <a:ext cx="2169542" cy="1192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CE36202-D075-509B-B1FA-96C25DDAAA12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6137521" y="3631904"/>
            <a:ext cx="496182" cy="1213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5117E51-FBDE-081C-05A7-CFDFCA0A18D7}"/>
              </a:ext>
            </a:extLst>
          </p:cNvPr>
          <p:cNvCxnSpPr>
            <a:cxnSpLocks/>
            <a:stCxn id="48" idx="1"/>
          </p:cNvCxnSpPr>
          <p:nvPr/>
        </p:nvCxnSpPr>
        <p:spPr>
          <a:xfrm flipV="1">
            <a:off x="6633703" y="3647073"/>
            <a:ext cx="2754673" cy="1198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8EB946C-8566-BB3C-87D1-FFDE1E651A20}"/>
              </a:ext>
            </a:extLst>
          </p:cNvPr>
          <p:cNvCxnSpPr>
            <a:cxnSpLocks/>
            <a:stCxn id="48" idx="1"/>
          </p:cNvCxnSpPr>
          <p:nvPr/>
        </p:nvCxnSpPr>
        <p:spPr>
          <a:xfrm flipV="1">
            <a:off x="6633703" y="3611273"/>
            <a:ext cx="1088173" cy="1234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3E69DA5-F6F6-85CE-90ED-0C18BFB45D85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2750662" y="3631905"/>
            <a:ext cx="3883041" cy="1213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672E880-AF5A-AAC5-4699-09BE0122AF1D}"/>
              </a:ext>
            </a:extLst>
          </p:cNvPr>
          <p:cNvCxnSpPr>
            <a:cxnSpLocks/>
            <a:stCxn id="48" idx="1"/>
          </p:cNvCxnSpPr>
          <p:nvPr/>
        </p:nvCxnSpPr>
        <p:spPr>
          <a:xfrm flipV="1">
            <a:off x="6633703" y="3647072"/>
            <a:ext cx="4364723" cy="1198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EDC5769-F9E6-7D2F-FD30-E5BA328E5A35}"/>
              </a:ext>
            </a:extLst>
          </p:cNvPr>
          <p:cNvSpPr/>
          <p:nvPr/>
        </p:nvSpPr>
        <p:spPr>
          <a:xfrm>
            <a:off x="253897" y="2900955"/>
            <a:ext cx="11729098" cy="876371"/>
          </a:xfrm>
          <a:prstGeom prst="rect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</a:rPr>
              <a:t>location_event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3A1DF4-6181-5030-C825-0292F12AE9DB}"/>
              </a:ext>
            </a:extLst>
          </p:cNvPr>
          <p:cNvSpPr/>
          <p:nvPr/>
        </p:nvSpPr>
        <p:spPr>
          <a:xfrm>
            <a:off x="209005" y="1876470"/>
            <a:ext cx="11729098" cy="876371"/>
          </a:xfrm>
          <a:prstGeom prst="rect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</a:rPr>
              <a:t>source_file_path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2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80BC292-17B0-0A23-997C-07A06D653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535157"/>
              </p:ext>
            </p:extLst>
          </p:nvPr>
        </p:nvGraphicFramePr>
        <p:xfrm>
          <a:off x="1999667" y="1220964"/>
          <a:ext cx="9089864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7813">
                  <a:extLst>
                    <a:ext uri="{9D8B030D-6E8A-4147-A177-3AD203B41FA5}">
                      <a16:colId xmlns:a16="http://schemas.microsoft.com/office/drawing/2014/main" val="1757777607"/>
                    </a:ext>
                  </a:extLst>
                </a:gridCol>
                <a:gridCol w="680936">
                  <a:extLst>
                    <a:ext uri="{9D8B030D-6E8A-4147-A177-3AD203B41FA5}">
                      <a16:colId xmlns:a16="http://schemas.microsoft.com/office/drawing/2014/main" val="1794545505"/>
                    </a:ext>
                  </a:extLst>
                </a:gridCol>
                <a:gridCol w="1099225">
                  <a:extLst>
                    <a:ext uri="{9D8B030D-6E8A-4147-A177-3AD203B41FA5}">
                      <a16:colId xmlns:a16="http://schemas.microsoft.com/office/drawing/2014/main" val="2055577220"/>
                    </a:ext>
                  </a:extLst>
                </a:gridCol>
                <a:gridCol w="6361890">
                  <a:extLst>
                    <a:ext uri="{9D8B030D-6E8A-4147-A177-3AD203B41FA5}">
                      <a16:colId xmlns:a16="http://schemas.microsoft.com/office/drawing/2014/main" val="479773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 (</a:t>
                      </a:r>
                      <a:r>
                        <a:rPr lang="en-US" dirty="0" err="1"/>
                        <a:t>lact</a:t>
                      </a:r>
                      <a:r>
                        <a:rPr lang="en-US" dirty="0"/>
                        <a:t>, event, remark, protocol,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82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91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38806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CBF0F23-437B-AD16-6D50-EC097B06FE38}"/>
              </a:ext>
            </a:extLst>
          </p:cNvPr>
          <p:cNvSpPr txBox="1"/>
          <p:nvPr/>
        </p:nvSpPr>
        <p:spPr>
          <a:xfrm>
            <a:off x="259480" y="1364791"/>
            <a:ext cx="1438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Event </a:t>
            </a:r>
          </a:p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(last 5 years)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F241DC-95FA-A8F1-F346-2CA04EB08C0F}"/>
              </a:ext>
            </a:extLst>
          </p:cNvPr>
          <p:cNvSpPr txBox="1"/>
          <p:nvPr/>
        </p:nvSpPr>
        <p:spPr>
          <a:xfrm>
            <a:off x="4659549" y="291830"/>
            <a:ext cx="306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Fundamental </a:t>
            </a:r>
            <a:r>
              <a:rPr lang="en-US" dirty="0"/>
              <a:t>Data Structure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A6AA280-1D50-DF99-71A1-399105CAAA4E}"/>
              </a:ext>
            </a:extLst>
          </p:cNvPr>
          <p:cNvSpPr/>
          <p:nvPr/>
        </p:nvSpPr>
        <p:spPr>
          <a:xfrm>
            <a:off x="723249" y="2872740"/>
            <a:ext cx="2552836" cy="11125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Unique Animal</a:t>
            </a:r>
          </a:p>
          <a:p>
            <a:pPr algn="ctr"/>
            <a:r>
              <a:rPr lang="en-US" dirty="0"/>
              <a:t>“</a:t>
            </a:r>
            <a:r>
              <a:rPr lang="en-US" dirty="0" err="1"/>
              <a:t>id_animal</a:t>
            </a:r>
            <a:r>
              <a:rPr lang="en-US" dirty="0"/>
              <a:t>”</a:t>
            </a:r>
          </a:p>
          <a:p>
            <a:pPr algn="ctr"/>
            <a:endParaRPr lang="en-US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85FBB33-12F2-A799-C66F-AADA5DF8CD5E}"/>
              </a:ext>
            </a:extLst>
          </p:cNvPr>
          <p:cNvSpPr/>
          <p:nvPr/>
        </p:nvSpPr>
        <p:spPr>
          <a:xfrm>
            <a:off x="3935171" y="2568935"/>
            <a:ext cx="3555127" cy="157504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Time</a:t>
            </a:r>
          </a:p>
          <a:p>
            <a:pPr algn="ctr"/>
            <a:r>
              <a:rPr lang="en-US" dirty="0"/>
              <a:t>“</a:t>
            </a:r>
            <a:r>
              <a:rPr lang="en-US" dirty="0" err="1"/>
              <a:t>date_event</a:t>
            </a:r>
            <a:r>
              <a:rPr lang="en-US" dirty="0"/>
              <a:t>”, “day_of_phase”“</a:t>
            </a:r>
            <a:r>
              <a:rPr lang="en-US" dirty="0" err="1"/>
              <a:t>age_at_event</a:t>
            </a:r>
            <a:r>
              <a:rPr lang="en-US" dirty="0"/>
              <a:t>”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D2A750-3EEB-E16A-B01F-E73C56CCA4A9}"/>
              </a:ext>
            </a:extLst>
          </p:cNvPr>
          <p:cNvSpPr/>
          <p:nvPr/>
        </p:nvSpPr>
        <p:spPr>
          <a:xfrm>
            <a:off x="8784077" y="2791838"/>
            <a:ext cx="2412459" cy="13521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Geographic Location</a:t>
            </a:r>
          </a:p>
          <a:p>
            <a:pPr algn="ctr"/>
            <a:r>
              <a:rPr lang="en-US" dirty="0"/>
              <a:t>“</a:t>
            </a:r>
            <a:r>
              <a:rPr lang="en-US" dirty="0" err="1"/>
              <a:t>location_event</a:t>
            </a:r>
            <a:r>
              <a:rPr lang="en-US" dirty="0"/>
              <a:t>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34B4FD-5F63-FFC7-E969-0DA5D89E8846}"/>
              </a:ext>
            </a:extLst>
          </p:cNvPr>
          <p:cNvSpPr txBox="1"/>
          <p:nvPr/>
        </p:nvSpPr>
        <p:spPr>
          <a:xfrm>
            <a:off x="3935171" y="4340648"/>
            <a:ext cx="39821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Properties:</a:t>
            </a:r>
          </a:p>
          <a:p>
            <a:r>
              <a:rPr lang="en-US" dirty="0"/>
              <a:t>Calander Time: week, month, year,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Phase Time: 0-60 DIM,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Age Time:  0-30 Days of Age,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91AE66-8E95-1F68-13E4-DD4B93D836B0}"/>
              </a:ext>
            </a:extLst>
          </p:cNvPr>
          <p:cNvSpPr txBox="1"/>
          <p:nvPr/>
        </p:nvSpPr>
        <p:spPr>
          <a:xfrm>
            <a:off x="130118" y="4340647"/>
            <a:ext cx="3436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Animal Properties:</a:t>
            </a:r>
          </a:p>
          <a:p>
            <a:r>
              <a:rPr lang="en-US" dirty="0"/>
              <a:t>“</a:t>
            </a:r>
            <a:r>
              <a:rPr lang="en-US" dirty="0" err="1"/>
              <a:t>date_birth</a:t>
            </a:r>
            <a:r>
              <a:rPr lang="en-US" dirty="0"/>
              <a:t>”, </a:t>
            </a:r>
          </a:p>
          <a:p>
            <a:r>
              <a:rPr lang="en-US" dirty="0"/>
              <a:t>“</a:t>
            </a:r>
            <a:r>
              <a:rPr lang="en-US" dirty="0" err="1"/>
              <a:t>date_died</a:t>
            </a:r>
            <a:r>
              <a:rPr lang="en-US" dirty="0"/>
              <a:t>”, “</a:t>
            </a:r>
            <a:r>
              <a:rPr lang="en-US" dirty="0" err="1"/>
              <a:t>date_sold</a:t>
            </a:r>
            <a:r>
              <a:rPr lang="en-US" dirty="0"/>
              <a:t>”, </a:t>
            </a:r>
          </a:p>
          <a:p>
            <a:r>
              <a:rPr lang="en-US" i="1" dirty="0">
                <a:solidFill>
                  <a:schemeClr val="accent1"/>
                </a:solidFill>
              </a:rPr>
              <a:t>“</a:t>
            </a:r>
            <a:r>
              <a:rPr lang="en-US" i="1" dirty="0" err="1">
                <a:solidFill>
                  <a:schemeClr val="accent1"/>
                </a:solidFill>
              </a:rPr>
              <a:t>date_enrolled</a:t>
            </a:r>
            <a:r>
              <a:rPr lang="en-US" i="1" dirty="0">
                <a:solidFill>
                  <a:schemeClr val="accent1"/>
                </a:solidFill>
              </a:rPr>
              <a:t>”, “</a:t>
            </a:r>
            <a:r>
              <a:rPr lang="en-US" i="1" dirty="0" err="1">
                <a:solidFill>
                  <a:schemeClr val="accent1"/>
                </a:solidFill>
              </a:rPr>
              <a:t>date_archived</a:t>
            </a:r>
            <a:r>
              <a:rPr lang="en-US" i="1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EDA062-7FBC-9DFA-83F9-179DC46BD606}"/>
              </a:ext>
            </a:extLst>
          </p:cNvPr>
          <p:cNvSpPr txBox="1"/>
          <p:nvPr/>
        </p:nvSpPr>
        <p:spPr>
          <a:xfrm>
            <a:off x="8655255" y="4303924"/>
            <a:ext cx="3182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 Properties:</a:t>
            </a:r>
          </a:p>
          <a:p>
            <a:r>
              <a:rPr lang="en-US" dirty="0"/>
              <a:t>grouping variable at the event level, </a:t>
            </a:r>
            <a:r>
              <a:rPr lang="en-US" dirty="0">
                <a:solidFill>
                  <a:srgbClr val="C00000"/>
                </a:solidFill>
              </a:rPr>
              <a:t>cows don’t necessarily have static locations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DB0F5-5440-D2A9-4434-0DD6EC67B335}"/>
              </a:ext>
            </a:extLst>
          </p:cNvPr>
          <p:cNvSpPr txBox="1"/>
          <p:nvPr/>
        </p:nvSpPr>
        <p:spPr>
          <a:xfrm>
            <a:off x="897827" y="3523594"/>
            <a:ext cx="220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(</a:t>
            </a:r>
            <a:r>
              <a:rPr lang="en-US" sz="1200" dirty="0" err="1">
                <a:solidFill>
                  <a:srgbClr val="0000FF"/>
                </a:solidFill>
              </a:rPr>
              <a:t>source_file_path</a:t>
            </a:r>
            <a:r>
              <a:rPr lang="en-US" sz="1200" dirty="0">
                <a:solidFill>
                  <a:srgbClr val="0000FF"/>
                </a:solidFill>
              </a:rPr>
              <a:t>  + ID + BDAT)</a:t>
            </a:r>
          </a:p>
          <a:p>
            <a:endParaRPr lang="en-US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589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8246</TotalTime>
  <Words>1263</Words>
  <Application>Microsoft Office PowerPoint</Application>
  <PresentationFormat>Widescreen</PresentationFormat>
  <Paragraphs>237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Nora Schrag</dc:creator>
  <cp:lastModifiedBy>Nora Schrag</cp:lastModifiedBy>
  <cp:revision>27</cp:revision>
  <dcterms:created xsi:type="dcterms:W3CDTF">2025-09-30T10:57:58Z</dcterms:created>
  <dcterms:modified xsi:type="dcterms:W3CDTF">2025-10-18T11:49:34Z</dcterms:modified>
</cp:coreProperties>
</file>