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2"/>
  </p:sldMasterIdLst>
  <p:notesMasterIdLst>
    <p:notesMasterId r:id="rId6"/>
  </p:notesMasterIdLst>
  <p:sldIdLst>
    <p:sldId id="548" r:id="rId3"/>
    <p:sldId id="549" r:id="rId4"/>
    <p:sldId id="448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86" autoAdjust="0"/>
    <p:restoredTop sz="94660"/>
  </p:normalViewPr>
  <p:slideViewPr>
    <p:cSldViewPr snapToGrid="0">
      <p:cViewPr>
        <p:scale>
          <a:sx n="50" d="100"/>
          <a:sy n="50" d="100"/>
        </p:scale>
        <p:origin x="115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AB10-0BED-45AB-AC83-E3BDBE9EB94D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0092E-EF14-4AC9-854A-540530E213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9031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2739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6351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0330283" y="6529705"/>
            <a:ext cx="1033515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1219200"/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1219200"/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1219200"/>
            <a:r>
              <a:rPr lang="en-US" altLang="zh-CN" sz="1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35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1191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302742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2126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0993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164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3079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7218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9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51" r:id="rId12"/>
    <p:sldLayoutId id="214748365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0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3729079" y="2556165"/>
            <a:ext cx="1153795" cy="119888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6693" y="2722250"/>
            <a:ext cx="2236510" cy="707886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0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实验步骤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64820" y="1391920"/>
            <a:ext cx="3102610" cy="3102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C:\Users\ASUS\Desktop\01.png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8955" y="1463040"/>
            <a:ext cx="2973705" cy="296100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-78000" contrast="-6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28585" y="6254750"/>
            <a:ext cx="4161155" cy="40576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A5F21-BEEF-AFBB-9251-4C09EF743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72D791A8-5065-66DB-9FCD-545C2F790305}"/>
              </a:ext>
            </a:extLst>
          </p:cNvPr>
          <p:cNvSpPr/>
          <p:nvPr/>
        </p:nvSpPr>
        <p:spPr>
          <a:xfrm flipH="1">
            <a:off x="-1739900" y="0"/>
            <a:ext cx="6257062" cy="6858000"/>
          </a:xfrm>
          <a:custGeom>
            <a:avLst/>
            <a:gdLst>
              <a:gd name="connsiteX0" fmla="*/ 6257062 w 6257062"/>
              <a:gd name="connsiteY0" fmla="*/ 0 h 6858000"/>
              <a:gd name="connsiteX1" fmla="*/ 1714500 w 6257062"/>
              <a:gd name="connsiteY1" fmla="*/ 0 h 6858000"/>
              <a:gd name="connsiteX2" fmla="*/ 0 w 6257062"/>
              <a:gd name="connsiteY2" fmla="*/ 6858000 h 6858000"/>
              <a:gd name="connsiteX3" fmla="*/ 6257062 w 62570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062" h="6858000">
                <a:moveTo>
                  <a:pt x="6257062" y="0"/>
                </a:moveTo>
                <a:lnTo>
                  <a:pt x="1714500" y="0"/>
                </a:lnTo>
                <a:lnTo>
                  <a:pt x="0" y="6858000"/>
                </a:lnTo>
                <a:lnTo>
                  <a:pt x="6257062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69000">
                <a:schemeClr val="accent1">
                  <a:lumMod val="7000"/>
                  <a:lumOff val="93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/>
              <a:cs typeface="+mn-cs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2A16F566-B5A9-3B6B-BB47-AF6FB45252BB}"/>
              </a:ext>
            </a:extLst>
          </p:cNvPr>
          <p:cNvSpPr/>
          <p:nvPr/>
        </p:nvSpPr>
        <p:spPr>
          <a:xfrm>
            <a:off x="0" y="0"/>
            <a:ext cx="6323102" cy="6858000"/>
          </a:xfrm>
          <a:custGeom>
            <a:avLst/>
            <a:gdLst>
              <a:gd name="connsiteX0" fmla="*/ 0 w 6323102"/>
              <a:gd name="connsiteY0" fmla="*/ 0 h 6858000"/>
              <a:gd name="connsiteX1" fmla="*/ 6323102 w 6323102"/>
              <a:gd name="connsiteY1" fmla="*/ 0 h 6858000"/>
              <a:gd name="connsiteX2" fmla="*/ 4608602 w 6323102"/>
              <a:gd name="connsiteY2" fmla="*/ 6858000 h 6858000"/>
              <a:gd name="connsiteX3" fmla="*/ 0 w 63231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3102" h="6858000">
                <a:moveTo>
                  <a:pt x="0" y="0"/>
                </a:moveTo>
                <a:lnTo>
                  <a:pt x="6323102" y="0"/>
                </a:lnTo>
                <a:lnTo>
                  <a:pt x="4608602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1000">
                <a:schemeClr val="accent1"/>
              </a:gs>
              <a:gs pos="88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BAB0393-3377-73E9-13D0-653A81688DD1}"/>
              </a:ext>
            </a:extLst>
          </p:cNvPr>
          <p:cNvSpPr/>
          <p:nvPr/>
        </p:nvSpPr>
        <p:spPr>
          <a:xfrm>
            <a:off x="782597" y="66476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实验步骤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C6D122-5418-BA40-526A-B5DBA6FDF288}"/>
              </a:ext>
            </a:extLst>
          </p:cNvPr>
          <p:cNvSpPr txBox="1"/>
          <p:nvPr/>
        </p:nvSpPr>
        <p:spPr>
          <a:xfrm>
            <a:off x="782598" y="2302917"/>
            <a:ext cx="4232984" cy="189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/>
                <a:cs typeface="+mn-cs"/>
              </a:rPr>
              <a:t>本实验以用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/>
                <a:cs typeface="+mn-cs"/>
              </a:rPr>
              <a:t>OM99SCCD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/>
                <a:cs typeface="+mn-cs"/>
              </a:rPr>
              <a:t>密立根油滴实验仪，配备直流高压稳压电源、智能手机和电脑。将空气中的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Roboto"/>
                <a:ea typeface="思源黑体 CN Regular"/>
                <a:cs typeface="+mn-cs"/>
              </a:rPr>
              <a:t>油滴模拟成液体中运动的小球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/>
                <a:cs typeface="+mn-cs"/>
              </a:rPr>
              <a:t>，应用落球法测量液体粘滞系数的思想来测量空气粘滞系数。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BBB4359-E136-BB1D-779D-09880AFED8EB}"/>
              </a:ext>
            </a:extLst>
          </p:cNvPr>
          <p:cNvGrpSpPr/>
          <p:nvPr/>
        </p:nvGrpSpPr>
        <p:grpSpPr>
          <a:xfrm>
            <a:off x="5817059" y="-5868112"/>
            <a:ext cx="5655844" cy="5740756"/>
            <a:chOff x="6366546" y="567969"/>
            <a:chExt cx="5093669" cy="574075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流程图: 终止 5">
              <a:extLst>
                <a:ext uri="{FF2B5EF4-FFF2-40B4-BE49-F238E27FC236}">
                  <a16:creationId xmlns:a16="http://schemas.microsoft.com/office/drawing/2014/main" id="{2E428BBE-1704-395A-276E-C2E0B75AAFEC}"/>
                </a:ext>
              </a:extLst>
            </p:cNvPr>
            <p:cNvSpPr/>
            <p:nvPr/>
          </p:nvSpPr>
          <p:spPr>
            <a:xfrm>
              <a:off x="8399931" y="567969"/>
              <a:ext cx="1146828" cy="359153"/>
            </a:xfrm>
            <a:prstGeom prst="flowChartTerminator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A6414137-2FB3-F927-58CE-79245BDBD85E}"/>
                </a:ext>
              </a:extLst>
            </p:cNvPr>
            <p:cNvSpPr/>
            <p:nvPr/>
          </p:nvSpPr>
          <p:spPr>
            <a:xfrm>
              <a:off x="8290845" y="1270994"/>
              <a:ext cx="1370987" cy="359153"/>
            </a:xfrm>
            <a:prstGeom prst="flowChartProcess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实验装置准备</a:t>
              </a:r>
            </a:p>
          </p:txBody>
        </p:sp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F46B104A-7C6D-8D6F-BF47-195BA51D7E1B}"/>
                </a:ext>
              </a:extLst>
            </p:cNvPr>
            <p:cNvSpPr/>
            <p:nvPr/>
          </p:nvSpPr>
          <p:spPr>
            <a:xfrm>
              <a:off x="8330246" y="1974019"/>
              <a:ext cx="1287367" cy="359153"/>
            </a:xfrm>
            <a:prstGeom prst="flowChartProcess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图像获取与分析</a:t>
              </a:r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3B3F4079-806F-88F2-3745-571E0DF9A207}"/>
                </a:ext>
              </a:extLst>
            </p:cNvPr>
            <p:cNvSpPr/>
            <p:nvPr/>
          </p:nvSpPr>
          <p:spPr>
            <a:xfrm>
              <a:off x="6504168" y="2729337"/>
              <a:ext cx="1485195" cy="359153"/>
            </a:xfrm>
            <a:prstGeom prst="flowChartProcess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CCD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系统捕捉油滴</a:t>
              </a:r>
            </a:p>
          </p:txBody>
        </p:sp>
        <p:sp>
          <p:nvSpPr>
            <p:cNvPr id="10" name="流程图: 过程 9">
              <a:extLst>
                <a:ext uri="{FF2B5EF4-FFF2-40B4-BE49-F238E27FC236}">
                  <a16:creationId xmlns:a16="http://schemas.microsoft.com/office/drawing/2014/main" id="{43E9432F-3310-107B-CEAC-AA596D3CC8BB}"/>
                </a:ext>
              </a:extLst>
            </p:cNvPr>
            <p:cNvSpPr/>
            <p:nvPr/>
          </p:nvSpPr>
          <p:spPr>
            <a:xfrm>
              <a:off x="8048839" y="2729337"/>
              <a:ext cx="1837996" cy="359153"/>
            </a:xfrm>
            <a:prstGeom prst="flowChartProcess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智能手机记录运动过程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思源黑体 CN Regular"/>
                <a:ea typeface="思源黑体 CN Regular"/>
                <a:cs typeface="Times New Roman" panose="02020603050405020304" pitchFamily="18" charset="0"/>
              </a:endParaRPr>
            </a:p>
          </p:txBody>
        </p:sp>
        <p:sp>
          <p:nvSpPr>
            <p:cNvPr id="11" name="流程图: 过程 10">
              <a:extLst>
                <a:ext uri="{FF2B5EF4-FFF2-40B4-BE49-F238E27FC236}">
                  <a16:creationId xmlns:a16="http://schemas.microsoft.com/office/drawing/2014/main" id="{9AA8E3CA-4746-ACC4-87BE-B446A43AF520}"/>
                </a:ext>
              </a:extLst>
            </p:cNvPr>
            <p:cNvSpPr/>
            <p:nvPr/>
          </p:nvSpPr>
          <p:spPr>
            <a:xfrm>
              <a:off x="9946310" y="2729337"/>
              <a:ext cx="1513905" cy="359153"/>
            </a:xfrm>
            <a:prstGeom prst="flowChartProcess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Tracker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视频分析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流程图: 数据 11">
                  <a:extLst>
                    <a:ext uri="{FF2B5EF4-FFF2-40B4-BE49-F238E27FC236}">
                      <a16:creationId xmlns:a16="http://schemas.microsoft.com/office/drawing/2014/main" id="{08733157-8572-B208-8FF4-D31A87A605D5}"/>
                    </a:ext>
                  </a:extLst>
                </p:cNvPr>
                <p:cNvSpPr/>
                <p:nvPr/>
              </p:nvSpPr>
              <p:spPr>
                <a:xfrm>
                  <a:off x="6366546" y="4240423"/>
                  <a:ext cx="2256142" cy="589475"/>
                </a:xfrm>
                <a:prstGeom prst="flowChartInputOutput">
                  <a:avLst/>
                </a:prstGeom>
                <a:grpFill/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η</m:t>
                        </m:r>
                        <m: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思源黑体 CN Regular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思源黑体 CN Regular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思源黑体 CN Regular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1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黑体 CN Regular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黑体 CN Regular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黑体 CN Regular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思源黑体 CN Regular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zh-CN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思源黑体 CN Regular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思源黑体 CN Regular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0" lang="zh-CN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思源黑体 CN Regular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</m:d>
                            <m:r>
                              <a:rPr kumimoji="0" lang="en-US" altLang="zh-CN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思源黑体 CN Regular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kumimoji="0" lang="en-US" altLang="zh-CN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思源黑体 CN Regular"/>
                                <a:cs typeface="Times New Roman" panose="02020603050405020304" pitchFamily="18" charset="0"/>
                              </a:rPr>
                              <m:t>9</m:t>
                            </m:r>
                            <m:r>
                              <a:rPr kumimoji="0" lang="en-US" altLang="zh-CN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思源黑体 CN Regular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den>
                        </m:f>
                      </m:oMath>
                    </m:oMathPara>
                  </a14:m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思源黑体 CN Regular"/>
                    <a:ea typeface="思源黑体 CN Regular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流程图: 数据 11">
                  <a:extLst>
                    <a:ext uri="{FF2B5EF4-FFF2-40B4-BE49-F238E27FC236}">
                      <a16:creationId xmlns:a16="http://schemas.microsoft.com/office/drawing/2014/main" id="{08733157-8572-B208-8FF4-D31A87A605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546" y="4240423"/>
                  <a:ext cx="2256142" cy="589475"/>
                </a:xfrm>
                <a:prstGeom prst="flowChartInputOutpu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E6AA110D-5A06-2DE4-9F52-0DFA4B70BF30}"/>
                </a:ext>
              </a:extLst>
            </p:cNvPr>
            <p:cNvSpPr/>
            <p:nvPr/>
          </p:nvSpPr>
          <p:spPr>
            <a:xfrm>
              <a:off x="8453525" y="3509337"/>
              <a:ext cx="1040907" cy="359153"/>
            </a:xfrm>
            <a:prstGeom prst="flowChartProcess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数据采集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思源黑体 CN Regular"/>
                <a:ea typeface="思源黑体 CN Regular"/>
                <a:cs typeface="Times New Roman" panose="02020603050405020304" pitchFamily="18" charset="0"/>
              </a:endParaRPr>
            </a:p>
          </p:txBody>
        </p:sp>
        <p:sp>
          <p:nvSpPr>
            <p:cNvPr id="14" name="流程图: 数据 13">
              <a:extLst>
                <a:ext uri="{FF2B5EF4-FFF2-40B4-BE49-F238E27FC236}">
                  <a16:creationId xmlns:a16="http://schemas.microsoft.com/office/drawing/2014/main" id="{9A6D829E-08B7-A836-2B49-962C019F701B}"/>
                </a:ext>
              </a:extLst>
            </p:cNvPr>
            <p:cNvSpPr/>
            <p:nvPr/>
          </p:nvSpPr>
          <p:spPr>
            <a:xfrm>
              <a:off x="8057505" y="4661271"/>
              <a:ext cx="1831681" cy="549660"/>
            </a:xfrm>
            <a:prstGeom prst="flowChartInputOutpu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数据处理（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Origin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6FD3B7B9-8FC5-E261-7A94-A9B828D2AC04}"/>
                </a:ext>
              </a:extLst>
            </p:cNvPr>
            <p:cNvSpPr/>
            <p:nvPr/>
          </p:nvSpPr>
          <p:spPr>
            <a:xfrm>
              <a:off x="8231749" y="5340938"/>
              <a:ext cx="1486894" cy="359153"/>
            </a:xfrm>
            <a:prstGeom prst="flowChartProcess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误差分析与改进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思源黑体 CN Regular"/>
                <a:ea typeface="思源黑体 CN Regular"/>
                <a:cs typeface="Times New Roman" panose="02020603050405020304" pitchFamily="18" charset="0"/>
              </a:endParaRPr>
            </a:p>
          </p:txBody>
        </p:sp>
        <p:sp>
          <p:nvSpPr>
            <p:cNvPr id="16" name="流程图: 终止 15">
              <a:extLst>
                <a:ext uri="{FF2B5EF4-FFF2-40B4-BE49-F238E27FC236}">
                  <a16:creationId xmlns:a16="http://schemas.microsoft.com/office/drawing/2014/main" id="{436182D0-774D-A006-1A3D-4A1CDBB3D7F2}"/>
                </a:ext>
              </a:extLst>
            </p:cNvPr>
            <p:cNvSpPr/>
            <p:nvPr/>
          </p:nvSpPr>
          <p:spPr>
            <a:xfrm>
              <a:off x="8399931" y="5949572"/>
              <a:ext cx="1146828" cy="359153"/>
            </a:xfrm>
            <a:prstGeom prst="flowChartTerminator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结果验证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6B6D9B1-C01B-9CC7-BCC6-1996802EA97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973344" y="927122"/>
              <a:ext cx="2995" cy="343872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BB2F7EF-7A50-F601-4C0C-4820A88E9EA9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8973929" y="1630147"/>
              <a:ext cx="2410" cy="343872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C3DDC91-6D46-8FF0-4344-77E3C0619994}"/>
                </a:ext>
              </a:extLst>
            </p:cNvPr>
            <p:cNvCxnSpPr>
              <a:cxnSpLocks/>
            </p:cNvCxnSpPr>
            <p:nvPr/>
          </p:nvCxnSpPr>
          <p:spPr>
            <a:xfrm>
              <a:off x="8973345" y="2333173"/>
              <a:ext cx="0" cy="396165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05FA0AF-5DA4-863F-6CA3-774262BBA6A5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7246765" y="2531254"/>
              <a:ext cx="8672" cy="198083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5F78512-20CA-6C74-6ED7-FC5C0605B7C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0691253" y="2531254"/>
              <a:ext cx="12010" cy="198083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F7B2CED-BD5D-8FFC-08EC-EF797D0A367A}"/>
                </a:ext>
              </a:extLst>
            </p:cNvPr>
            <p:cNvCxnSpPr>
              <a:cxnSpLocks/>
            </p:cNvCxnSpPr>
            <p:nvPr/>
          </p:nvCxnSpPr>
          <p:spPr>
            <a:xfrm>
              <a:off x="7255439" y="2531255"/>
              <a:ext cx="3435813" cy="0"/>
            </a:xfrm>
            <a:prstGeom prst="line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31C5173-57AC-D72B-8F1A-17F56CD89420}"/>
                </a:ext>
              </a:extLst>
            </p:cNvPr>
            <p:cNvCxnSpPr/>
            <p:nvPr/>
          </p:nvCxnSpPr>
          <p:spPr>
            <a:xfrm>
              <a:off x="7255439" y="3285915"/>
              <a:ext cx="3435813" cy="0"/>
            </a:xfrm>
            <a:prstGeom prst="line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A4A681E-D8A2-D487-E491-A1F86B44306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7246765" y="3088490"/>
              <a:ext cx="8672" cy="197534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C757739-5D53-6375-225D-9009FF0CC6C9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8967837" y="3088490"/>
              <a:ext cx="6141" cy="420847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7582586-6456-94DC-7E5F-517ADC119883}"/>
                </a:ext>
              </a:extLst>
            </p:cNvPr>
            <p:cNvCxnSpPr/>
            <p:nvPr/>
          </p:nvCxnSpPr>
          <p:spPr>
            <a:xfrm flipH="1">
              <a:off x="10691252" y="3088490"/>
              <a:ext cx="0" cy="197534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920B23F-30D6-5562-E90B-138DC51DFC8B}"/>
                </a:ext>
              </a:extLst>
            </p:cNvPr>
            <p:cNvCxnSpPr>
              <a:cxnSpLocks/>
              <a:stCxn id="13" idx="2"/>
              <a:endCxn id="14" idx="1"/>
            </p:cNvCxnSpPr>
            <p:nvPr/>
          </p:nvCxnSpPr>
          <p:spPr>
            <a:xfrm flipH="1">
              <a:off x="8973346" y="3868490"/>
              <a:ext cx="632" cy="792781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54DDBD43-A504-CC6B-85F6-6F4BFA3A7FB7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>
              <a:off x="8973346" y="5210931"/>
              <a:ext cx="1851" cy="130007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D3C347E-933F-F197-9E2D-B695AB0B5A4C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8973344" y="5700091"/>
              <a:ext cx="1853" cy="249481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ED31ABAA-CF3B-D08E-47BD-1A830CA8100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 flipV="1">
              <a:off x="8973347" y="4152201"/>
              <a:ext cx="574643" cy="7007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8556127-788E-A972-2B99-C18934DA5E7A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8397074" y="4535161"/>
              <a:ext cx="559485" cy="9098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流程图: 预定义过程 31">
              <a:extLst>
                <a:ext uri="{FF2B5EF4-FFF2-40B4-BE49-F238E27FC236}">
                  <a16:creationId xmlns:a16="http://schemas.microsoft.com/office/drawing/2014/main" id="{D02F3B85-1C16-AF6E-7681-CDE2F0DDF454}"/>
                </a:ext>
              </a:extLst>
            </p:cNvPr>
            <p:cNvSpPr/>
            <p:nvPr/>
          </p:nvSpPr>
          <p:spPr>
            <a:xfrm>
              <a:off x="9547990" y="3972624"/>
              <a:ext cx="1418041" cy="373169"/>
            </a:xfrm>
            <a:prstGeom prst="flowChartPredefinedProcess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公式代入</a:t>
              </a:r>
            </a:p>
          </p:txBody>
        </p:sp>
      </p:grp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CC3F48C-1110-984A-A148-A442B542F35D}"/>
              </a:ext>
            </a:extLst>
          </p:cNvPr>
          <p:cNvSpPr/>
          <p:nvPr/>
        </p:nvSpPr>
        <p:spPr>
          <a:xfrm>
            <a:off x="12293511" y="2234844"/>
            <a:ext cx="1155789" cy="4623156"/>
          </a:xfrm>
          <a:custGeom>
            <a:avLst/>
            <a:gdLst>
              <a:gd name="connsiteX0" fmla="*/ 1155789 w 1155789"/>
              <a:gd name="connsiteY0" fmla="*/ 0 h 4623156"/>
              <a:gd name="connsiteX1" fmla="*/ 1155789 w 1155789"/>
              <a:gd name="connsiteY1" fmla="*/ 4623156 h 4623156"/>
              <a:gd name="connsiteX2" fmla="*/ 0 w 1155789"/>
              <a:gd name="connsiteY2" fmla="*/ 4623156 h 462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789" h="4623156">
                <a:moveTo>
                  <a:pt x="1155789" y="0"/>
                </a:moveTo>
                <a:lnTo>
                  <a:pt x="1155789" y="4623156"/>
                </a:lnTo>
                <a:lnTo>
                  <a:pt x="0" y="4623156"/>
                </a:lnTo>
                <a:close/>
              </a:path>
            </a:pathLst>
          </a:custGeom>
          <a:gradFill flip="none" rotWithShape="1">
            <a:gsLst>
              <a:gs pos="11000">
                <a:schemeClr val="accent1"/>
              </a:gs>
              <a:gs pos="88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679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C8BF3C00-4192-4856-87F9-FD1C03C741E5}"/>
              </a:ext>
            </a:extLst>
          </p:cNvPr>
          <p:cNvSpPr/>
          <p:nvPr/>
        </p:nvSpPr>
        <p:spPr>
          <a:xfrm flipH="1">
            <a:off x="0" y="0"/>
            <a:ext cx="6257062" cy="6858000"/>
          </a:xfrm>
          <a:custGeom>
            <a:avLst/>
            <a:gdLst>
              <a:gd name="connsiteX0" fmla="*/ 6257062 w 6257062"/>
              <a:gd name="connsiteY0" fmla="*/ 0 h 6858000"/>
              <a:gd name="connsiteX1" fmla="*/ 1714500 w 6257062"/>
              <a:gd name="connsiteY1" fmla="*/ 0 h 6858000"/>
              <a:gd name="connsiteX2" fmla="*/ 0 w 6257062"/>
              <a:gd name="connsiteY2" fmla="*/ 6858000 h 6858000"/>
              <a:gd name="connsiteX3" fmla="*/ 6257062 w 62570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062" h="6858000">
                <a:moveTo>
                  <a:pt x="6257062" y="0"/>
                </a:moveTo>
                <a:lnTo>
                  <a:pt x="1714500" y="0"/>
                </a:lnTo>
                <a:lnTo>
                  <a:pt x="0" y="6858000"/>
                </a:lnTo>
                <a:lnTo>
                  <a:pt x="6257062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69000">
                <a:schemeClr val="accent1">
                  <a:lumMod val="7000"/>
                  <a:lumOff val="93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/>
              <a:cs typeface="+mn-cs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34A8650A-2E4E-4FF6-BA3D-9DF997619FF7}"/>
              </a:ext>
            </a:extLst>
          </p:cNvPr>
          <p:cNvSpPr/>
          <p:nvPr/>
        </p:nvSpPr>
        <p:spPr>
          <a:xfrm>
            <a:off x="0" y="0"/>
            <a:ext cx="6323102" cy="6858000"/>
          </a:xfrm>
          <a:custGeom>
            <a:avLst/>
            <a:gdLst>
              <a:gd name="connsiteX0" fmla="*/ 0 w 6323102"/>
              <a:gd name="connsiteY0" fmla="*/ 0 h 6858000"/>
              <a:gd name="connsiteX1" fmla="*/ 6323102 w 6323102"/>
              <a:gd name="connsiteY1" fmla="*/ 0 h 6858000"/>
              <a:gd name="connsiteX2" fmla="*/ 4608602 w 6323102"/>
              <a:gd name="connsiteY2" fmla="*/ 6858000 h 6858000"/>
              <a:gd name="connsiteX3" fmla="*/ 0 w 63231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3102" h="6858000">
                <a:moveTo>
                  <a:pt x="0" y="0"/>
                </a:moveTo>
                <a:lnTo>
                  <a:pt x="6323102" y="0"/>
                </a:lnTo>
                <a:lnTo>
                  <a:pt x="4608602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1000">
                <a:schemeClr val="accent1"/>
              </a:gs>
              <a:gs pos="88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5A30A8-B6E8-44EB-907D-F6CF5CF2EF9D}"/>
              </a:ext>
            </a:extLst>
          </p:cNvPr>
          <p:cNvSpPr/>
          <p:nvPr/>
        </p:nvSpPr>
        <p:spPr>
          <a:xfrm>
            <a:off x="782597" y="66476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</a:rPr>
              <a:t>实验步骤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A1F7EF-29DF-4F69-9496-A4C39B17D7CE}"/>
              </a:ext>
            </a:extLst>
          </p:cNvPr>
          <p:cNvSpPr txBox="1"/>
          <p:nvPr/>
        </p:nvSpPr>
        <p:spPr>
          <a:xfrm>
            <a:off x="782598" y="2302917"/>
            <a:ext cx="4232984" cy="189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/>
                <a:cs typeface="+mn-cs"/>
              </a:rPr>
              <a:t>本实验以用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/>
                <a:cs typeface="+mn-cs"/>
              </a:rPr>
              <a:t>OM99SCCD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/>
                <a:cs typeface="+mn-cs"/>
              </a:rPr>
              <a:t>密立根油滴实验仪，配备直流高压稳压电源、智能手机和电脑。将空气中的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Roboto"/>
                <a:ea typeface="思源黑体 CN Regular"/>
                <a:cs typeface="+mn-cs"/>
              </a:rPr>
              <a:t>油滴模拟成液体中运动的小球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/>
                <a:cs typeface="+mn-cs"/>
              </a:rPr>
              <a:t>，应用落球法测量液体粘滞系数的思想来测量空气粘滞系数。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32E658D-B03B-4333-8745-1212F61A505A}"/>
              </a:ext>
            </a:extLst>
          </p:cNvPr>
          <p:cNvGrpSpPr/>
          <p:nvPr/>
        </p:nvGrpSpPr>
        <p:grpSpPr>
          <a:xfrm>
            <a:off x="5819872" y="567969"/>
            <a:ext cx="5655844" cy="5740756"/>
            <a:chOff x="6366546" y="567969"/>
            <a:chExt cx="5093669" cy="574075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流程图: 终止 5">
              <a:extLst>
                <a:ext uri="{FF2B5EF4-FFF2-40B4-BE49-F238E27FC236}">
                  <a16:creationId xmlns:a16="http://schemas.microsoft.com/office/drawing/2014/main" id="{CE36B08B-EBE1-4E49-9CB3-C93D7C055019}"/>
                </a:ext>
              </a:extLst>
            </p:cNvPr>
            <p:cNvSpPr/>
            <p:nvPr/>
          </p:nvSpPr>
          <p:spPr>
            <a:xfrm>
              <a:off x="8399931" y="567969"/>
              <a:ext cx="1146828" cy="359153"/>
            </a:xfrm>
            <a:prstGeom prst="flowChartTerminator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7ABB87B5-9178-4181-B486-196297B8530D}"/>
                </a:ext>
              </a:extLst>
            </p:cNvPr>
            <p:cNvSpPr/>
            <p:nvPr/>
          </p:nvSpPr>
          <p:spPr>
            <a:xfrm>
              <a:off x="8290845" y="1270994"/>
              <a:ext cx="1370987" cy="359153"/>
            </a:xfrm>
            <a:prstGeom prst="flowChartProcess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实验装置准备</a:t>
              </a:r>
            </a:p>
          </p:txBody>
        </p:sp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46A4C85E-A42B-49E0-8175-43D4F0960B8E}"/>
                </a:ext>
              </a:extLst>
            </p:cNvPr>
            <p:cNvSpPr/>
            <p:nvPr/>
          </p:nvSpPr>
          <p:spPr>
            <a:xfrm>
              <a:off x="8330246" y="1974019"/>
              <a:ext cx="1287367" cy="359153"/>
            </a:xfrm>
            <a:prstGeom prst="flowChartProcess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图像获取与分析</a:t>
              </a:r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74D48BCE-0A2C-4F14-ACF8-B3FFA4E78765}"/>
                </a:ext>
              </a:extLst>
            </p:cNvPr>
            <p:cNvSpPr/>
            <p:nvPr/>
          </p:nvSpPr>
          <p:spPr>
            <a:xfrm>
              <a:off x="6504168" y="2729337"/>
              <a:ext cx="1485195" cy="359153"/>
            </a:xfrm>
            <a:prstGeom prst="flowChartProcess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CCD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系统捕捉油滴</a:t>
              </a:r>
            </a:p>
          </p:txBody>
        </p:sp>
        <p:sp>
          <p:nvSpPr>
            <p:cNvPr id="10" name="流程图: 过程 9">
              <a:extLst>
                <a:ext uri="{FF2B5EF4-FFF2-40B4-BE49-F238E27FC236}">
                  <a16:creationId xmlns:a16="http://schemas.microsoft.com/office/drawing/2014/main" id="{B839772E-A65A-4C41-95F1-E533FA936F16}"/>
                </a:ext>
              </a:extLst>
            </p:cNvPr>
            <p:cNvSpPr/>
            <p:nvPr/>
          </p:nvSpPr>
          <p:spPr>
            <a:xfrm>
              <a:off x="8048839" y="2729337"/>
              <a:ext cx="1837996" cy="359153"/>
            </a:xfrm>
            <a:prstGeom prst="flowChartProcess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智能手机记录运动过程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思源黑体 CN Regular"/>
                <a:ea typeface="思源黑体 CN Regular"/>
                <a:cs typeface="Times New Roman" panose="02020603050405020304" pitchFamily="18" charset="0"/>
              </a:endParaRPr>
            </a:p>
          </p:txBody>
        </p:sp>
        <p:sp>
          <p:nvSpPr>
            <p:cNvPr id="11" name="流程图: 过程 10">
              <a:extLst>
                <a:ext uri="{FF2B5EF4-FFF2-40B4-BE49-F238E27FC236}">
                  <a16:creationId xmlns:a16="http://schemas.microsoft.com/office/drawing/2014/main" id="{7B7432A7-3467-477E-8728-43079D600407}"/>
                </a:ext>
              </a:extLst>
            </p:cNvPr>
            <p:cNvSpPr/>
            <p:nvPr/>
          </p:nvSpPr>
          <p:spPr>
            <a:xfrm>
              <a:off x="9946310" y="2729337"/>
              <a:ext cx="1513905" cy="359153"/>
            </a:xfrm>
            <a:prstGeom prst="flowChartProcess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Tracker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视频分析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流程图: 数据 11">
                  <a:extLst>
                    <a:ext uri="{FF2B5EF4-FFF2-40B4-BE49-F238E27FC236}">
                      <a16:creationId xmlns:a16="http://schemas.microsoft.com/office/drawing/2014/main" id="{EF2840F0-C1E1-4A1C-901C-B463E61AFBBB}"/>
                    </a:ext>
                  </a:extLst>
                </p:cNvPr>
                <p:cNvSpPr/>
                <p:nvPr/>
              </p:nvSpPr>
              <p:spPr>
                <a:xfrm>
                  <a:off x="6366546" y="4240423"/>
                  <a:ext cx="2256142" cy="589475"/>
                </a:xfrm>
                <a:prstGeom prst="flowChartInputOutput">
                  <a:avLst/>
                </a:prstGeom>
                <a:grpFill/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η</m:t>
                        </m:r>
                        <m: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思源黑体 CN Regular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思源黑体 CN Regular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思源黑体 CN Regular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1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黑体 CN Regular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黑体 CN Regular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黑体 CN Regular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思源黑体 CN Regular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zh-CN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思源黑体 CN Regular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思源黑体 CN Regular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0" lang="zh-CN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思源黑体 CN Regular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</m:d>
                            <m:r>
                              <a:rPr kumimoji="0" lang="en-US" altLang="zh-CN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思源黑体 CN Regular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kumimoji="0" lang="en-US" altLang="zh-CN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思源黑体 CN Regular"/>
                                <a:cs typeface="Times New Roman" panose="02020603050405020304" pitchFamily="18" charset="0"/>
                              </a:rPr>
                              <m:t>9</m:t>
                            </m:r>
                            <m:r>
                              <a:rPr kumimoji="0" lang="en-US" altLang="zh-CN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思源黑体 CN Regular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den>
                        </m:f>
                      </m:oMath>
                    </m:oMathPara>
                  </a14:m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思源黑体 CN Regular"/>
                    <a:ea typeface="思源黑体 CN Regular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流程图: 数据 11">
                  <a:extLst>
                    <a:ext uri="{FF2B5EF4-FFF2-40B4-BE49-F238E27FC236}">
                      <a16:creationId xmlns:a16="http://schemas.microsoft.com/office/drawing/2014/main" id="{EF2840F0-C1E1-4A1C-901C-B463E61AF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546" y="4240423"/>
                  <a:ext cx="2256142" cy="589475"/>
                </a:xfrm>
                <a:prstGeom prst="flowChartInputOutpu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DA365493-7BAF-4C39-A169-BE285C2D02F1}"/>
                </a:ext>
              </a:extLst>
            </p:cNvPr>
            <p:cNvSpPr/>
            <p:nvPr/>
          </p:nvSpPr>
          <p:spPr>
            <a:xfrm>
              <a:off x="8453525" y="3509337"/>
              <a:ext cx="1040907" cy="359153"/>
            </a:xfrm>
            <a:prstGeom prst="flowChartProcess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数据采集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思源黑体 CN Regular"/>
                <a:ea typeface="思源黑体 CN Regular"/>
                <a:cs typeface="Times New Roman" panose="02020603050405020304" pitchFamily="18" charset="0"/>
              </a:endParaRPr>
            </a:p>
          </p:txBody>
        </p:sp>
        <p:sp>
          <p:nvSpPr>
            <p:cNvPr id="14" name="流程图: 数据 13">
              <a:extLst>
                <a:ext uri="{FF2B5EF4-FFF2-40B4-BE49-F238E27FC236}">
                  <a16:creationId xmlns:a16="http://schemas.microsoft.com/office/drawing/2014/main" id="{84C9764F-FD12-4150-B6E6-D59CE29A8F6B}"/>
                </a:ext>
              </a:extLst>
            </p:cNvPr>
            <p:cNvSpPr/>
            <p:nvPr/>
          </p:nvSpPr>
          <p:spPr>
            <a:xfrm>
              <a:off x="8057505" y="4661271"/>
              <a:ext cx="1831681" cy="549660"/>
            </a:xfrm>
            <a:prstGeom prst="flowChartInputOutpu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数据处理（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Origin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129374AD-F21B-46BD-A479-6DB0A63D5708}"/>
                </a:ext>
              </a:extLst>
            </p:cNvPr>
            <p:cNvSpPr/>
            <p:nvPr/>
          </p:nvSpPr>
          <p:spPr>
            <a:xfrm>
              <a:off x="8231749" y="5340938"/>
              <a:ext cx="1486894" cy="359153"/>
            </a:xfrm>
            <a:prstGeom prst="flowChartProcess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误差分析与改进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思源黑体 CN Regular"/>
                <a:ea typeface="思源黑体 CN Regular"/>
                <a:cs typeface="Times New Roman" panose="02020603050405020304" pitchFamily="18" charset="0"/>
              </a:endParaRPr>
            </a:p>
          </p:txBody>
        </p:sp>
        <p:sp>
          <p:nvSpPr>
            <p:cNvPr id="16" name="流程图: 终止 15">
              <a:extLst>
                <a:ext uri="{FF2B5EF4-FFF2-40B4-BE49-F238E27FC236}">
                  <a16:creationId xmlns:a16="http://schemas.microsoft.com/office/drawing/2014/main" id="{09AAC047-BDFC-4567-84A2-FCD423EC8852}"/>
                </a:ext>
              </a:extLst>
            </p:cNvPr>
            <p:cNvSpPr/>
            <p:nvPr/>
          </p:nvSpPr>
          <p:spPr>
            <a:xfrm>
              <a:off x="8399931" y="5949572"/>
              <a:ext cx="1146828" cy="359153"/>
            </a:xfrm>
            <a:prstGeom prst="flowChartTerminator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结果验证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9510E2D-9F84-4423-818E-FF803AEF268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973344" y="927122"/>
              <a:ext cx="2995" cy="343872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A89AEC6-BCED-46AB-9376-52D7165A317D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8973929" y="1630147"/>
              <a:ext cx="2410" cy="343872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5222B31-7C99-4AAC-9EC2-2930113D3872}"/>
                </a:ext>
              </a:extLst>
            </p:cNvPr>
            <p:cNvCxnSpPr>
              <a:cxnSpLocks/>
            </p:cNvCxnSpPr>
            <p:nvPr/>
          </p:nvCxnSpPr>
          <p:spPr>
            <a:xfrm>
              <a:off x="8973345" y="2333173"/>
              <a:ext cx="0" cy="396165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7358AC2-AE2C-49E1-929D-5B1326BCBB1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7246765" y="2531254"/>
              <a:ext cx="8672" cy="198083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48066C1-C0ED-470E-9356-8ECBE39FCEE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0691253" y="2531254"/>
              <a:ext cx="12010" cy="198083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9A3910C-3DF3-40DB-9319-20451C7BBBBD}"/>
                </a:ext>
              </a:extLst>
            </p:cNvPr>
            <p:cNvCxnSpPr>
              <a:cxnSpLocks/>
            </p:cNvCxnSpPr>
            <p:nvPr/>
          </p:nvCxnSpPr>
          <p:spPr>
            <a:xfrm>
              <a:off x="7255439" y="2531255"/>
              <a:ext cx="3435813" cy="0"/>
            </a:xfrm>
            <a:prstGeom prst="line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1FDCE73-9774-4868-86DA-7C480C149E15}"/>
                </a:ext>
              </a:extLst>
            </p:cNvPr>
            <p:cNvCxnSpPr/>
            <p:nvPr/>
          </p:nvCxnSpPr>
          <p:spPr>
            <a:xfrm>
              <a:off x="7255439" y="3285915"/>
              <a:ext cx="3435813" cy="0"/>
            </a:xfrm>
            <a:prstGeom prst="line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F24C57D-EF24-459B-9CBB-5067077EAED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7246765" y="3088490"/>
              <a:ext cx="8672" cy="197534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93A1136-58E9-4FBB-BC08-A887F59D0A74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8967837" y="3088490"/>
              <a:ext cx="6141" cy="420847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E9A74C5-D0AD-44CF-A102-A98A1A65D739}"/>
                </a:ext>
              </a:extLst>
            </p:cNvPr>
            <p:cNvCxnSpPr/>
            <p:nvPr/>
          </p:nvCxnSpPr>
          <p:spPr>
            <a:xfrm flipH="1">
              <a:off x="10691252" y="3088490"/>
              <a:ext cx="0" cy="197534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11D9640-03F8-49A7-B934-112A21624149}"/>
                </a:ext>
              </a:extLst>
            </p:cNvPr>
            <p:cNvCxnSpPr>
              <a:cxnSpLocks/>
              <a:stCxn id="13" idx="2"/>
              <a:endCxn id="14" idx="1"/>
            </p:cNvCxnSpPr>
            <p:nvPr/>
          </p:nvCxnSpPr>
          <p:spPr>
            <a:xfrm flipH="1">
              <a:off x="8973346" y="3868490"/>
              <a:ext cx="632" cy="792781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C62449E-8B30-44B6-943C-97C4F29A26EC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>
              <a:off x="8973346" y="5210931"/>
              <a:ext cx="1851" cy="130007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8387653-EB49-4172-822A-24307262F986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8973344" y="5700091"/>
              <a:ext cx="1853" cy="249481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1AED24A2-EF5E-4956-9FA7-FAE9C7975C93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 flipV="1">
              <a:off x="8973347" y="4152201"/>
              <a:ext cx="574643" cy="7007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5879A90-481D-4BCA-B6A8-B83927E9F70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8397074" y="4535161"/>
              <a:ext cx="559485" cy="9098"/>
            </a:xfrm>
            <a:prstGeom prst="straightConnector1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流程图: 预定义过程 31">
              <a:extLst>
                <a:ext uri="{FF2B5EF4-FFF2-40B4-BE49-F238E27FC236}">
                  <a16:creationId xmlns:a16="http://schemas.microsoft.com/office/drawing/2014/main" id="{7147E5AD-BF13-44F5-A6E6-201D6E2FA31E}"/>
                </a:ext>
              </a:extLst>
            </p:cNvPr>
            <p:cNvSpPr/>
            <p:nvPr/>
          </p:nvSpPr>
          <p:spPr>
            <a:xfrm>
              <a:off x="9547990" y="3972624"/>
              <a:ext cx="1418041" cy="373169"/>
            </a:xfrm>
            <a:prstGeom prst="flowChartPredefinedProcess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Times New Roman" panose="02020603050405020304" pitchFamily="18" charset="0"/>
                </a:rPr>
                <a:t>公式代入</a:t>
              </a:r>
            </a:p>
          </p:txBody>
        </p:sp>
      </p:grp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C5DA1A1-FF03-4333-9F94-5E05602FA8B6}"/>
              </a:ext>
            </a:extLst>
          </p:cNvPr>
          <p:cNvSpPr/>
          <p:nvPr/>
        </p:nvSpPr>
        <p:spPr>
          <a:xfrm>
            <a:off x="11036211" y="2234844"/>
            <a:ext cx="1155789" cy="4623156"/>
          </a:xfrm>
          <a:custGeom>
            <a:avLst/>
            <a:gdLst>
              <a:gd name="connsiteX0" fmla="*/ 1155789 w 1155789"/>
              <a:gd name="connsiteY0" fmla="*/ 0 h 4623156"/>
              <a:gd name="connsiteX1" fmla="*/ 1155789 w 1155789"/>
              <a:gd name="connsiteY1" fmla="*/ 4623156 h 4623156"/>
              <a:gd name="connsiteX2" fmla="*/ 0 w 1155789"/>
              <a:gd name="connsiteY2" fmla="*/ 4623156 h 462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789" h="4623156">
                <a:moveTo>
                  <a:pt x="1155789" y="0"/>
                </a:moveTo>
                <a:lnTo>
                  <a:pt x="1155789" y="4623156"/>
                </a:lnTo>
                <a:lnTo>
                  <a:pt x="0" y="4623156"/>
                </a:lnTo>
                <a:close/>
              </a:path>
            </a:pathLst>
          </a:custGeom>
          <a:gradFill flip="none" rotWithShape="1">
            <a:gsLst>
              <a:gs pos="11000">
                <a:schemeClr val="accent1"/>
              </a:gs>
              <a:gs pos="88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267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NmNGRiNjU0MDUzMGQ2ZGM2OWNjZmZlODcyZWRiZDc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657119C-6982-421D-8BA7-E74DEB70A7DA-1">
      <extobjdata type="E657119C-6982-421D-8BA7-E74DEB70A7DA" data="ewoJIkxhdGV4U3RyIiA6ICJcXGxlZnQgW3tcXGJlZ2lue21hdHJpeH11XFxcXHZcXFxcMVxcZW5ke21hdHJpeH19XFxyaWdodCBdPSgxL867KVxcbGVmdCBbe1xcYmVnaW57bWF0cml4fTEvZHgmMCZ7e3V9X3swfX1cXFxcMSYxL2R5Jnt7dn1fezB9fVxcXFwwJjAmMVxcZW5ke21hdHJpeH19XFxyaWdodCBdXFxsZWZ0IFt7XFxiZWdpbnttYXRyaXh9ZiYwJjAmMFxcXFwwJmYmMCYwXFxcXDAmMCYxJjBcXGVuZHttYXRyaXh9fVxccmlnaHQgXVxcbGVmdCBbe1xcYmVnaW57bWF0cml4fVImVFxcXFwwJjFcXGVuZHttYXRyaXh9fVxccmlnaHQgXVxcbGVmdCBbe1xcYmVnaW57bWF0cml4fXt7WH1fe1d9fVxcXFx7e1l9X3tXfX1cXFxce3tafV97V319XFxcXDFcXGVuZHttYXRyaXh9fVxccmlnaHQgXSIKfQo="/>
    </extobj>
    <extobj name="E657119C-6982-421D-8BA7-E74DEB70A7DA-2">
      <extobjdata type="E657119C-6982-421D-8BA7-E74DEB70A7DA" data="ewoJIkxhdGV4U3RyIiA6ICJ7e019X3sxfX17e019X3syfX09XFxsZWZ0IFt7XFxiZWdpbnttYXRyaXh9Zi9keCYwJnt7dX1fezB9fSYwXFxcXDAmZi9keSZ7e3Z9X3swfX0mMFxcXFwwJjAmMSYwXFxlbmR7bWF0cml4fX1cXHJpZ2h0IF09XFxsZWZ0IFt7XFxiZWdpbnttYXRyaXh9SyZ7ezB9X3szfX1cXGVuZHttYXRyaXh9fVxccmlnaHQgXSIKfQo="/>
    </extobj>
    <extobj name="E657119C-6982-421D-8BA7-E74DEB70A7DA-3">
      <extobjdata type="E657119C-6982-421D-8BA7-E74DEB70A7DA" data="ewoJIkxhdGV4U3RyIiA6ICJLXFxsZWZ0IFt7XFxiZWdpbnttYXRyaXh9e3tSfV97MX19Jnt7Un1fezJ9fSZUXFxlbmR7bWF0cml4fX1cXHJpZ2h0IF09SCIKfQo="/>
    </extobj>
    <extobj name="E657119C-6982-421D-8BA7-E74DEB70A7DA-4">
      <extobjdata type="E657119C-6982-421D-8BA7-E74DEB70A7DA" data="ewoJIkxhdGV4U3RyIiA6ICJcXGxlZnQgW3tcXGJlZ2lue21hdHJpeH17e1J9X3sxfX0me3tSfV97Mn19Jnt7Un1fezN9fSZUXFxlbmR7bWF0cml4fX1cXHJpZ2h0IF0iCn0K"/>
    </extobj>
    <extobj name="E657119C-6982-421D-8BA7-E74DEB70A7DA-5">
      <extobjdata type="E657119C-6982-421D-8BA7-E74DEB70A7DA" data="ewoJIkxhdGV4U3RyIiA6ICJcXGxlZnQgW3tcXGJlZ2lue21hdHJpeH17e1J9X3sxfX0me3tSfV97Mn19Jnt7Un1fezN9fSZUXFxlbmR7bWF0cml4fX1cXHJpZ2h0IF0iCn0K"/>
    </extobj>
  </extobjs>
</s:customData>
</file>

<file path=customXml/itemProps1.xml><?xml version="1.0" encoding="utf-8"?>
<ds:datastoreItem xmlns:ds="http://schemas.openxmlformats.org/officeDocument/2006/customXml" ds:itemID="{1FA49F9A-60FB-483D-A4C4-6B8020A89ADF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90</TotalTime>
  <Words>180</Words>
  <Application>Microsoft Office PowerPoint</Application>
  <PresentationFormat>宽屏</PresentationFormat>
  <Paragraphs>31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思源黑体 CN Regular</vt:lpstr>
      <vt:lpstr>思源宋体 CN Heavy</vt:lpstr>
      <vt:lpstr>微软雅黑</vt:lpstr>
      <vt:lpstr>Arial</vt:lpstr>
      <vt:lpstr>Calibri</vt:lpstr>
      <vt:lpstr>Cambria Math</vt:lpstr>
      <vt:lpstr>Roboto</vt:lpstr>
      <vt:lpstr>Tw Cen MT</vt:lpstr>
      <vt:lpstr>Tw Cen MT Condensed</vt:lpstr>
      <vt:lpstr>Wingdings 3</vt:lpstr>
      <vt:lpstr>等线</vt:lpstr>
      <vt:lpstr>积分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Tassel Livia</cp:lastModifiedBy>
  <cp:revision>81</cp:revision>
  <dcterms:created xsi:type="dcterms:W3CDTF">2020-10-07T09:34:00Z</dcterms:created>
  <dcterms:modified xsi:type="dcterms:W3CDTF">2024-12-10T10:15:36Z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F5F810A8EE384AA5B66DB5AAE76F40A0_13</vt:lpwstr>
  </property>
</Properties>
</file>