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20.jpg" ContentType="image/jpg"/>
  <Override PartName="/ppt/media/image23.jpg" ContentType="image/jpg"/>
  <Override PartName="/ppt/media/image24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sldIdLst>
    <p:sldId id="256" r:id="rId2"/>
    <p:sldId id="327" r:id="rId3"/>
    <p:sldId id="316" r:id="rId4"/>
    <p:sldId id="355" r:id="rId5"/>
    <p:sldId id="328" r:id="rId6"/>
    <p:sldId id="356" r:id="rId7"/>
    <p:sldId id="357" r:id="rId8"/>
    <p:sldId id="317" r:id="rId9"/>
    <p:sldId id="363" r:id="rId10"/>
    <p:sldId id="370" r:id="rId11"/>
    <p:sldId id="364" r:id="rId12"/>
    <p:sldId id="371" r:id="rId13"/>
    <p:sldId id="358" r:id="rId14"/>
    <p:sldId id="372" r:id="rId15"/>
    <p:sldId id="360" r:id="rId16"/>
    <p:sldId id="361" r:id="rId17"/>
    <p:sldId id="362" r:id="rId18"/>
    <p:sldId id="359" r:id="rId19"/>
    <p:sldId id="365" r:id="rId20"/>
    <p:sldId id="366" r:id="rId21"/>
    <p:sldId id="367" r:id="rId22"/>
    <p:sldId id="368" r:id="rId23"/>
    <p:sldId id="369" r:id="rId24"/>
  </p:sldIdLst>
  <p:sldSz cx="9144000" cy="5143500" type="screen16x9"/>
  <p:notesSz cx="6858000" cy="9144000"/>
  <p:defaultTextStyle>
    <a:lvl1pPr marL="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42" autoAdjust="0"/>
    <p:restoredTop sz="87567" autoAdjust="0"/>
  </p:normalViewPr>
  <p:slideViewPr>
    <p:cSldViewPr>
      <p:cViewPr varScale="1">
        <p:scale>
          <a:sx n="73" d="100"/>
          <a:sy n="73" d="100"/>
        </p:scale>
        <p:origin x="984" y="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A8ADFD5B-A66C-449C-B6E8-FB716D07777D}" type="datetimeFigureOut">
              <a:pPr/>
              <a:t>07/08/2017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CA5D3BF3-D352-46FC-8343-31F56E6730EA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232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678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366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960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089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042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46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pt-BR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pt-BR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pt-BR">
                <a:solidFill>
                  <a:srgbClr val="FFFFFF"/>
                </a:solidFill>
              </a:rPr>
              <a:pPr algn="ctr"/>
              <a:t>07/08/2017</a:t>
            </a:fld>
            <a:endParaRPr kumimoji="0" lang="pt-BR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pt-BR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pt-BR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pt-BR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pt-BR">
                <a:solidFill>
                  <a:schemeClr val="tx2"/>
                </a:solidFill>
              </a:rPr>
              <a:pPr/>
              <a:t>‹nº›</a:t>
            </a:fld>
            <a:endParaRPr kumimoji="0" lang="pt-BR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pt-BR" cap="all" baseline="0"/>
            </a:lvl1pPr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3D91FD-DD11-4408-900C-A56513EB1C7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5170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pPr/>
              <a:t>07/08/2017</a:t>
            </a:fld>
            <a:endParaRPr kumimoji="0" lang="pt-BR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pt-BR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pt-B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pt-B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pt-BR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pPr/>
              <a:t>07/08/2017</a:t>
            </a:fld>
            <a:endParaRPr kumimoji="0"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pt-BR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pt-BR" sz="2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pPr/>
              <a:t>07/08/2017</a:t>
            </a:fld>
            <a:endParaRPr kumimoji="0"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pt-BR"/>
            </a:lvl1pPr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pPr/>
              <a:t>07/08/2017</a:t>
            </a:fld>
            <a:endParaRPr kumimoji="0"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pt-B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pt-B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pt-B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pPr/>
              <a:t>07/08/2017</a:t>
            </a:fld>
            <a:endParaRPr kumimoji="0"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pt-BR">
                <a:solidFill>
                  <a:srgbClr val="FFFFFF"/>
                </a:solidFill>
              </a:rPr>
              <a:pPr/>
              <a:t>‹nº›</a:t>
            </a:fld>
            <a:endParaRPr kumimoji="0" lang="pt-BR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pPr/>
              <a:t>07/08/2017</a:t>
            </a:fld>
            <a:endParaRPr kumimoji="0"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pt-BR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pt-BR">
                <a:solidFill>
                  <a:schemeClr val="tx2"/>
                </a:solidFill>
              </a:rPr>
              <a:pPr/>
              <a:t>‹nº›</a:t>
            </a:fld>
            <a:endParaRPr kumimoji="0" lang="pt-BR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pt-BR" sz="4200" b="0"/>
            </a:lvl1pPr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pPr/>
              <a:t>07/08/2017</a:t>
            </a:fld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pt-BR">
                <a:solidFill>
                  <a:srgbClr val="FFFFFF"/>
                </a:solidFill>
              </a:rPr>
              <a:pPr/>
              <a:t>‹nº›</a:t>
            </a:fld>
            <a:endParaRPr kumimoji="0" lang="pt-BR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pt-BR" sz="1800"/>
            </a:lvl1pPr>
            <a:lvl2pPr eaLnBrk="1" latinLnBrk="0" hangingPunct="1">
              <a:buNone/>
              <a:defRPr kumimoji="0" lang="pt-BR" sz="1200"/>
            </a:lvl2pPr>
            <a:lvl3pPr eaLnBrk="1" latinLnBrk="0" hangingPunct="1">
              <a:buNone/>
              <a:defRPr kumimoji="0" lang="pt-BR" sz="1000"/>
            </a:lvl3pPr>
            <a:lvl4pPr eaLnBrk="1" latinLnBrk="0" hangingPunct="1">
              <a:buNone/>
              <a:defRPr kumimoji="0" lang="pt-BR" sz="900"/>
            </a:lvl4pPr>
            <a:lvl5pPr eaLnBrk="1" latinLnBrk="0" hangingPunct="1">
              <a:buNone/>
              <a:defRPr kumimoji="0" lang="pt-BR" sz="9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pt-BR"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pt-BR" sz="1700"/>
            </a:lvl1pPr>
            <a:lvl2pPr eaLnBrk="1" latinLnBrk="0" hangingPunct="1">
              <a:buFontTx/>
              <a:buNone/>
              <a:defRPr kumimoji="0" lang="pt-BR" sz="1200"/>
            </a:lvl2pPr>
            <a:lvl3pPr eaLnBrk="1" latinLnBrk="0" hangingPunct="1">
              <a:buFontTx/>
              <a:buNone/>
              <a:defRPr kumimoji="0" lang="pt-BR" sz="1000"/>
            </a:lvl3pPr>
            <a:lvl4pPr eaLnBrk="1" latinLnBrk="0" hangingPunct="1">
              <a:buFontTx/>
              <a:buNone/>
              <a:defRPr kumimoji="0" lang="pt-BR" sz="900"/>
            </a:lvl4pPr>
            <a:lvl5pPr eaLnBrk="1" latinLnBrk="0" hangingPunct="1">
              <a:buFontTx/>
              <a:buNone/>
              <a:defRPr kumimoji="0" lang="pt-BR" sz="9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pt-BR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pPr/>
              <a:t>07/08/2017</a:t>
            </a:fld>
            <a:endParaRPr kumimoji="0"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pt-BR" sz="2800"/>
            </a:lvl1pPr>
            <a:extLst/>
          </a:lstStyle>
          <a:p>
            <a:pPr algn="ctr"/>
            <a:fld id="{8F82E0A0-C266-4798-8C8F-B9F91E9DA37E}" type="slidenum">
              <a:rPr kumimoji="0" lang="pt-BR" sz="28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pt-BR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pPr/>
              <a:t>07/08/2017</a:t>
            </a:fld>
            <a:endParaRPr kumimoji="0" lang="pt-BR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pt-BR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pt-BR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pt-BR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pt-BR" smtClean="0"/>
              <a:t>Clique para editar o título mestre</a:t>
            </a:r>
            <a:endParaRPr kumimoji="0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txStyles>
    <p:titleStyle>
      <a:lvl1pPr algn="l" rtl="0" eaLnBrk="1" latinLnBrk="0" hangingPunct="1">
        <a:spcBef>
          <a:spcPct val="0"/>
        </a:spcBef>
        <a:buNone/>
        <a:defRPr kumimoji="0" lang="pt-BR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pt-BR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pt-B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pt-BR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en/Main/Software" TargetMode="Externa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AULA%20ARDUINO-ALGORITMO/passo%20a%20passo%20fazer%20circuit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39752" y="4587974"/>
            <a:ext cx="6515100" cy="627534"/>
          </a:xfrm>
        </p:spPr>
        <p:txBody>
          <a:bodyPr>
            <a:normAutofit fontScale="55000" lnSpcReduction="20000"/>
          </a:bodyPr>
          <a:lstStyle>
            <a:extLst/>
          </a:lstStyle>
          <a:p>
            <a:r>
              <a:rPr lang="pt-BR" dirty="0" smtClean="0"/>
              <a:t>Análise e Desenvolvimento de Sistemas</a:t>
            </a:r>
          </a:p>
          <a:p>
            <a:r>
              <a:rPr lang="en-US" dirty="0" smtClean="0"/>
              <a:t>Prof. Ms. José Geraldo </a:t>
            </a:r>
            <a:r>
              <a:rPr lang="en-US" dirty="0"/>
              <a:t>de Moraes - http://lattes.cnpq.br/3313135299163906 </a:t>
            </a:r>
          </a:p>
          <a:p>
            <a:endParaRPr lang="pt-BR"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dirty="0" smtClean="0"/>
              <a:t>Laboratório de Hardware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Portas Digitais no Arduino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São portas que permitem a entrada e/ou saídas de dados. Essa porta assume 2 estados, 0V ou 5V, ou melhor, Desligado ou Ligado, ou melhor ainda, LOW ou HIGH (nível lógico).Ex.: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100" name="Picture 4" descr="Resultado de imagem para relogio digital segund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842" y="3291830"/>
            <a:ext cx="3207823" cy="157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363838"/>
            <a:ext cx="2400635" cy="112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5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Portas Analógicas no Arduino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95536" y="1352550"/>
            <a:ext cx="8568952" cy="3242310"/>
          </a:xfrm>
        </p:spPr>
        <p:txBody>
          <a:bodyPr>
            <a:normAutofit/>
          </a:bodyPr>
          <a:lstStyle/>
          <a:p>
            <a:r>
              <a:rPr lang="pt-BR" sz="2400" dirty="0"/>
              <a:t>Ao contrário das portas Digitais no Arduino, as portas analógicas só aceitam entradas de dados,  podendo ser exibidos diferentes valores de tensão, estando entre 0V e 5V.Ex</a:t>
            </a:r>
            <a:r>
              <a:rPr lang="pt-BR" sz="2400" dirty="0" smtClean="0"/>
              <a:t>.:</a:t>
            </a:r>
          </a:p>
          <a:p>
            <a:r>
              <a:rPr lang="pt-BR" sz="2400" dirty="0"/>
              <a:t>Os valores lidos em uma porta analógica variam de 0 a 1023 (10 bits), onde 0 representa 0V e 1023 representa 5V.</a:t>
            </a:r>
            <a:endParaRPr lang="pt-BR" sz="2400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122" name="Picture 2" descr="Resultado de imagem para velocimetro analog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307996"/>
            <a:ext cx="2394263" cy="181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713877"/>
            <a:ext cx="2414924" cy="110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Portas </a:t>
            </a:r>
            <a:r>
              <a:rPr lang="pt-BR" dirty="0" smtClean="0"/>
              <a:t>PWM no </a:t>
            </a:r>
            <a:r>
              <a:rPr lang="pt-BR" dirty="0"/>
              <a:t>Arduino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95536" y="1352550"/>
            <a:ext cx="8568952" cy="3242310"/>
          </a:xfrm>
        </p:spPr>
        <p:txBody>
          <a:bodyPr>
            <a:normAutofit fontScale="92500"/>
          </a:bodyPr>
          <a:lstStyle/>
          <a:p>
            <a:r>
              <a:rPr lang="pt-BR" sz="2400" dirty="0"/>
              <a:t>As portas PWM (Pulse </a:t>
            </a:r>
            <a:r>
              <a:rPr lang="pt-BR" sz="2400" dirty="0" err="1"/>
              <a:t>Width</a:t>
            </a:r>
            <a:r>
              <a:rPr lang="pt-BR" sz="2400" dirty="0"/>
              <a:t> </a:t>
            </a:r>
            <a:r>
              <a:rPr lang="pt-BR" sz="2400" dirty="0" err="1"/>
              <a:t>Modulation</a:t>
            </a:r>
            <a:r>
              <a:rPr lang="pt-BR" sz="2400" dirty="0"/>
              <a:t>, do inglês Modulação por Largura d Pulso) se diferenciam das portas digitais binárias pois podem trabalhar não apenas com as tensões 0V e 5V, mas com uma escala que vai de 0 a 255 entre essas tensões, onde o '0' quer dizer 0V e '255' quer dizer 5V. </a:t>
            </a:r>
            <a:endParaRPr lang="pt-BR" sz="2400" dirty="0" smtClean="0"/>
          </a:p>
          <a:p>
            <a:r>
              <a:rPr lang="pt-BR" sz="2400" dirty="0" smtClean="0"/>
              <a:t>Ou </a:t>
            </a:r>
            <a:r>
              <a:rPr lang="pt-BR" sz="2400" dirty="0"/>
              <a:t>seja, as portas PWM permitem obter resultados analógicos com meios digitais e são capazes de controlar a potência de saída de um sinal. Pode se controlar, por exemplo, a potência em um Led, permitindo aumentar ou diminuir sua intensidade luminosa.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167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Hardware do </a:t>
            </a:r>
            <a:r>
              <a:rPr lang="pt-BR" dirty="0" err="1" smtClean="0"/>
              <a:t>Arduino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err="1"/>
              <a:t>Shield’s</a:t>
            </a:r>
            <a:r>
              <a:rPr lang="pt-BR" dirty="0"/>
              <a:t> – Placa de expansão, intuito é agregar funcionalidade que o Arduino por si só não tem.</a:t>
            </a:r>
          </a:p>
          <a:p>
            <a:pPr marL="0" indent="0">
              <a:buNone/>
            </a:pPr>
            <a:r>
              <a:rPr lang="pt-BR" dirty="0"/>
              <a:t>   Exemplo!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328037"/>
            <a:ext cx="4239090" cy="281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49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Arduino?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sz="1800" spc="8" dirty="0" err="1">
                <a:solidFill>
                  <a:srgbClr val="404040"/>
                </a:solidFill>
                <a:latin typeface="Calibri"/>
                <a:cs typeface="Calibri"/>
              </a:rPr>
              <a:t>Datasheet</a:t>
            </a:r>
            <a:r>
              <a:rPr lang="pt-BR" sz="1800" spc="8" dirty="0">
                <a:solidFill>
                  <a:srgbClr val="404040"/>
                </a:solidFill>
                <a:latin typeface="Calibri"/>
                <a:cs typeface="Calibri"/>
              </a:rPr>
              <a:t>, </a:t>
            </a:r>
            <a:r>
              <a:rPr lang="pt-BR" sz="1800" spc="15" dirty="0">
                <a:solidFill>
                  <a:srgbClr val="404040"/>
                </a:solidFill>
                <a:latin typeface="Calibri"/>
                <a:cs typeface="Calibri"/>
              </a:rPr>
              <a:t>ou </a:t>
            </a:r>
            <a:r>
              <a:rPr lang="pt-BR" sz="1800" spc="-11" dirty="0">
                <a:solidFill>
                  <a:srgbClr val="404040"/>
                </a:solidFill>
                <a:latin typeface="Calibri"/>
                <a:cs typeface="Calibri"/>
              </a:rPr>
              <a:t>Folha de </a:t>
            </a:r>
            <a:r>
              <a:rPr lang="pt-BR" sz="1800" spc="4" dirty="0">
                <a:solidFill>
                  <a:srgbClr val="404040"/>
                </a:solidFill>
                <a:latin typeface="Calibri"/>
                <a:cs typeface="Calibri"/>
              </a:rPr>
              <a:t>Dados é </a:t>
            </a:r>
            <a:r>
              <a:rPr lang="pt-BR" sz="1800" spc="-11" dirty="0">
                <a:solidFill>
                  <a:srgbClr val="404040"/>
                </a:solidFill>
                <a:latin typeface="Calibri"/>
                <a:cs typeface="Calibri"/>
              </a:rPr>
              <a:t>um </a:t>
            </a:r>
            <a:r>
              <a:rPr lang="pt-BR" sz="1800" spc="-8" dirty="0">
                <a:solidFill>
                  <a:srgbClr val="404040"/>
                </a:solidFill>
                <a:latin typeface="Calibri"/>
                <a:cs typeface="Calibri"/>
              </a:rPr>
              <a:t>documento </a:t>
            </a:r>
            <a:r>
              <a:rPr lang="pt-BR" sz="1800" spc="-11" dirty="0">
                <a:solidFill>
                  <a:srgbClr val="404040"/>
                </a:solidFill>
                <a:latin typeface="Calibri"/>
                <a:cs typeface="Calibri"/>
              </a:rPr>
              <a:t>na </a:t>
            </a:r>
            <a:r>
              <a:rPr lang="pt-BR" sz="1800" spc="-4" dirty="0">
                <a:solidFill>
                  <a:srgbClr val="404040"/>
                </a:solidFill>
                <a:latin typeface="Calibri"/>
                <a:cs typeface="Calibri"/>
              </a:rPr>
              <a:t>forma </a:t>
            </a:r>
            <a:r>
              <a:rPr lang="pt-BR" sz="1800" spc="-11" dirty="0">
                <a:solidFill>
                  <a:srgbClr val="404040"/>
                </a:solidFill>
                <a:latin typeface="Calibri"/>
                <a:cs typeface="Calibri"/>
              </a:rPr>
              <a:t>de uma  </a:t>
            </a:r>
            <a:r>
              <a:rPr lang="pt-BR" sz="1800" spc="-8" dirty="0">
                <a:solidFill>
                  <a:srgbClr val="404040"/>
                </a:solidFill>
                <a:latin typeface="Calibri"/>
                <a:cs typeface="Calibri"/>
              </a:rPr>
              <a:t>ficha </a:t>
            </a:r>
            <a:r>
              <a:rPr lang="pt-BR" sz="1800" spc="-11" dirty="0">
                <a:solidFill>
                  <a:srgbClr val="404040"/>
                </a:solidFill>
                <a:latin typeface="Calibri"/>
                <a:cs typeface="Calibri"/>
              </a:rPr>
              <a:t>técnica </a:t>
            </a:r>
            <a:r>
              <a:rPr lang="pt-BR" sz="1800" dirty="0">
                <a:solidFill>
                  <a:srgbClr val="404040"/>
                </a:solidFill>
                <a:latin typeface="Calibri"/>
                <a:cs typeface="Calibri"/>
              </a:rPr>
              <a:t>que </a:t>
            </a:r>
            <a:r>
              <a:rPr lang="pt-BR" sz="1800" spc="-8" dirty="0">
                <a:solidFill>
                  <a:srgbClr val="404040"/>
                </a:solidFill>
                <a:latin typeface="Calibri"/>
                <a:cs typeface="Calibri"/>
              </a:rPr>
              <a:t>apresenta </a:t>
            </a:r>
            <a:r>
              <a:rPr lang="pt-BR" sz="1800" spc="-11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lang="pt-BR" sz="1800" spc="-4" dirty="0">
                <a:solidFill>
                  <a:srgbClr val="404040"/>
                </a:solidFill>
                <a:latin typeface="Calibri"/>
                <a:cs typeface="Calibri"/>
              </a:rPr>
              <a:t>forma </a:t>
            </a:r>
            <a:r>
              <a:rPr lang="pt-BR" sz="1800" spc="-11" dirty="0">
                <a:solidFill>
                  <a:srgbClr val="404040"/>
                </a:solidFill>
                <a:latin typeface="Calibri"/>
                <a:cs typeface="Calibri"/>
              </a:rPr>
              <a:t>detalhada </a:t>
            </a:r>
            <a:r>
              <a:rPr lang="pt-BR" sz="1800" spc="-8" dirty="0">
                <a:solidFill>
                  <a:srgbClr val="404040"/>
                </a:solidFill>
                <a:latin typeface="Calibri"/>
                <a:cs typeface="Calibri"/>
              </a:rPr>
              <a:t>todos </a:t>
            </a:r>
            <a:r>
              <a:rPr lang="pt-BR" sz="1800" spc="11" dirty="0">
                <a:solidFill>
                  <a:srgbClr val="404040"/>
                </a:solidFill>
                <a:latin typeface="Calibri"/>
                <a:cs typeface="Calibri"/>
              </a:rPr>
              <a:t>os </a:t>
            </a:r>
            <a:r>
              <a:rPr lang="pt-BR" sz="1800" spc="-11" dirty="0">
                <a:solidFill>
                  <a:srgbClr val="404040"/>
                </a:solidFill>
                <a:latin typeface="Calibri"/>
                <a:cs typeface="Calibri"/>
              </a:rPr>
              <a:t>dados </a:t>
            </a:r>
            <a:r>
              <a:rPr lang="pt-BR" sz="1800" spc="4" dirty="0">
                <a:solidFill>
                  <a:srgbClr val="404040"/>
                </a:solidFill>
                <a:latin typeface="Calibri"/>
                <a:cs typeface="Calibri"/>
              </a:rPr>
              <a:t>e  </a:t>
            </a:r>
            <a:r>
              <a:rPr lang="pt-BR" sz="1800" spc="-8" dirty="0">
                <a:solidFill>
                  <a:srgbClr val="404040"/>
                </a:solidFill>
                <a:latin typeface="Calibri"/>
                <a:cs typeface="Calibri"/>
              </a:rPr>
              <a:t>características técnicas </a:t>
            </a:r>
            <a:r>
              <a:rPr lang="pt-BR" sz="1800" spc="-11" dirty="0">
                <a:solidFill>
                  <a:srgbClr val="404040"/>
                </a:solidFill>
                <a:latin typeface="Calibri"/>
                <a:cs typeface="Calibri"/>
              </a:rPr>
              <a:t>de um hardware utilizado </a:t>
            </a:r>
            <a:r>
              <a:rPr lang="pt-BR" sz="1800" dirty="0">
                <a:solidFill>
                  <a:srgbClr val="404040"/>
                </a:solidFill>
                <a:latin typeface="Calibri"/>
                <a:cs typeface="Calibri"/>
              </a:rPr>
              <a:t>como </a:t>
            </a:r>
            <a:r>
              <a:rPr lang="pt-BR" sz="1800" spc="-15" dirty="0">
                <a:solidFill>
                  <a:srgbClr val="404040"/>
                </a:solidFill>
                <a:latin typeface="Calibri"/>
                <a:cs typeface="Calibri"/>
              </a:rPr>
              <a:t>expansão </a:t>
            </a:r>
            <a:r>
              <a:rPr lang="pt-BR" sz="1800" dirty="0">
                <a:solidFill>
                  <a:srgbClr val="404040"/>
                </a:solidFill>
                <a:latin typeface="Calibri"/>
                <a:cs typeface="Calibri"/>
              </a:rPr>
              <a:t>dos  </a:t>
            </a:r>
            <a:r>
              <a:rPr lang="pt-BR" sz="1800" spc="-15" dirty="0">
                <a:solidFill>
                  <a:srgbClr val="404040"/>
                </a:solidFill>
                <a:latin typeface="Calibri"/>
                <a:cs typeface="Calibri"/>
              </a:rPr>
              <a:t>recursos </a:t>
            </a:r>
            <a:r>
              <a:rPr lang="pt-BR" sz="1800" spc="-11" dirty="0">
                <a:solidFill>
                  <a:srgbClr val="404040"/>
                </a:solidFill>
                <a:latin typeface="Calibri"/>
                <a:cs typeface="Calibri"/>
              </a:rPr>
              <a:t>do</a:t>
            </a:r>
            <a:r>
              <a:rPr lang="pt-BR" sz="18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pt-BR" sz="1800" spc="-8" dirty="0">
                <a:solidFill>
                  <a:srgbClr val="404040"/>
                </a:solidFill>
                <a:latin typeface="Calibri"/>
                <a:cs typeface="Calibri"/>
              </a:rPr>
              <a:t>Arduino;</a:t>
            </a:r>
          </a:p>
          <a:p>
            <a:endParaRPr lang="pt-BR" sz="1800" spc="-8" dirty="0">
              <a:solidFill>
                <a:srgbClr val="404040"/>
              </a:solidFill>
              <a:latin typeface="Calibri"/>
              <a:cs typeface="Calibri"/>
            </a:endParaRPr>
          </a:p>
          <a:p>
            <a:endParaRPr lang="pt-BR" dirty="0"/>
          </a:p>
        </p:txBody>
      </p:sp>
      <p:pic>
        <p:nvPicPr>
          <p:cNvPr id="2052" name="Picture 4" descr="Resultado de imagem para datasheet ardui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682" y="2193709"/>
            <a:ext cx="5724636" cy="257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14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000" dirty="0"/>
              <a:t>A </a:t>
            </a:r>
            <a:r>
              <a:rPr lang="pt-BR" sz="2000" dirty="0" smtClean="0"/>
              <a:t>IDE (</a:t>
            </a:r>
            <a:r>
              <a:rPr lang="pt-BR" sz="2000" dirty="0" err="1"/>
              <a:t>integrated</a:t>
            </a:r>
            <a:r>
              <a:rPr lang="pt-BR" sz="2000" dirty="0"/>
              <a:t> </a:t>
            </a:r>
            <a:r>
              <a:rPr lang="pt-BR" sz="2000" dirty="0" err="1"/>
              <a:t>development</a:t>
            </a:r>
            <a:r>
              <a:rPr lang="pt-BR" sz="2000" dirty="0"/>
              <a:t> </a:t>
            </a:r>
            <a:r>
              <a:rPr lang="pt-BR" sz="2000" dirty="0" err="1" smtClean="0"/>
              <a:t>environment</a:t>
            </a:r>
            <a:r>
              <a:rPr lang="pt-BR" sz="2000" dirty="0" smtClean="0"/>
              <a:t>) </a:t>
            </a:r>
            <a:r>
              <a:rPr lang="pt-BR" sz="2000" dirty="0"/>
              <a:t>do </a:t>
            </a:r>
            <a:r>
              <a:rPr lang="pt-BR" sz="2000" dirty="0" err="1"/>
              <a:t>arduino</a:t>
            </a:r>
            <a:r>
              <a:rPr lang="pt-BR" sz="2000" dirty="0"/>
              <a:t> é um software que deve ser  executado em um computador para criar um programa no qual será "instalado" na placa do Arduino e dirá a mesma o que deve ser feito</a:t>
            </a:r>
            <a:r>
              <a:rPr lang="pt-BR" sz="2000" dirty="0" smtClean="0"/>
              <a:t>.</a:t>
            </a:r>
          </a:p>
          <a:p>
            <a:pPr marL="320040" lvl="1" indent="-32004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pt-BR" sz="2000" dirty="0"/>
              <a:t>Depois de criar o programa e compilar usando a IDE, o código gerado é enviado para a placa onde é gravado dentro do chip controlador. Esse software que roda na placa chama-se FIRMWARE </a:t>
            </a:r>
          </a:p>
          <a:p>
            <a:pPr algn="just"/>
            <a:r>
              <a:rPr lang="pt-BR" sz="2000" dirty="0" smtClean="0"/>
              <a:t>A </a:t>
            </a:r>
            <a:r>
              <a:rPr lang="pt-BR" sz="2000" dirty="0"/>
              <a:t>programação no Arduino é realizada em linguagem C e é compilada para uma linguagem de máquina</a:t>
            </a:r>
            <a:r>
              <a:rPr lang="pt-BR" sz="2000" dirty="0" smtClean="0"/>
              <a:t>.</a:t>
            </a:r>
          </a:p>
          <a:p>
            <a:pPr algn="just"/>
            <a:endParaRPr lang="pt-BR" sz="2000" dirty="0" smtClean="0"/>
          </a:p>
          <a:p>
            <a:pPr marL="0" indent="0" algn="just">
              <a:buNone/>
            </a:pPr>
            <a:r>
              <a:rPr lang="pt-BR" sz="2000" dirty="0" smtClean="0">
                <a:hlinkClick r:id="rId2"/>
              </a:rPr>
              <a:t>https://www.arduino.cc/en/Main/Software</a:t>
            </a:r>
            <a:endParaRPr lang="pt-BR" sz="2000" dirty="0" smtClean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70501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Conhecendo a IDE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4294967295"/>
          </p:nvPr>
        </p:nvSpPr>
        <p:spPr>
          <a:xfrm>
            <a:off x="293812" y="1123950"/>
            <a:ext cx="4392488" cy="397960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endParaRPr lang="pt-BR" sz="2325" dirty="0"/>
          </a:p>
          <a:p>
            <a:pPr algn="just"/>
            <a:r>
              <a:rPr lang="pt-BR" sz="2325" dirty="0"/>
              <a:t>1- </a:t>
            </a:r>
            <a:r>
              <a:rPr lang="pt-BR" sz="2325" b="1" dirty="0"/>
              <a:t>Verificar:  </a:t>
            </a:r>
            <a:r>
              <a:rPr lang="pt-BR" sz="2325" dirty="0"/>
              <a:t>Compila e aprova seu código.</a:t>
            </a:r>
          </a:p>
          <a:p>
            <a:pPr algn="just"/>
            <a:endParaRPr lang="pt-BR" sz="2325" dirty="0"/>
          </a:p>
          <a:p>
            <a:pPr algn="just"/>
            <a:r>
              <a:rPr lang="pt-BR" sz="2325" b="1" dirty="0"/>
              <a:t>2- Upload: </a:t>
            </a:r>
            <a:r>
              <a:rPr lang="pt-BR" sz="2325" dirty="0"/>
              <a:t>Envia seu código para a placa.</a:t>
            </a:r>
          </a:p>
          <a:p>
            <a:pPr algn="just"/>
            <a:endParaRPr lang="pt-BR" sz="2325" dirty="0"/>
          </a:p>
          <a:p>
            <a:pPr algn="just"/>
            <a:r>
              <a:rPr lang="pt-BR" sz="2325" b="1" dirty="0"/>
              <a:t>3-Novo: </a:t>
            </a:r>
            <a:r>
              <a:rPr lang="pt-BR" sz="2325" dirty="0"/>
              <a:t>Este botão abre uma nova aba da janela de código.</a:t>
            </a:r>
          </a:p>
          <a:p>
            <a:pPr algn="just"/>
            <a:endParaRPr lang="pt-BR" sz="2325" dirty="0"/>
          </a:p>
          <a:p>
            <a:pPr algn="just"/>
            <a:r>
              <a:rPr lang="pt-BR" sz="2325" b="1" dirty="0"/>
              <a:t>4- Abrir:  </a:t>
            </a:r>
            <a:r>
              <a:rPr lang="pt-BR" sz="2325" dirty="0"/>
              <a:t>Este botão abre um esboço existente.</a:t>
            </a:r>
          </a:p>
          <a:p>
            <a:pPr algn="just"/>
            <a:endParaRPr lang="pt-BR" sz="2325" dirty="0"/>
          </a:p>
          <a:p>
            <a:pPr algn="just"/>
            <a:r>
              <a:rPr lang="pt-BR" sz="2325" b="1" dirty="0"/>
              <a:t>5- Salvar:  </a:t>
            </a:r>
            <a:r>
              <a:rPr lang="pt-BR" sz="2325" dirty="0"/>
              <a:t>Salva o código.</a:t>
            </a:r>
          </a:p>
          <a:p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586" y="1452419"/>
            <a:ext cx="3726414" cy="367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2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4294967295"/>
          </p:nvPr>
        </p:nvSpPr>
        <p:spPr>
          <a:xfrm>
            <a:off x="179512" y="1419622"/>
            <a:ext cx="5040560" cy="352839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algn="just"/>
            <a:endParaRPr lang="pt-BR" sz="1350" dirty="0"/>
          </a:p>
          <a:p>
            <a:pPr algn="just"/>
            <a:r>
              <a:rPr lang="pt-BR" sz="1350" b="1" dirty="0"/>
              <a:t>6 – Serial Monitor:  </a:t>
            </a:r>
            <a:r>
              <a:rPr lang="pt-BR" sz="1350" dirty="0"/>
              <a:t>Abre uma janela e exibe informações transmitidas pela serial que a placa esta enviando. È muito útil para detecção de possiveis erros.</a:t>
            </a:r>
          </a:p>
          <a:p>
            <a:pPr algn="just"/>
            <a:endParaRPr lang="pt-BR" sz="1350" b="1" dirty="0"/>
          </a:p>
          <a:p>
            <a:pPr algn="just"/>
            <a:r>
              <a:rPr lang="pt-BR" sz="1350" b="1" dirty="0"/>
              <a:t>7-</a:t>
            </a:r>
            <a:r>
              <a:rPr lang="pt-BR" sz="1350" dirty="0"/>
              <a:t> Mostra o nome do Sketch em que se está trabalhando.</a:t>
            </a:r>
          </a:p>
          <a:p>
            <a:pPr algn="just"/>
            <a:endParaRPr lang="pt-BR" sz="1350" dirty="0"/>
          </a:p>
          <a:p>
            <a:pPr algn="just"/>
            <a:r>
              <a:rPr lang="pt-BR" sz="1350" b="1" dirty="0"/>
              <a:t>8- </a:t>
            </a:r>
            <a:r>
              <a:rPr lang="pt-BR" sz="1350" dirty="0"/>
              <a:t> Esta é a área onde você compõe o código.</a:t>
            </a:r>
          </a:p>
          <a:p>
            <a:pPr algn="just"/>
            <a:endParaRPr lang="pt-BR" sz="1350" dirty="0"/>
          </a:p>
          <a:p>
            <a:pPr algn="just"/>
            <a:r>
              <a:rPr lang="pt-BR" sz="1350" b="1" dirty="0"/>
              <a:t>9- </a:t>
            </a:r>
            <a:r>
              <a:rPr lang="pt-BR" sz="1350" dirty="0"/>
              <a:t>Local onde a IDE informa se houve algum erro no código.</a:t>
            </a:r>
          </a:p>
          <a:p>
            <a:pPr algn="just"/>
            <a:endParaRPr lang="pt-BR" sz="1350" dirty="0"/>
          </a:p>
          <a:p>
            <a:pPr algn="just"/>
            <a:r>
              <a:rPr lang="pt-BR" sz="1350" b="1" dirty="0"/>
              <a:t>10- </a:t>
            </a:r>
            <a:r>
              <a:rPr lang="pt-BR" sz="1350" dirty="0"/>
              <a:t>Mostra mensagens informando erros.</a:t>
            </a:r>
          </a:p>
          <a:p>
            <a:pPr algn="just"/>
            <a:endParaRPr lang="pt-BR" sz="1350" dirty="0"/>
          </a:p>
          <a:p>
            <a:pPr algn="just"/>
            <a:r>
              <a:rPr lang="pt-BR" sz="1350" b="1" dirty="0"/>
              <a:t>11- </a:t>
            </a:r>
            <a:r>
              <a:rPr lang="pt-BR" sz="1350" dirty="0"/>
              <a:t>Mostra qual a placa e porta está utilizando.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9" y="1346540"/>
            <a:ext cx="3655298" cy="3673482"/>
          </a:xfrm>
          <a:prstGeom prst="rect">
            <a:avLst/>
          </a:prstGeom>
        </p:spPr>
      </p:pic>
      <p:sp>
        <p:nvSpPr>
          <p:cNvPr id="4" name="Título 5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/>
          <a:p>
            <a:r>
              <a:rPr lang="pt-BR" dirty="0"/>
              <a:t>Conhecendo a IDE</a:t>
            </a:r>
          </a:p>
        </p:txBody>
      </p:sp>
    </p:spTree>
    <p:extLst>
      <p:ext uri="{BB962C8B-B14F-4D97-AF65-F5344CB8AC3E}">
        <p14:creationId xmlns:p14="http://schemas.microsoft.com/office/powerpoint/2010/main" val="222344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12648" y="1352550"/>
            <a:ext cx="4150941" cy="3242310"/>
          </a:xfrm>
        </p:spPr>
        <p:txBody>
          <a:bodyPr/>
          <a:lstStyle/>
          <a:p>
            <a:r>
              <a:rPr lang="pt-BR" sz="2100" spc="-11" dirty="0">
                <a:solidFill>
                  <a:srgbClr val="404040"/>
                </a:solidFill>
                <a:latin typeface="Calibri"/>
                <a:cs typeface="Calibri"/>
              </a:rPr>
              <a:t>Bibliotecas: arquivos que contêm exemplos e funções prontas, para facilitar nossa vida na programação de sensores e atuadores. Se encontra no GitHub.</a:t>
            </a:r>
            <a:endParaRPr lang="pt-BR" dirty="0"/>
          </a:p>
        </p:txBody>
      </p:sp>
      <p:pic>
        <p:nvPicPr>
          <p:cNvPr id="3074" name="Picture 2" descr="Resultado de imagem para library ardui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3" y="1334406"/>
            <a:ext cx="3902968" cy="380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41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Descubra qual porta serial foi atribuida a sua placa.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7" y="2422609"/>
            <a:ext cx="3965538" cy="238916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446386"/>
            <a:ext cx="3798828" cy="2429619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/>
          <a:p>
            <a:r>
              <a:rPr lang="pt-BR" dirty="0" smtClean="0"/>
              <a:t>O Software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361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dirty="0" smtClean="0"/>
              <a:t>Laboratório de Hardware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419622"/>
            <a:ext cx="7778824" cy="3456384"/>
          </a:xfrm>
        </p:spPr>
        <p:txBody>
          <a:bodyPr anchor="ctr">
            <a:normAutofit/>
          </a:bodyPr>
          <a:lstStyle>
            <a:extLst/>
          </a:lstStyle>
          <a:p>
            <a:pPr marL="274320" lvl="1"/>
            <a:r>
              <a:rPr lang="pt-BR" dirty="0" smtClean="0"/>
              <a:t>Roteiro</a:t>
            </a:r>
          </a:p>
          <a:p>
            <a:pPr marL="548640" lvl="2"/>
            <a:r>
              <a:rPr lang="pt-BR" dirty="0" smtClean="0"/>
              <a:t>Introdução</a:t>
            </a:r>
          </a:p>
          <a:p>
            <a:pPr marL="548640" lvl="2"/>
            <a:r>
              <a:rPr lang="en-US" dirty="0" err="1" smtClean="0"/>
              <a:t>Microcontroladores</a:t>
            </a:r>
            <a:endParaRPr lang="en-US" dirty="0" smtClean="0"/>
          </a:p>
          <a:p>
            <a:pPr marL="548640" lvl="2"/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é o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marL="548640" lvl="2"/>
            <a:r>
              <a:rPr lang="en-US" dirty="0" smtClean="0"/>
              <a:t>O Hardware</a:t>
            </a:r>
          </a:p>
          <a:p>
            <a:pPr marL="548640" lvl="2"/>
            <a:r>
              <a:rPr lang="en-US" dirty="0" smtClean="0"/>
              <a:t>O Software</a:t>
            </a:r>
          </a:p>
          <a:p>
            <a:pPr marL="548640" lvl="2"/>
            <a:r>
              <a:rPr lang="en-US" dirty="0" smtClean="0"/>
              <a:t>IDE do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marL="548640" lvl="2"/>
            <a:r>
              <a:rPr lang="en-US" dirty="0" err="1" smtClean="0"/>
              <a:t>Fritzing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678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Protoboard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</a:t>
            </a:r>
            <a:r>
              <a:rPr lang="pt-BR" b="1" dirty="0"/>
              <a:t>rotoboard</a:t>
            </a:r>
            <a:r>
              <a:rPr lang="pt-BR" dirty="0"/>
              <a:t>, ou </a:t>
            </a:r>
            <a:r>
              <a:rPr lang="pt-BR" dirty="0" err="1"/>
              <a:t>breadboard</a:t>
            </a:r>
            <a:r>
              <a:rPr lang="pt-BR" dirty="0"/>
              <a:t> ,em inglês, é uma placa com furos e conexões condutoras para montagem de circuitos elétricos experimentais.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object 6"/>
          <p:cNvSpPr/>
          <p:nvPr/>
        </p:nvSpPr>
        <p:spPr>
          <a:xfrm>
            <a:off x="1115616" y="2787774"/>
            <a:ext cx="3240360" cy="2088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812198"/>
            <a:ext cx="3591537" cy="201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2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Jumpers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b="1" dirty="0"/>
              <a:t>Jumper</a:t>
            </a:r>
            <a:r>
              <a:rPr lang="pt-BR" dirty="0"/>
              <a:t> é um pequeno condutor utilizado para conectar dois pontos de um circuito eletrônico. </a:t>
            </a:r>
            <a:r>
              <a:rPr lang="pt-BR" dirty="0" err="1"/>
              <a:t>MxM</a:t>
            </a:r>
            <a:r>
              <a:rPr lang="pt-BR" dirty="0"/>
              <a:t>, </a:t>
            </a:r>
            <a:r>
              <a:rPr lang="pt-BR" dirty="0" err="1"/>
              <a:t>MxF</a:t>
            </a:r>
            <a:r>
              <a:rPr lang="pt-BR" dirty="0"/>
              <a:t>, </a:t>
            </a:r>
            <a:r>
              <a:rPr lang="pt-BR" dirty="0" err="1"/>
              <a:t>FxF</a:t>
            </a:r>
            <a:r>
              <a:rPr lang="pt-BR" dirty="0"/>
              <a:t>.</a:t>
            </a:r>
          </a:p>
        </p:txBody>
      </p:sp>
      <p:pic>
        <p:nvPicPr>
          <p:cNvPr id="1026" name="Picture 2" descr="Resultado de imagem para jumpers eletron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501485"/>
            <a:ext cx="2638624" cy="263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4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Antes de programar, vamos documentar!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Alguém já ouviu falar em </a:t>
            </a:r>
            <a:r>
              <a:rPr lang="pt-BR" dirty="0" err="1"/>
              <a:t>Fritzing</a:t>
            </a:r>
            <a:r>
              <a:rPr lang="pt-BR" dirty="0"/>
              <a:t>?</a:t>
            </a:r>
          </a:p>
        </p:txBody>
      </p:sp>
      <p:sp>
        <p:nvSpPr>
          <p:cNvPr id="4" name="object 3"/>
          <p:cNvSpPr/>
          <p:nvPr/>
        </p:nvSpPr>
        <p:spPr>
          <a:xfrm>
            <a:off x="1910113" y="1888233"/>
            <a:ext cx="5552373" cy="3237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99656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Antes de programar, vamos </a:t>
            </a:r>
            <a:r>
              <a:rPr lang="pt-BR" dirty="0" err="1"/>
              <a:t>prototipar</a:t>
            </a:r>
            <a:r>
              <a:rPr lang="pt-BR" dirty="0"/>
              <a:t>!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 err="1"/>
              <a:t>Fritzing</a:t>
            </a:r>
            <a:r>
              <a:rPr lang="pt-BR" sz="2400" dirty="0"/>
              <a:t> é uma plataforma </a:t>
            </a:r>
            <a:r>
              <a:rPr lang="pt-BR" sz="2400" dirty="0" smtClean="0"/>
              <a:t>open </a:t>
            </a:r>
            <a:r>
              <a:rPr lang="pt-BR" sz="2400" dirty="0" err="1" smtClean="0"/>
              <a:t>source</a:t>
            </a:r>
            <a:r>
              <a:rPr lang="pt-BR" sz="2400" dirty="0" smtClean="0"/>
              <a:t> utilizado para </a:t>
            </a:r>
            <a:r>
              <a:rPr lang="pt-BR" sz="2400" dirty="0" smtClean="0"/>
              <a:t>modelagem</a:t>
            </a:r>
            <a:r>
              <a:rPr lang="pt-BR" sz="2400" dirty="0" smtClean="0"/>
              <a:t> </a:t>
            </a:r>
            <a:r>
              <a:rPr lang="pt-BR" sz="2400" dirty="0"/>
              <a:t>dos nossos projetos, ele dispõe de todos os </a:t>
            </a:r>
            <a:r>
              <a:rPr lang="pt-BR" sz="2400" dirty="0" err="1"/>
              <a:t>arduinos</a:t>
            </a:r>
            <a:r>
              <a:rPr lang="pt-BR" sz="2400" dirty="0"/>
              <a:t> do mercado e vários sensores/atuadores</a:t>
            </a:r>
            <a:r>
              <a:rPr lang="pt-BR" sz="2400" dirty="0" smtClean="0"/>
              <a:t>.</a:t>
            </a:r>
          </a:p>
          <a:p>
            <a:r>
              <a:rPr lang="en-US" sz="2400" dirty="0" smtClean="0"/>
              <a:t>Download </a:t>
            </a:r>
            <a:r>
              <a:rPr lang="en-US" sz="2400" dirty="0"/>
              <a:t>: http://fritzing.org/download/</a:t>
            </a:r>
            <a:endParaRPr lang="pt-BR" sz="2400" dirty="0"/>
          </a:p>
        </p:txBody>
      </p:sp>
      <p:sp>
        <p:nvSpPr>
          <p:cNvPr id="4" name="object 3"/>
          <p:cNvSpPr/>
          <p:nvPr/>
        </p:nvSpPr>
        <p:spPr>
          <a:xfrm>
            <a:off x="1979712" y="3171587"/>
            <a:ext cx="4464496" cy="1944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35886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539552" y="1563638"/>
            <a:ext cx="8352928" cy="3456384"/>
          </a:xfrm>
        </p:spPr>
        <p:txBody>
          <a:bodyPr anchor="ctr">
            <a:noAutofit/>
          </a:bodyPr>
          <a:lstStyle>
            <a:extLst/>
          </a:lstStyle>
          <a:p>
            <a:pPr algn="just"/>
            <a:r>
              <a:rPr lang="pt-BR" sz="2400" dirty="0"/>
              <a:t>Antigamente os hardwares eram criados do zero, os circuitos eram desenvolvidos para uma aplicação especifica.</a:t>
            </a:r>
          </a:p>
          <a:p>
            <a:pPr marL="0" indent="0" algn="just">
              <a:buNone/>
            </a:pPr>
            <a:endParaRPr lang="pt-BR" sz="2400" dirty="0">
              <a:hlinkClick r:id="rId3" action="ppaction://hlinkfile"/>
            </a:endParaRPr>
          </a:p>
          <a:p>
            <a:pPr algn="just"/>
            <a:r>
              <a:rPr lang="pt-BR" sz="2400" dirty="0" smtClean="0"/>
              <a:t>O </a:t>
            </a:r>
            <a:r>
              <a:rPr lang="pt-BR" sz="2400" dirty="0"/>
              <a:t>surgimento de </a:t>
            </a:r>
            <a:r>
              <a:rPr lang="pt-BR" sz="2400" dirty="0" err="1"/>
              <a:t>microcontroladores</a:t>
            </a:r>
            <a:r>
              <a:rPr lang="pt-BR" sz="2400" dirty="0"/>
              <a:t> facilitou-se muito a criação de softwares que dizem ao hardware o que fazer com apenas com alguns comandos.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15435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8614653"/>
              </p:ext>
            </p:extLst>
          </p:nvPr>
        </p:nvGraphicFramePr>
        <p:xfrm>
          <a:off x="1331640" y="1275606"/>
          <a:ext cx="6172200" cy="3763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>
                  <a:extLst>
                    <a:ext uri="{9D8B030D-6E8A-4147-A177-3AD203B41FA5}">
                      <a16:colId xmlns:a16="http://schemas.microsoft.com/office/drawing/2014/main" xmlns="" val="944090274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xmlns="" val="1240058541"/>
                    </a:ext>
                  </a:extLst>
                </a:gridCol>
              </a:tblGrid>
              <a:tr h="1254528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89862773"/>
                  </a:ext>
                </a:extLst>
              </a:tr>
              <a:tr h="1254528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130221671"/>
                  </a:ext>
                </a:extLst>
              </a:tr>
              <a:tr h="1254528"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036131404"/>
                  </a:ext>
                </a:extLst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897" y="1279248"/>
            <a:ext cx="1611141" cy="121730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555422" y="1744824"/>
            <a:ext cx="9721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dirty="0"/>
              <a:t>Automação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699" y="1286321"/>
            <a:ext cx="1611141" cy="1221659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4670224" y="1744824"/>
            <a:ext cx="10436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dirty="0"/>
              <a:t>Mecatrônica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897" y="2568469"/>
            <a:ext cx="1611141" cy="1221659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555422" y="3034044"/>
            <a:ext cx="9721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dirty="0"/>
              <a:t>Robótica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699" y="2568469"/>
            <a:ext cx="1611142" cy="1221659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4665951" y="3034044"/>
            <a:ext cx="9721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dirty="0"/>
              <a:t>Medicina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897" y="3862040"/>
            <a:ext cx="1611140" cy="1234301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1555422" y="4340257"/>
            <a:ext cx="10801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dirty="0"/>
              <a:t>Aeronáutica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699" y="3850615"/>
            <a:ext cx="1611141" cy="1260488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4531392" y="4355019"/>
            <a:ext cx="13039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dirty="0"/>
              <a:t>Entretenimento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Utilização</a:t>
            </a:r>
            <a:r>
              <a:rPr lang="en-US" dirty="0" smtClean="0"/>
              <a:t> de </a:t>
            </a:r>
            <a:r>
              <a:rPr lang="en-US" dirty="0" err="1" smtClean="0"/>
              <a:t>Microcontroladores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948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dirty="0" smtClean="0"/>
              <a:t>O que é o </a:t>
            </a:r>
            <a:r>
              <a:rPr lang="pt-BR" dirty="0" err="1" smtClean="0"/>
              <a:t>Arduino</a:t>
            </a:r>
            <a:r>
              <a:rPr lang="pt-BR" dirty="0" smtClean="0"/>
              <a:t> ?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8208912" cy="3528392"/>
          </a:xfrm>
        </p:spPr>
        <p:txBody>
          <a:bodyPr anchor="ctr">
            <a:noAutofit/>
          </a:bodyPr>
          <a:lstStyle>
            <a:extLst/>
          </a:lstStyle>
          <a:p>
            <a:pPr marL="274320" lvl="1"/>
            <a:r>
              <a:rPr lang="pt-BR" sz="2400" dirty="0" err="1"/>
              <a:t>Arduino</a:t>
            </a:r>
            <a:r>
              <a:rPr lang="pt-BR" sz="2400" dirty="0"/>
              <a:t> é uma plataforma de prototipagem eletrônica open-</a:t>
            </a:r>
            <a:r>
              <a:rPr lang="pt-BR" sz="2400" dirty="0" err="1"/>
              <a:t>source</a:t>
            </a:r>
            <a:r>
              <a:rPr lang="pt-BR" sz="2400" dirty="0"/>
              <a:t> </a:t>
            </a:r>
            <a:r>
              <a:rPr lang="pt-BR" sz="2400" dirty="0" smtClean="0"/>
              <a:t>baseada </a:t>
            </a:r>
            <a:r>
              <a:rPr lang="pt-BR" sz="2400" dirty="0"/>
              <a:t>em hardware e softwares flexíveis e fáceis de </a:t>
            </a:r>
            <a:r>
              <a:rPr lang="pt-BR" sz="2400" dirty="0" smtClean="0"/>
              <a:t>usar.</a:t>
            </a:r>
          </a:p>
          <a:p>
            <a:pPr marL="274320" lvl="1"/>
            <a:r>
              <a:rPr lang="pt-BR" sz="2400" dirty="0" smtClean="0"/>
              <a:t>O </a:t>
            </a:r>
            <a:r>
              <a:rPr lang="pt-BR" sz="2400" dirty="0"/>
              <a:t>projeto do </a:t>
            </a:r>
            <a:r>
              <a:rPr lang="pt-BR" sz="2400" dirty="0" err="1"/>
              <a:t>Arduino</a:t>
            </a:r>
            <a:r>
              <a:rPr lang="pt-BR" sz="2400" dirty="0"/>
              <a:t> teve início em 2005 na cidade de </a:t>
            </a:r>
            <a:r>
              <a:rPr lang="pt-BR" sz="2400" dirty="0" err="1"/>
              <a:t>Ivrea</a:t>
            </a:r>
            <a:r>
              <a:rPr lang="pt-BR" sz="2400" dirty="0"/>
              <a:t>, Itália, elaborado por </a:t>
            </a:r>
            <a:r>
              <a:rPr lang="pt-BR" sz="2400" dirty="0" err="1"/>
              <a:t>Massimo</a:t>
            </a:r>
            <a:r>
              <a:rPr lang="pt-BR" sz="2400" dirty="0"/>
              <a:t> </a:t>
            </a:r>
            <a:r>
              <a:rPr lang="pt-BR" sz="2400" dirty="0" err="1"/>
              <a:t>Banzi</a:t>
            </a:r>
            <a:r>
              <a:rPr lang="pt-BR" sz="2400" dirty="0"/>
              <a:t> e David </a:t>
            </a:r>
            <a:r>
              <a:rPr lang="pt-BR" sz="2400" dirty="0" err="1" smtClean="0"/>
              <a:t>Cuartielles</a:t>
            </a:r>
            <a:r>
              <a:rPr lang="pt-BR" sz="2400" dirty="0" smtClean="0"/>
              <a:t>.</a:t>
            </a:r>
          </a:p>
          <a:p>
            <a:pPr marL="274320" lvl="1"/>
            <a:r>
              <a:rPr lang="pt-BR" sz="2400" dirty="0" smtClean="0"/>
              <a:t>O </a:t>
            </a:r>
            <a:r>
              <a:rPr lang="pt-BR" sz="2400" dirty="0" err="1"/>
              <a:t>Arduino</a:t>
            </a:r>
            <a:r>
              <a:rPr lang="pt-BR" sz="2400" dirty="0"/>
              <a:t> é composto por uma placa com </a:t>
            </a:r>
            <a:r>
              <a:rPr lang="pt-BR" sz="2400" dirty="0" err="1"/>
              <a:t>microcontrolador</a:t>
            </a:r>
            <a:r>
              <a:rPr lang="pt-BR" sz="2400" dirty="0"/>
              <a:t> </a:t>
            </a:r>
            <a:r>
              <a:rPr lang="pt-BR" sz="2400" dirty="0" err="1"/>
              <a:t>Atmel</a:t>
            </a:r>
            <a:r>
              <a:rPr lang="pt-BR" sz="2400" dirty="0"/>
              <a:t> AVR e um ambiente de programação baseado em </a:t>
            </a:r>
            <a:r>
              <a:rPr lang="pt-BR" sz="2400" dirty="0" err="1"/>
              <a:t>Wiring</a:t>
            </a:r>
            <a:r>
              <a:rPr lang="pt-BR" sz="2400" dirty="0"/>
              <a:t> e C++. 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69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Por que utilizar o </a:t>
            </a:r>
            <a:r>
              <a:rPr lang="pt-BR" dirty="0" err="1" smtClean="0"/>
              <a:t>Arduino</a:t>
            </a:r>
            <a:r>
              <a:rPr lang="pt-BR" dirty="0" smtClean="0"/>
              <a:t> nas aulas ?</a:t>
            </a:r>
            <a:endParaRPr lang="pt-BR" dirty="0"/>
          </a:p>
        </p:txBody>
      </p:sp>
      <p:sp>
        <p:nvSpPr>
          <p:cNvPr id="6" name="Rectangle 2"/>
          <p:cNvSpPr>
            <a:spLocks noGrp="1"/>
          </p:cNvSpPr>
          <p:nvPr>
            <p:ph sz="quarter" idx="4294967295"/>
          </p:nvPr>
        </p:nvSpPr>
        <p:spPr>
          <a:xfrm>
            <a:off x="611560" y="1491630"/>
            <a:ext cx="8208912" cy="3384376"/>
          </a:xfrm>
          <a:prstGeom prst="rect">
            <a:avLst/>
          </a:prstGeom>
        </p:spPr>
        <p:txBody>
          <a:bodyPr anchor="ctr">
            <a:normAutofit fontScale="85000" lnSpcReduction="20000"/>
          </a:bodyPr>
          <a:lstStyle>
            <a:extLst/>
          </a:lstStyle>
          <a:p>
            <a:pPr algn="just"/>
            <a:r>
              <a:rPr lang="pt-BR" dirty="0" err="1"/>
              <a:t>Arduino</a:t>
            </a:r>
            <a:r>
              <a:rPr lang="pt-BR" dirty="0"/>
              <a:t> é uma placa de prototipagem de hardware e software </a:t>
            </a:r>
            <a:r>
              <a:rPr lang="pt-BR" dirty="0" smtClean="0"/>
              <a:t>open </a:t>
            </a:r>
            <a:r>
              <a:rPr lang="pt-BR" dirty="0" err="1" smtClean="0"/>
              <a:t>source</a:t>
            </a:r>
            <a:r>
              <a:rPr lang="pt-BR" dirty="0" smtClean="0"/>
              <a:t>.</a:t>
            </a:r>
            <a:endParaRPr lang="pt-BR" dirty="0"/>
          </a:p>
          <a:p>
            <a:pPr algn="just"/>
            <a:r>
              <a:rPr lang="pt-BR" dirty="0"/>
              <a:t>Podemos programar o </a:t>
            </a:r>
            <a:r>
              <a:rPr lang="pt-BR" dirty="0" err="1"/>
              <a:t>Arduino</a:t>
            </a:r>
            <a:r>
              <a:rPr lang="pt-BR" dirty="0"/>
              <a:t> para realizar as mais diversas tarefas como por exemplo programar sensores, controlar motores, </a:t>
            </a:r>
            <a:r>
              <a:rPr lang="pt-BR" dirty="0" smtClean="0"/>
              <a:t>lâmpadas, etc.</a:t>
            </a:r>
          </a:p>
          <a:p>
            <a:pPr algn="just"/>
            <a:r>
              <a:rPr lang="pt-BR" dirty="0" err="1"/>
              <a:t>Arduino</a:t>
            </a:r>
            <a:r>
              <a:rPr lang="pt-BR" dirty="0"/>
              <a:t> é Fácil de começar. Com uma placa, um cabo USB, e o software correto, já pode-se rodar exemplos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É </a:t>
            </a:r>
            <a:r>
              <a:rPr lang="pt-BR" dirty="0" err="1"/>
              <a:t>multiplataforma</a:t>
            </a:r>
            <a:r>
              <a:rPr lang="pt-BR" dirty="0"/>
              <a:t>. Roda em qualquer S.O. </a:t>
            </a:r>
            <a:endParaRPr lang="pt-BR" dirty="0" smtClean="0"/>
          </a:p>
          <a:p>
            <a:pPr algn="just"/>
            <a:r>
              <a:rPr lang="pt-BR" dirty="0" smtClean="0"/>
              <a:t>Baixo custo. O Kit custa cerca de R$ 100,00.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625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dirty="0" smtClean="0"/>
              <a:t>O Hardware do </a:t>
            </a:r>
            <a:r>
              <a:rPr lang="pt-BR" dirty="0" err="1" smtClean="0"/>
              <a:t>Arduino</a:t>
            </a:r>
            <a:endParaRPr lang="pt-BR" dirty="0"/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323528" y="1491630"/>
            <a:ext cx="8712968" cy="3528392"/>
          </a:xfrm>
        </p:spPr>
        <p:txBody>
          <a:bodyPr anchor="ctr">
            <a:noAutofit/>
          </a:bodyPr>
          <a:lstStyle>
            <a:extLst/>
          </a:lstStyle>
          <a:p>
            <a:r>
              <a:rPr lang="pt-BR" sz="2400" dirty="0"/>
              <a:t>Possui todos componentes necessários para a maioria dos projetos;</a:t>
            </a:r>
          </a:p>
          <a:p>
            <a:r>
              <a:rPr lang="pt-BR" sz="2400" dirty="0"/>
              <a:t>Contém uma eletrônica que permite usar a placa com diversas fontes de energia, baterias e fontes de alimentação;</a:t>
            </a:r>
          </a:p>
          <a:p>
            <a:r>
              <a:rPr lang="pt-BR" sz="2400" dirty="0"/>
              <a:t>Permite o acoplamento de circuitos externos através de pinos de conexão em posições padronizadas;</a:t>
            </a:r>
          </a:p>
          <a:p>
            <a:r>
              <a:rPr lang="pt-BR" sz="2400" dirty="0"/>
              <a:t>A eletrônica é baseada em componentes de fácil obtenção, inclusive no mercado brasileiro;</a:t>
            </a:r>
          </a:p>
          <a:p>
            <a:r>
              <a:rPr lang="pt-BR" sz="2400" dirty="0" smtClean="0"/>
              <a:t>A </a:t>
            </a:r>
            <a:r>
              <a:rPr lang="pt-BR" sz="2400" dirty="0"/>
              <a:t>placa é programada, ou seja, escrevemos um software que ficará embutido no chip controlador (firmware)</a:t>
            </a:r>
          </a:p>
        </p:txBody>
      </p:sp>
    </p:spTree>
    <p:extLst>
      <p:ext uri="{BB962C8B-B14F-4D97-AF65-F5344CB8AC3E}">
        <p14:creationId xmlns:p14="http://schemas.microsoft.com/office/powerpoint/2010/main" val="188391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dirty="0" smtClean="0"/>
              <a:t>O Hardware do </a:t>
            </a:r>
            <a:r>
              <a:rPr lang="pt-BR" dirty="0" err="1" smtClean="0"/>
              <a:t>Arduino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347614"/>
            <a:ext cx="5292587" cy="366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6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Alimentação do </a:t>
            </a:r>
            <a:r>
              <a:rPr lang="pt-BR" dirty="0" err="1" smtClean="0"/>
              <a:t>Arduino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12648" y="1352550"/>
            <a:ext cx="8153400" cy="17232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O </a:t>
            </a:r>
            <a:r>
              <a:rPr lang="pt-BR" sz="2400" dirty="0" err="1"/>
              <a:t>Arduino</a:t>
            </a:r>
            <a:r>
              <a:rPr lang="pt-BR" sz="2400" dirty="0"/>
              <a:t> </a:t>
            </a:r>
            <a:r>
              <a:rPr lang="pt-BR" sz="2400" dirty="0" smtClean="0"/>
              <a:t>pode </a:t>
            </a:r>
            <a:r>
              <a:rPr lang="pt-BR" sz="2400" dirty="0"/>
              <a:t>ser alimentado pela porta USB ou por uma fonte externa DC. ◦ A recomendação é que a fonte externa seja de 7 V a 12 V e pode ser ligada diretamente no conector de fonte ou nos pinos </a:t>
            </a:r>
            <a:r>
              <a:rPr lang="pt-BR" sz="2400" dirty="0" err="1"/>
              <a:t>Vin</a:t>
            </a:r>
            <a:r>
              <a:rPr lang="pt-BR" sz="2400" dirty="0"/>
              <a:t> e </a:t>
            </a:r>
            <a:r>
              <a:rPr lang="pt-BR" sz="2400" dirty="0" err="1"/>
              <a:t>Gnd</a:t>
            </a:r>
            <a:r>
              <a:rPr lang="pt-BR" sz="2400" dirty="0"/>
              <a:t>. </a:t>
            </a:r>
            <a:endParaRPr lang="pt-BR" sz="2400" dirty="0"/>
          </a:p>
        </p:txBody>
      </p:sp>
      <p:pic>
        <p:nvPicPr>
          <p:cNvPr id="1026" name="Picture 2" descr="Resultado de imagem para alimentação ardui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898186"/>
            <a:ext cx="3710186" cy="210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23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resentação em Tela Larga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1010</Words>
  <Application>Microsoft Office PowerPoint</Application>
  <PresentationFormat>Apresentação na tela (16:9)</PresentationFormat>
  <Paragraphs>104</Paragraphs>
  <Slides>23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Arial</vt:lpstr>
      <vt:lpstr>Calibri</vt:lpstr>
      <vt:lpstr>Tw Cen MT</vt:lpstr>
      <vt:lpstr>Wingdings</vt:lpstr>
      <vt:lpstr>Wingdings 2</vt:lpstr>
      <vt:lpstr>Apresentação em Tela Larga</vt:lpstr>
      <vt:lpstr>Laboratório de Hardware</vt:lpstr>
      <vt:lpstr>Laboratório de Hardware</vt:lpstr>
      <vt:lpstr>Introdução</vt:lpstr>
      <vt:lpstr>Utilização de Microcontroladores</vt:lpstr>
      <vt:lpstr>O que é o Arduino ?</vt:lpstr>
      <vt:lpstr>Por que utilizar o Arduino nas aulas ?</vt:lpstr>
      <vt:lpstr>O Hardware do Arduino</vt:lpstr>
      <vt:lpstr>O Hardware do Arduino</vt:lpstr>
      <vt:lpstr>Alimentação do Arduino</vt:lpstr>
      <vt:lpstr>Portas Digitais no Arduino</vt:lpstr>
      <vt:lpstr>Portas Analógicas no Arduino</vt:lpstr>
      <vt:lpstr>Portas PWM no Arduino</vt:lpstr>
      <vt:lpstr>O Hardware do Arduino</vt:lpstr>
      <vt:lpstr>O que é Arduino?</vt:lpstr>
      <vt:lpstr>O Software</vt:lpstr>
      <vt:lpstr>Conhecendo a IDE</vt:lpstr>
      <vt:lpstr>Conhecendo a IDE</vt:lpstr>
      <vt:lpstr>O Software</vt:lpstr>
      <vt:lpstr>O Software</vt:lpstr>
      <vt:lpstr>Protoboard</vt:lpstr>
      <vt:lpstr>Jumpers</vt:lpstr>
      <vt:lpstr>Antes de programar, vamos documentar!</vt:lpstr>
      <vt:lpstr>Antes de programar, vamos prototipar!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2012-07-30T18:40:18Z</dcterms:created>
  <dcterms:modified xsi:type="dcterms:W3CDTF">2017-08-08T16:13:53Z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1046</vt:i4>
  </property>
  <property fmtid="{D5CDD505-2E9C-101B-9397-08002B2CF9AE}" pid="3" name="_Version">
    <vt:lpwstr>12.0.4518</vt:lpwstr>
  </property>
</Properties>
</file>