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327" r:id="rId3"/>
    <p:sldId id="316" r:id="rId4"/>
    <p:sldId id="328" r:id="rId5"/>
    <p:sldId id="356" r:id="rId6"/>
    <p:sldId id="357" r:id="rId7"/>
    <p:sldId id="317" r:id="rId8"/>
    <p:sldId id="373" r:id="rId9"/>
    <p:sldId id="374" r:id="rId10"/>
    <p:sldId id="375" r:id="rId11"/>
  </p:sldIdLst>
  <p:sldSz cx="9144000" cy="5143500" type="screen16x9"/>
  <p:notesSz cx="6858000" cy="9144000"/>
  <p:defaultTextStyle>
    <a:lvl1pPr marL="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42" autoAdjust="0"/>
    <p:restoredTop sz="87567" autoAdjust="0"/>
  </p:normalViewPr>
  <p:slideViewPr>
    <p:cSldViewPr>
      <p:cViewPr varScale="1">
        <p:scale>
          <a:sx n="73" d="100"/>
          <a:sy n="73" d="100"/>
        </p:scale>
        <p:origin x="984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pt-BR" sz="1200"/>
            </a:lvl1pPr>
            <a:extLst/>
          </a:lstStyle>
          <a:p>
            <a:fld id="{A8ADFD5B-A66C-449C-B6E8-FB716D07777D}" type="datetimeFigureOut">
              <a:pPr/>
              <a:t>15/08/2017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pt-BR" sz="1200"/>
            </a:lvl1pPr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pt-BR" sz="1200"/>
            </a:lvl1pPr>
            <a:extLst/>
          </a:lstStyle>
          <a:p>
            <a:fld id="{CA5D3BF3-D352-46FC-8343-31F56E6730EA}" type="slidenum"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23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pt-B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678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366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960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089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042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46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pt-BR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pt-BR" smtClean="0"/>
              <a:t>Clique para editar o estilo do subtítulo mestre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pt-BR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pt-BR">
                <a:solidFill>
                  <a:srgbClr val="FFFFFF"/>
                </a:solidFill>
              </a:rPr>
              <a:pPr algn="ctr"/>
              <a:t>15/08/2017</a:t>
            </a:fld>
            <a:endParaRPr kumimoji="0" lang="pt-BR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pt-B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pt-BR">
                <a:solidFill>
                  <a:schemeClr val="tx2"/>
                </a:solidFill>
              </a:rPr>
              <a:pPr/>
              <a:t>‹nº›</a:t>
            </a:fld>
            <a:endParaRPr kumimoji="0" lang="pt-B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pt-BR" cap="all" baseline="0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3D91FD-DD11-4408-900C-A56513EB1C7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5170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pPr/>
              <a:t>15/08/2017</a:t>
            </a:fld>
            <a:endParaRPr kumimoji="0" lang="pt-B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pt-BR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pt-B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pt-B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pt-B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pt-B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pt-BR"/>
              <a:t>Clique para editar o título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pPr/>
              <a:t>15/08/2017</a:t>
            </a:fld>
            <a:endParaRPr kumimoji="0"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pt-BR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pt-BR" sz="2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15/08/2017</a:t>
            </a:fld>
            <a:endParaRPr kumimoji="0"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pt-BR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pPr/>
              <a:t>15/08/2017</a:t>
            </a:fld>
            <a:endParaRPr kumimoji="0"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pt-B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pt-B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pPr/>
              <a:t>15/08/2017</a:t>
            </a:fld>
            <a:endParaRPr kumimoji="0"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rgbClr val="FFFFFF"/>
                </a:solidFill>
              </a:rPr>
              <a:pPr/>
              <a:t>‹nº›</a:t>
            </a:fld>
            <a:endParaRPr kumimoji="0" lang="pt-B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pPr/>
              <a:t>15/08/2017</a:t>
            </a:fld>
            <a:endParaRPr kumimoji="0"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pt-B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chemeClr val="tx2"/>
                </a:solidFill>
              </a:rPr>
              <a:pPr/>
              <a:t>‹nº›</a:t>
            </a:fld>
            <a:endParaRPr kumimoji="0" lang="pt-B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pt-BR" sz="4200" b="0"/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pPr/>
              <a:t>15/08/2017</a:t>
            </a:fld>
            <a:endParaRPr kumimoji="0"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pt-B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pt-BR">
                <a:solidFill>
                  <a:srgbClr val="FFFFFF"/>
                </a:solidFill>
              </a:rPr>
              <a:pPr/>
              <a:t>‹nº›</a:t>
            </a:fld>
            <a:endParaRPr kumimoji="0" lang="pt-B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pt-BR" sz="1800"/>
            </a:lvl1pPr>
            <a:lvl2pPr eaLnBrk="1" latinLnBrk="0" hangingPunct="1">
              <a:buNone/>
              <a:defRPr kumimoji="0" lang="pt-BR" sz="1200"/>
            </a:lvl2pPr>
            <a:lvl3pPr eaLnBrk="1" latinLnBrk="0" hangingPunct="1">
              <a:buNone/>
              <a:defRPr kumimoji="0" lang="pt-BR" sz="1000"/>
            </a:lvl3pPr>
            <a:lvl4pPr eaLnBrk="1" latinLnBrk="0" hangingPunct="1">
              <a:buNone/>
              <a:defRPr kumimoji="0" lang="pt-BR" sz="900"/>
            </a:lvl4pPr>
            <a:lvl5pPr eaLnBrk="1" latinLnBrk="0" hangingPunct="1">
              <a:buNone/>
              <a:defRPr kumimoji="0" lang="pt-BR" sz="9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pt-BR"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pt-BR" sz="1700"/>
            </a:lvl1pPr>
            <a:lvl2pPr eaLnBrk="1" latinLnBrk="0" hangingPunct="1">
              <a:buFontTx/>
              <a:buNone/>
              <a:defRPr kumimoji="0" lang="pt-BR" sz="1200"/>
            </a:lvl2pPr>
            <a:lvl3pPr eaLnBrk="1" latinLnBrk="0" hangingPunct="1">
              <a:buFontTx/>
              <a:buNone/>
              <a:defRPr kumimoji="0" lang="pt-BR" sz="1000"/>
            </a:lvl3pPr>
            <a:lvl4pPr eaLnBrk="1" latinLnBrk="0" hangingPunct="1">
              <a:buFontTx/>
              <a:buNone/>
              <a:defRPr kumimoji="0" lang="pt-BR" sz="900"/>
            </a:lvl4pPr>
            <a:lvl5pPr eaLnBrk="1" latinLnBrk="0" hangingPunct="1">
              <a:buFontTx/>
              <a:buNone/>
              <a:defRPr kumimoji="0" lang="pt-BR" sz="9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pt-B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pPr/>
              <a:t>15/08/2017</a:t>
            </a:fld>
            <a:endParaRPr kumimoji="0"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pt-BR" sz="2800"/>
            </a:lvl1pPr>
            <a:extLst/>
          </a:lstStyle>
          <a:p>
            <a:pPr algn="ctr"/>
            <a:fld id="{8F82E0A0-C266-4798-8C8F-B9F91E9DA37E}" type="slidenum">
              <a:rPr kumimoji="0" lang="pt-BR" sz="28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pt-BR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15/08/2017</a:t>
            </a:fld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pt-BR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pt-BR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pt-BR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pt-BR" sz="1400" b="1">
                <a:solidFill>
                  <a:srgbClr val="FFFFFF"/>
                </a:solidFill>
              </a:rPr>
              <a:pPr algn="ctr"/>
              <a:t>‹nº›</a:t>
            </a:fld>
            <a:endParaRPr kumimoji="0" lang="pt-B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pt-BR" smtClean="0"/>
              <a:t>Clique para editar o título mestre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l" rtl="0" eaLnBrk="1" latinLnBrk="0" hangingPunct="1">
        <a:spcBef>
          <a:spcPct val="0"/>
        </a:spcBef>
        <a:buNone/>
        <a:defRPr kumimoji="0" lang="pt-BR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pt-B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39752" y="4587974"/>
            <a:ext cx="6515100" cy="627534"/>
          </a:xfrm>
        </p:spPr>
        <p:txBody>
          <a:bodyPr>
            <a:normAutofit fontScale="55000" lnSpcReduction="20000"/>
          </a:bodyPr>
          <a:lstStyle>
            <a:extLst/>
          </a:lstStyle>
          <a:p>
            <a:r>
              <a:rPr lang="pt-BR" dirty="0" smtClean="0"/>
              <a:t>Análise e Desenvolvimento de Sistemas</a:t>
            </a:r>
          </a:p>
          <a:p>
            <a:r>
              <a:rPr lang="en-US" dirty="0" smtClean="0"/>
              <a:t>Prof. Ms. José Geraldo </a:t>
            </a:r>
            <a:r>
              <a:rPr lang="en-US" dirty="0"/>
              <a:t>de Moraes - http://lattes.cnpq.br/3313135299163906 </a:t>
            </a:r>
          </a:p>
          <a:p>
            <a:endParaRPr lang="pt-BR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Laboratório de Hardware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– blink5ledseq.ino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648" y="1352550"/>
            <a:ext cx="8153400" cy="3523456"/>
          </a:xfrm>
        </p:spPr>
        <p:txBody>
          <a:bodyPr>
            <a:normAutofit fontScale="62500" lnSpcReduction="20000"/>
          </a:bodyPr>
          <a:lstStyle/>
          <a:p>
            <a:r>
              <a:rPr lang="pt-BR" sz="3400" dirty="0"/>
              <a:t>Descrição: Criar uma sequencia de </a:t>
            </a:r>
            <a:r>
              <a:rPr lang="pt-BR" sz="3400" dirty="0" err="1"/>
              <a:t>leds</a:t>
            </a:r>
            <a:r>
              <a:rPr lang="pt-BR" sz="3400" dirty="0"/>
              <a:t> acendendo, ou seja, o primeiro </a:t>
            </a:r>
            <a:r>
              <a:rPr lang="pt-BR" sz="3400" dirty="0" err="1"/>
              <a:t>led</a:t>
            </a:r>
            <a:r>
              <a:rPr lang="pt-BR" sz="3400" dirty="0"/>
              <a:t> acende em 200Miliseg e apaga em 200Miliseg, o segundo acende em 200Miliseg e apaga em 200Miliseg, assim por diante até o quinto </a:t>
            </a:r>
            <a:r>
              <a:rPr lang="pt-BR" sz="3400" dirty="0" err="1"/>
              <a:t>led</a:t>
            </a:r>
            <a:r>
              <a:rPr lang="pt-BR" sz="3400" dirty="0"/>
              <a:t>. </a:t>
            </a:r>
          </a:p>
          <a:p>
            <a:pPr marL="0" indent="0">
              <a:buNone/>
            </a:pPr>
            <a:endParaRPr lang="pt-BR" sz="3400" dirty="0"/>
          </a:p>
          <a:p>
            <a:r>
              <a:rPr lang="pt-BR" sz="3800" dirty="0"/>
              <a:t>Componentes necessários:</a:t>
            </a:r>
          </a:p>
          <a:p>
            <a:pPr lvl="1"/>
            <a:r>
              <a:rPr lang="pt-BR" sz="3200" dirty="0"/>
              <a:t>5 </a:t>
            </a:r>
            <a:r>
              <a:rPr lang="pt-BR" sz="3200" dirty="0" err="1"/>
              <a:t>Leds</a:t>
            </a:r>
            <a:r>
              <a:rPr lang="pt-BR" sz="3200" dirty="0"/>
              <a:t> </a:t>
            </a:r>
          </a:p>
          <a:p>
            <a:pPr lvl="1"/>
            <a:r>
              <a:rPr lang="pt-BR" sz="3200" dirty="0"/>
              <a:t>Jumpers</a:t>
            </a:r>
          </a:p>
          <a:p>
            <a:pPr lvl="1"/>
            <a:r>
              <a:rPr lang="pt-BR" sz="3200" dirty="0"/>
              <a:t>protoboard</a:t>
            </a:r>
          </a:p>
          <a:p>
            <a:endParaRPr lang="pt-BR" dirty="0"/>
          </a:p>
          <a:p>
            <a:r>
              <a:rPr lang="pt-BR" sz="3800" dirty="0" err="1"/>
              <a:t>Prototipar</a:t>
            </a:r>
            <a:r>
              <a:rPr lang="pt-BR" sz="3800" dirty="0"/>
              <a:t> no </a:t>
            </a:r>
            <a:r>
              <a:rPr lang="pt-BR" sz="3800" dirty="0" err="1"/>
              <a:t>fritzing</a:t>
            </a:r>
            <a:endParaRPr lang="pt-BR" sz="3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35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Laboratório de Hardware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1419622"/>
            <a:ext cx="7778824" cy="3456384"/>
          </a:xfrm>
        </p:spPr>
        <p:txBody>
          <a:bodyPr anchor="ctr">
            <a:normAutofit/>
          </a:bodyPr>
          <a:lstStyle>
            <a:extLst/>
          </a:lstStyle>
          <a:p>
            <a:pPr marL="274320" lvl="1"/>
            <a:r>
              <a:rPr lang="pt-BR" dirty="0" smtClean="0"/>
              <a:t>Roteiro</a:t>
            </a:r>
          </a:p>
          <a:p>
            <a:pPr marL="548640" lvl="2"/>
            <a:r>
              <a:rPr lang="en-US" dirty="0" err="1" smtClean="0"/>
              <a:t>Relembrando</a:t>
            </a:r>
            <a:r>
              <a:rPr lang="en-US" dirty="0" smtClean="0"/>
              <a:t>…</a:t>
            </a:r>
          </a:p>
          <a:p>
            <a:pPr marL="548640" lvl="2"/>
            <a:r>
              <a:rPr lang="en-US" dirty="0" err="1" smtClean="0"/>
              <a:t>Programando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endParaRPr lang="en-US" dirty="0" smtClean="0"/>
          </a:p>
          <a:p>
            <a:pPr marL="548640" lvl="2"/>
            <a:r>
              <a:rPr lang="en-US" dirty="0" smtClean="0"/>
              <a:t>Monitor Serial</a:t>
            </a:r>
          </a:p>
          <a:p>
            <a:pPr marL="548640" lvl="2"/>
            <a:r>
              <a:rPr lang="en-US" dirty="0" err="1" smtClean="0"/>
              <a:t>Projetos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678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Relembrando...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539552" y="1563638"/>
            <a:ext cx="8352928" cy="3456384"/>
          </a:xfrm>
        </p:spPr>
        <p:txBody>
          <a:bodyPr anchor="ctr">
            <a:noAutofit/>
          </a:bodyPr>
          <a:lstStyle>
            <a:extLst/>
          </a:lstStyle>
          <a:p>
            <a:pPr algn="just"/>
            <a:r>
              <a:rPr lang="pt-BR" sz="2400" dirty="0" smtClean="0"/>
              <a:t>O que é o </a:t>
            </a:r>
            <a:r>
              <a:rPr lang="pt-BR" sz="2400" dirty="0" err="1" smtClean="0"/>
              <a:t>Arduino</a:t>
            </a:r>
            <a:r>
              <a:rPr lang="pt-BR" sz="2400" dirty="0" smtClean="0"/>
              <a:t> (Hardware e Software)</a:t>
            </a:r>
          </a:p>
          <a:p>
            <a:pPr algn="just"/>
            <a:r>
              <a:rPr lang="en-US" sz="2400" dirty="0" err="1" smtClean="0"/>
              <a:t>Alimentação</a:t>
            </a:r>
            <a:r>
              <a:rPr lang="en-US" sz="2400" dirty="0" smtClean="0"/>
              <a:t> do </a:t>
            </a:r>
            <a:r>
              <a:rPr lang="en-US" sz="2400" dirty="0" err="1" smtClean="0"/>
              <a:t>Arduino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Portas</a:t>
            </a:r>
            <a:r>
              <a:rPr lang="en-US" sz="2400" dirty="0" smtClean="0"/>
              <a:t> </a:t>
            </a:r>
            <a:r>
              <a:rPr lang="en-US" sz="2400" dirty="0" err="1" smtClean="0"/>
              <a:t>Digitais</a:t>
            </a:r>
            <a:r>
              <a:rPr lang="en-US" sz="2400" dirty="0" smtClean="0"/>
              <a:t>, </a:t>
            </a:r>
            <a:r>
              <a:rPr lang="en-US" sz="2400" dirty="0" err="1" smtClean="0"/>
              <a:t>Analógicas</a:t>
            </a:r>
            <a:r>
              <a:rPr lang="en-US" sz="2400" dirty="0" smtClean="0"/>
              <a:t> e PWM</a:t>
            </a:r>
          </a:p>
          <a:p>
            <a:pPr algn="just"/>
            <a:r>
              <a:rPr lang="en-US" sz="2400" dirty="0" smtClean="0"/>
              <a:t>IDE do </a:t>
            </a:r>
            <a:r>
              <a:rPr lang="en-US" sz="2400" dirty="0" err="1" smtClean="0"/>
              <a:t>Arduino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Protoboard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Fritzing</a:t>
            </a:r>
            <a:endParaRPr lang="en-US" sz="2400" dirty="0" smtClean="0"/>
          </a:p>
          <a:p>
            <a:pPr algn="just"/>
            <a:r>
              <a:rPr lang="en-US" sz="2400" dirty="0" err="1" smtClean="0"/>
              <a:t>Programa</a:t>
            </a:r>
            <a:r>
              <a:rPr lang="en-US" sz="2400" dirty="0" smtClean="0"/>
              <a:t> com Led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5435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Programando no </a:t>
            </a:r>
            <a:r>
              <a:rPr lang="pt-BR" dirty="0" err="1" smtClean="0"/>
              <a:t>Arduino</a:t>
            </a:r>
            <a:endParaRPr lang="pt-BR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11560" y="1491630"/>
            <a:ext cx="8208912" cy="3528392"/>
          </a:xfrm>
        </p:spPr>
        <p:txBody>
          <a:bodyPr anchor="ctr">
            <a:noAutofit/>
          </a:bodyPr>
          <a:lstStyle>
            <a:extLst/>
          </a:lstStyle>
          <a:p>
            <a:pPr marL="274320" lvl="1"/>
            <a:r>
              <a:rPr lang="pt-BR" sz="2400" dirty="0"/>
              <a:t>As duas principais partes (funções) de um programa desenvolvido para o </a:t>
            </a:r>
            <a:r>
              <a:rPr lang="pt-BR" sz="2400" dirty="0" err="1"/>
              <a:t>Arduino</a:t>
            </a:r>
            <a:r>
              <a:rPr lang="pt-BR" sz="2400" dirty="0"/>
              <a:t> são: </a:t>
            </a:r>
            <a:endParaRPr lang="pt-BR" sz="2400" dirty="0" smtClean="0"/>
          </a:p>
          <a:p>
            <a:pPr marL="274320" lvl="1"/>
            <a:r>
              <a:rPr lang="pt-BR" sz="2400" dirty="0" smtClean="0"/>
              <a:t> </a:t>
            </a:r>
            <a:r>
              <a:rPr lang="pt-BR" sz="2400" dirty="0"/>
              <a:t>setup(): onde devem ser definidas algumas configurações iniciais do programa. Executa uma única vez. </a:t>
            </a:r>
            <a:endParaRPr lang="pt-BR" sz="2400" dirty="0" smtClean="0"/>
          </a:p>
          <a:p>
            <a:pPr marL="274320" lvl="1"/>
            <a:r>
              <a:rPr lang="pt-BR" sz="2400" dirty="0" smtClean="0"/>
              <a:t> </a:t>
            </a:r>
            <a:r>
              <a:rPr lang="pt-BR" sz="2400" dirty="0"/>
              <a:t>loop(): função principal do programa. Fica executando indefinidamente. </a:t>
            </a:r>
            <a:endParaRPr lang="pt-BR" sz="2400" dirty="0" smtClean="0"/>
          </a:p>
          <a:p>
            <a:pPr marL="274320" lvl="1"/>
            <a:r>
              <a:rPr lang="pt-BR" sz="2400" dirty="0" smtClean="0"/>
              <a:t>Todo </a:t>
            </a:r>
            <a:r>
              <a:rPr lang="pt-BR" sz="2400" dirty="0"/>
              <a:t>programa para o </a:t>
            </a:r>
            <a:r>
              <a:rPr lang="pt-BR" sz="2400" dirty="0" err="1"/>
              <a:t>Arduino</a:t>
            </a:r>
            <a:r>
              <a:rPr lang="pt-BR" sz="2400" dirty="0"/>
              <a:t> deve ter estas duas funções. 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69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</a:t>
            </a:r>
            <a:r>
              <a:rPr lang="pt-BR" dirty="0"/>
              <a:t>funções setup() e loop()</a:t>
            </a:r>
            <a:r>
              <a:rPr lang="pt-BR" dirty="0" smtClean="0"/>
              <a:t>...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19622"/>
            <a:ext cx="6631998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5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O Monitor Serial</a:t>
            </a:r>
            <a:endParaRPr lang="pt-BR" dirty="0"/>
          </a:p>
        </p:txBody>
      </p:sp>
      <p:sp>
        <p:nvSpPr>
          <p:cNvPr id="4" name="Rectangle 2"/>
          <p:cNvSpPr>
            <a:spLocks noGrp="1"/>
          </p:cNvSpPr>
          <p:nvPr>
            <p:ph sz="quarter" idx="13"/>
          </p:nvPr>
        </p:nvSpPr>
        <p:spPr>
          <a:xfrm>
            <a:off x="323528" y="1491630"/>
            <a:ext cx="8712968" cy="3528392"/>
          </a:xfrm>
        </p:spPr>
        <p:txBody>
          <a:bodyPr anchor="ctr">
            <a:noAutofit/>
          </a:bodyPr>
          <a:lstStyle>
            <a:extLst/>
          </a:lstStyle>
          <a:p>
            <a:r>
              <a:rPr lang="pt-BR" sz="2400" dirty="0"/>
              <a:t>O monitor serial é utilizado para comunicação entre o </a:t>
            </a:r>
            <a:r>
              <a:rPr lang="pt-BR" sz="2400" dirty="0" err="1"/>
              <a:t>Arduino</a:t>
            </a:r>
            <a:r>
              <a:rPr lang="pt-BR" sz="2400" dirty="0"/>
              <a:t> e o computador (PC). </a:t>
            </a:r>
            <a:endParaRPr lang="pt-BR" sz="2400" dirty="0" smtClean="0"/>
          </a:p>
          <a:p>
            <a:r>
              <a:rPr lang="pt-BR" sz="2400" dirty="0" smtClean="0"/>
              <a:t>O </a:t>
            </a:r>
            <a:r>
              <a:rPr lang="pt-BR" sz="2400" dirty="0"/>
              <a:t>monitor serial pode ser aberto no menu tools opção serial monitor, ou pressionando as teclas CTRL + SHIFT + M. </a:t>
            </a:r>
            <a:endParaRPr lang="pt-BR" sz="2400" dirty="0" smtClean="0"/>
          </a:p>
          <a:p>
            <a:r>
              <a:rPr lang="pt-BR" sz="2400" dirty="0" smtClean="0"/>
              <a:t>As </a:t>
            </a:r>
            <a:r>
              <a:rPr lang="pt-BR" sz="2400" dirty="0"/>
              <a:t>principais funções do monitor serial são: </a:t>
            </a:r>
            <a:r>
              <a:rPr lang="pt-BR" sz="2400" dirty="0" err="1"/>
              <a:t>begin</a:t>
            </a:r>
            <a:r>
              <a:rPr lang="pt-BR" sz="2400" dirty="0"/>
              <a:t>(), </a:t>
            </a:r>
            <a:r>
              <a:rPr lang="pt-BR" sz="2400" dirty="0" err="1"/>
              <a:t>read</a:t>
            </a:r>
            <a:r>
              <a:rPr lang="pt-BR" sz="2400" dirty="0"/>
              <a:t>(), </a:t>
            </a:r>
            <a:r>
              <a:rPr lang="pt-BR" sz="2400" dirty="0" err="1"/>
              <a:t>write</a:t>
            </a:r>
            <a:r>
              <a:rPr lang="pt-BR" sz="2400" dirty="0"/>
              <a:t>(), </a:t>
            </a:r>
            <a:r>
              <a:rPr lang="pt-BR" sz="2400" dirty="0" err="1"/>
              <a:t>print</a:t>
            </a:r>
            <a:r>
              <a:rPr lang="pt-BR" sz="2400" dirty="0"/>
              <a:t>(), </a:t>
            </a:r>
            <a:r>
              <a:rPr lang="pt-BR" sz="2400" dirty="0" err="1"/>
              <a:t>println</a:t>
            </a:r>
            <a:r>
              <a:rPr lang="pt-BR" sz="2400" dirty="0"/>
              <a:t>() e </a:t>
            </a:r>
            <a:r>
              <a:rPr lang="pt-BR" sz="2400" dirty="0" err="1"/>
              <a:t>available</a:t>
            </a:r>
            <a:r>
              <a:rPr lang="pt-BR" sz="2400" dirty="0"/>
              <a:t>(). </a:t>
            </a:r>
          </a:p>
        </p:txBody>
      </p:sp>
    </p:spTree>
    <p:extLst>
      <p:ext uri="{BB962C8B-B14F-4D97-AF65-F5344CB8AC3E}">
        <p14:creationId xmlns:p14="http://schemas.microsoft.com/office/powerpoint/2010/main" val="188391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pt-BR" dirty="0" smtClean="0"/>
              <a:t>Exemplo : Imprimindo uma </a:t>
            </a:r>
            <a:r>
              <a:rPr lang="pt-BR" dirty="0" err="1" smtClean="0"/>
              <a:t>msg</a:t>
            </a:r>
            <a:r>
              <a:rPr lang="pt-BR" dirty="0" smtClean="0"/>
              <a:t> no Monitor Serial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73" y="1553257"/>
            <a:ext cx="7996096" cy="245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6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– </a:t>
            </a:r>
            <a:r>
              <a:rPr lang="pt-BR" dirty="0" err="1"/>
              <a:t>blinkproto.ino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648" y="1352550"/>
            <a:ext cx="8153400" cy="3451448"/>
          </a:xfrm>
        </p:spPr>
        <p:txBody>
          <a:bodyPr>
            <a:normAutofit fontScale="55000" lnSpcReduction="20000"/>
          </a:bodyPr>
          <a:lstStyle/>
          <a:p>
            <a:r>
              <a:rPr lang="pt-BR" sz="3800" dirty="0"/>
              <a:t>Descrição: Vamos reproduzir o exemplo da aula passada(</a:t>
            </a:r>
            <a:r>
              <a:rPr lang="pt-BR" sz="3800" dirty="0" err="1"/>
              <a:t>blink.ino</a:t>
            </a:r>
            <a:r>
              <a:rPr lang="pt-BR" sz="3800" dirty="0"/>
              <a:t>), agora com protoboard, </a:t>
            </a:r>
            <a:r>
              <a:rPr lang="pt-BR" sz="3800" dirty="0" err="1"/>
              <a:t>led</a:t>
            </a:r>
            <a:r>
              <a:rPr lang="pt-BR" sz="3800" dirty="0"/>
              <a:t> e jumpers.</a:t>
            </a:r>
          </a:p>
          <a:p>
            <a:pPr marL="0" indent="0">
              <a:buNone/>
            </a:pPr>
            <a:endParaRPr lang="pt-BR" sz="3400" dirty="0"/>
          </a:p>
          <a:p>
            <a:r>
              <a:rPr lang="pt-BR" sz="3800" dirty="0"/>
              <a:t>Componentes necessários:</a:t>
            </a:r>
          </a:p>
          <a:p>
            <a:pPr lvl="1"/>
            <a:r>
              <a:rPr lang="pt-BR" sz="3600" dirty="0"/>
              <a:t>1 Led (qualquer cor)</a:t>
            </a:r>
          </a:p>
          <a:p>
            <a:pPr lvl="1"/>
            <a:r>
              <a:rPr lang="pt-BR" sz="3600" dirty="0"/>
              <a:t> protoboard</a:t>
            </a:r>
          </a:p>
          <a:p>
            <a:pPr lvl="1"/>
            <a:r>
              <a:rPr lang="pt-BR" sz="3600" dirty="0"/>
              <a:t> jumpers</a:t>
            </a:r>
          </a:p>
          <a:p>
            <a:pPr lvl="1"/>
            <a:r>
              <a:rPr lang="pt-BR" sz="3600" dirty="0"/>
              <a:t>Usar pino digital 13</a:t>
            </a:r>
          </a:p>
          <a:p>
            <a:endParaRPr lang="pt-BR" dirty="0"/>
          </a:p>
          <a:p>
            <a:r>
              <a:rPr lang="pt-BR" sz="3800" dirty="0" err="1"/>
              <a:t>Prototipar</a:t>
            </a:r>
            <a:r>
              <a:rPr lang="pt-BR" sz="3800" dirty="0"/>
              <a:t> no </a:t>
            </a:r>
            <a:r>
              <a:rPr lang="pt-BR" sz="3800" dirty="0" err="1"/>
              <a:t>Fritzing</a:t>
            </a:r>
            <a:r>
              <a:rPr lang="pt-BR" sz="3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444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– blink5leds.ino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09600" y="1419622"/>
            <a:ext cx="8153400" cy="3523456"/>
          </a:xfrm>
        </p:spPr>
        <p:txBody>
          <a:bodyPr>
            <a:normAutofit fontScale="70000" lnSpcReduction="20000"/>
          </a:bodyPr>
          <a:lstStyle/>
          <a:p>
            <a:r>
              <a:rPr lang="pt-BR" sz="3400" dirty="0"/>
              <a:t>Descrição: Vamos incrementar o exercício anterior, adicionando mais 4 </a:t>
            </a:r>
            <a:r>
              <a:rPr lang="pt-BR" sz="3400" dirty="0" err="1"/>
              <a:t>leds</a:t>
            </a:r>
            <a:r>
              <a:rPr lang="pt-BR" sz="3400" dirty="0"/>
              <a:t>, totalizando 5 </a:t>
            </a:r>
            <a:r>
              <a:rPr lang="pt-BR" sz="3400" dirty="0" err="1"/>
              <a:t>leds</a:t>
            </a:r>
            <a:r>
              <a:rPr lang="pt-BR" sz="3400" dirty="0"/>
              <a:t> na protoboard. O programa deve acender ao mesmo tempo os 5 </a:t>
            </a:r>
            <a:r>
              <a:rPr lang="pt-BR" sz="3400" dirty="0" err="1"/>
              <a:t>leds</a:t>
            </a:r>
            <a:r>
              <a:rPr lang="pt-BR" sz="3400" dirty="0"/>
              <a:t>. </a:t>
            </a:r>
          </a:p>
          <a:p>
            <a:pPr marL="0" indent="0">
              <a:buNone/>
            </a:pPr>
            <a:endParaRPr lang="pt-BR" sz="3400" dirty="0"/>
          </a:p>
          <a:p>
            <a:r>
              <a:rPr lang="pt-BR" sz="3400" dirty="0"/>
              <a:t>Componentes necessários:</a:t>
            </a:r>
          </a:p>
          <a:p>
            <a:pPr lvl="1"/>
            <a:r>
              <a:rPr lang="pt-BR" sz="2900" dirty="0"/>
              <a:t>5 </a:t>
            </a:r>
            <a:r>
              <a:rPr lang="pt-BR" sz="2900" dirty="0" err="1"/>
              <a:t>Leds</a:t>
            </a:r>
            <a:r>
              <a:rPr lang="pt-BR" sz="2900" dirty="0"/>
              <a:t> </a:t>
            </a:r>
          </a:p>
          <a:p>
            <a:pPr lvl="1"/>
            <a:r>
              <a:rPr lang="pt-BR" sz="2900" dirty="0"/>
              <a:t>1 protoboard</a:t>
            </a:r>
          </a:p>
          <a:p>
            <a:pPr lvl="1"/>
            <a:r>
              <a:rPr lang="pt-BR" sz="2900" dirty="0"/>
              <a:t> jumpers</a:t>
            </a:r>
          </a:p>
          <a:p>
            <a:endParaRPr lang="pt-BR" dirty="0"/>
          </a:p>
          <a:p>
            <a:r>
              <a:rPr lang="pt-BR" sz="3400" dirty="0" err="1"/>
              <a:t>Prototipar</a:t>
            </a:r>
            <a:r>
              <a:rPr lang="pt-BR" sz="3400" dirty="0"/>
              <a:t> no </a:t>
            </a:r>
            <a:r>
              <a:rPr lang="pt-BR" sz="3400" dirty="0" err="1"/>
              <a:t>fritzing</a:t>
            </a:r>
            <a:endParaRPr lang="pt-BR" sz="3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03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resentação em Tela Larga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346</Words>
  <Application>Microsoft Office PowerPoint</Application>
  <PresentationFormat>Apresentação na tela (16:9)</PresentationFormat>
  <Paragraphs>62</Paragraphs>
  <Slides>10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Calibri</vt:lpstr>
      <vt:lpstr>Tw Cen MT</vt:lpstr>
      <vt:lpstr>Wingdings</vt:lpstr>
      <vt:lpstr>Wingdings 2</vt:lpstr>
      <vt:lpstr>Apresentação em Tela Larga</vt:lpstr>
      <vt:lpstr>Laboratório de Hardware</vt:lpstr>
      <vt:lpstr>Laboratório de Hardware</vt:lpstr>
      <vt:lpstr>Relembrando...</vt:lpstr>
      <vt:lpstr>Programando no Arduino</vt:lpstr>
      <vt:lpstr>Exemplo funções setup() e loop()...</vt:lpstr>
      <vt:lpstr>O Monitor Serial</vt:lpstr>
      <vt:lpstr>Exemplo : Imprimindo uma msg no Monitor Serial</vt:lpstr>
      <vt:lpstr>Projeto – blinkproto.ino</vt:lpstr>
      <vt:lpstr>Projeto – blink5leds.ino</vt:lpstr>
      <vt:lpstr>Projeto – blink5ledseq.ino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2012-07-30T18:40:18Z</dcterms:created>
  <dcterms:modified xsi:type="dcterms:W3CDTF">2017-08-15T22:46:02Z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1046</vt:i4>
  </property>
  <property fmtid="{D5CDD505-2E9C-101B-9397-08002B2CF9AE}" pid="3" name="_Version">
    <vt:lpwstr>12.0.4518</vt:lpwstr>
  </property>
</Properties>
</file>