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E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8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0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5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6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6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6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4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2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4DCAFF20-A5EB-4B7D-A226-17AF898AD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3" r="10393"/>
          <a:stretch/>
        </p:blipFill>
        <p:spPr>
          <a:xfrm>
            <a:off x="0" y="0"/>
            <a:ext cx="11743744" cy="6356340"/>
          </a:xfrm>
          <a:custGeom>
            <a:avLst/>
            <a:gdLst/>
            <a:ahLst/>
            <a:cxnLst/>
            <a:rect l="l" t="t" r="r" b="b"/>
            <a:pathLst>
              <a:path w="11743764" h="6356349">
                <a:moveTo>
                  <a:pt x="7747939" y="5723108"/>
                </a:moveTo>
                <a:cubicBezTo>
                  <a:pt x="7746108" y="5723352"/>
                  <a:pt x="7746108" y="5725057"/>
                  <a:pt x="7746108" y="5725057"/>
                </a:cubicBezTo>
                <a:lnTo>
                  <a:pt x="7755874" y="5723838"/>
                </a:lnTo>
                <a:close/>
                <a:moveTo>
                  <a:pt x="11593222" y="2355165"/>
                </a:moveTo>
                <a:cubicBezTo>
                  <a:pt x="11491599" y="2927856"/>
                  <a:pt x="11223039" y="3428931"/>
                  <a:pt x="10815622" y="3883479"/>
                </a:cubicBezTo>
                <a:cubicBezTo>
                  <a:pt x="10309631" y="4448618"/>
                  <a:pt x="9657459" y="4884897"/>
                  <a:pt x="8920446" y="5245417"/>
                </a:cubicBezTo>
                <a:cubicBezTo>
                  <a:pt x="8557158" y="5420075"/>
                  <a:pt x="8180901" y="5576927"/>
                  <a:pt x="7793715" y="5715070"/>
                </a:cubicBezTo>
                <a:cubicBezTo>
                  <a:pt x="7863298" y="5695337"/>
                  <a:pt x="7933183" y="5676338"/>
                  <a:pt x="8002461" y="5655875"/>
                </a:cubicBezTo>
                <a:cubicBezTo>
                  <a:pt x="8075704" y="5634269"/>
                  <a:pt x="8148429" y="5611858"/>
                  <a:pt x="8220666" y="5588644"/>
                </a:cubicBezTo>
                <a:cubicBezTo>
                  <a:pt x="8875584" y="5380370"/>
                  <a:pt x="9501816" y="5129711"/>
                  <a:pt x="10068538" y="4792088"/>
                </a:cubicBezTo>
                <a:cubicBezTo>
                  <a:pt x="10548588" y="4506107"/>
                  <a:pt x="10963330" y="4171895"/>
                  <a:pt x="11253556" y="3748283"/>
                </a:cubicBezTo>
                <a:cubicBezTo>
                  <a:pt x="11443714" y="3473460"/>
                  <a:pt x="11561393" y="3170452"/>
                  <a:pt x="11599325" y="2857945"/>
                </a:cubicBezTo>
                <a:cubicBezTo>
                  <a:pt x="11621025" y="2690692"/>
                  <a:pt x="11618980" y="2522027"/>
                  <a:pt x="11593222" y="2355165"/>
                </a:cubicBezTo>
                <a:close/>
                <a:moveTo>
                  <a:pt x="0" y="0"/>
                </a:moveTo>
                <a:lnTo>
                  <a:pt x="10926106" y="0"/>
                </a:lnTo>
                <a:lnTo>
                  <a:pt x="11008311" y="72512"/>
                </a:lnTo>
                <a:cubicBezTo>
                  <a:pt x="11092668" y="155257"/>
                  <a:pt x="11171699" y="241649"/>
                  <a:pt x="11245012" y="331378"/>
                </a:cubicBezTo>
                <a:cubicBezTo>
                  <a:pt x="11592919" y="750629"/>
                  <a:pt x="11750696" y="1252288"/>
                  <a:pt x="11692103" y="1752997"/>
                </a:cubicBezTo>
                <a:cubicBezTo>
                  <a:pt x="11675103" y="1882589"/>
                  <a:pt x="11675712" y="2013254"/>
                  <a:pt x="11693932" y="2142749"/>
                </a:cubicBezTo>
                <a:cubicBezTo>
                  <a:pt x="11734216" y="2381229"/>
                  <a:pt x="11760462" y="2618003"/>
                  <a:pt x="11731470" y="2858431"/>
                </a:cubicBezTo>
                <a:cubicBezTo>
                  <a:pt x="11693322" y="3184946"/>
                  <a:pt x="11572134" y="3501839"/>
                  <a:pt x="11375324" y="3789695"/>
                </a:cubicBezTo>
                <a:cubicBezTo>
                  <a:pt x="11069532" y="4238396"/>
                  <a:pt x="10630376" y="4591609"/>
                  <a:pt x="10119503" y="4891719"/>
                </a:cubicBezTo>
                <a:cubicBezTo>
                  <a:pt x="9463668" y="5277086"/>
                  <a:pt x="8736421" y="5552591"/>
                  <a:pt x="7974994" y="5774750"/>
                </a:cubicBezTo>
                <a:cubicBezTo>
                  <a:pt x="7183048" y="6005922"/>
                  <a:pt x="6368216" y="6168399"/>
                  <a:pt x="5539344" y="6288247"/>
                </a:cubicBezTo>
                <a:cubicBezTo>
                  <a:pt x="5263156" y="6328198"/>
                  <a:pt x="4986355" y="6364492"/>
                  <a:pt x="4738244" y="6354749"/>
                </a:cubicBezTo>
                <a:cubicBezTo>
                  <a:pt x="4489521" y="6352314"/>
                  <a:pt x="4278641" y="6345250"/>
                  <a:pt x="4065013" y="6328684"/>
                </a:cubicBezTo>
                <a:cubicBezTo>
                  <a:pt x="3851387" y="6312120"/>
                  <a:pt x="3638981" y="6289223"/>
                  <a:pt x="3428406" y="6255606"/>
                </a:cubicBezTo>
                <a:cubicBezTo>
                  <a:pt x="2303814" y="6076563"/>
                  <a:pt x="1292136" y="5704594"/>
                  <a:pt x="418708" y="5109005"/>
                </a:cubicBezTo>
                <a:cubicBezTo>
                  <a:pt x="288205" y="5020184"/>
                  <a:pt x="163358" y="4928737"/>
                  <a:pt x="44407" y="4834564"/>
                </a:cubicBezTo>
                <a:lnTo>
                  <a:pt x="0" y="4796463"/>
                </a:lnTo>
                <a:lnTo>
                  <a:pt x="0" y="4650621"/>
                </a:lnTo>
                <a:lnTo>
                  <a:pt x="58587" y="4703581"/>
                </a:lnTo>
                <a:cubicBezTo>
                  <a:pt x="596892" y="5151493"/>
                  <a:pt x="1242280" y="5504573"/>
                  <a:pt x="1979101" y="5775724"/>
                </a:cubicBezTo>
                <a:cubicBezTo>
                  <a:pt x="2525924" y="5978712"/>
                  <a:pt x="3107049" y="6116659"/>
                  <a:pt x="3703984" y="6185206"/>
                </a:cubicBezTo>
                <a:cubicBezTo>
                  <a:pt x="3733465" y="6193002"/>
                  <a:pt x="3764747" y="6195414"/>
                  <a:pt x="3795538" y="6192272"/>
                </a:cubicBezTo>
                <a:cubicBezTo>
                  <a:pt x="2948356" y="6069500"/>
                  <a:pt x="2152443" y="5850995"/>
                  <a:pt x="1424282" y="5486576"/>
                </a:cubicBezTo>
                <a:cubicBezTo>
                  <a:pt x="919588" y="5233999"/>
                  <a:pt x="482248" y="4929277"/>
                  <a:pt x="103621" y="4578774"/>
                </a:cubicBezTo>
                <a:lnTo>
                  <a:pt x="0" y="4477250"/>
                </a:lnTo>
                <a:close/>
              </a:path>
            </a:pathLst>
          </a:cu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775A88-99D8-4249-9689-F8DAEEF682CB}"/>
              </a:ext>
            </a:extLst>
          </p:cNvPr>
          <p:cNvSpPr txBox="1"/>
          <p:nvPr/>
        </p:nvSpPr>
        <p:spPr>
          <a:xfrm>
            <a:off x="8753962" y="5421817"/>
            <a:ext cx="3212386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Product 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6D7CCF-5CD4-44AF-A19A-DA8DF7869794}"/>
              </a:ext>
            </a:extLst>
          </p:cNvPr>
          <p:cNvSpPr txBox="1"/>
          <p:nvPr/>
        </p:nvSpPr>
        <p:spPr>
          <a:xfrm>
            <a:off x="9454071" y="6053172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que é e suas características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6825A5-D906-43D5-90C4-AF492FBE504E}"/>
              </a:ext>
            </a:extLst>
          </p:cNvPr>
          <p:cNvSpPr txBox="1"/>
          <p:nvPr/>
        </p:nvSpPr>
        <p:spPr>
          <a:xfrm>
            <a:off x="0" y="5804647"/>
            <a:ext cx="15447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Diogo Américo</a:t>
            </a:r>
          </a:p>
          <a:p>
            <a:r>
              <a:rPr lang="pt-BR" sz="1600" dirty="0"/>
              <a:t>Lucas Lima </a:t>
            </a:r>
          </a:p>
          <a:p>
            <a:r>
              <a:rPr lang="pt-BR" sz="1600" dirty="0"/>
              <a:t>Matheus Henrique</a:t>
            </a:r>
          </a:p>
          <a:p>
            <a:r>
              <a:rPr lang="pt-BR" sz="1600" dirty="0"/>
              <a:t>Isabelle Caroline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936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6D7CCF-5CD4-44AF-A19A-DA8DF7869794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O que é: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27AFE"/>
          </a:solidFill>
          <a:ln w="38100" cap="rnd">
            <a:solidFill>
              <a:srgbClr val="627A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462257-8267-4EF6-815F-6DD8E6E7D9B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O Product Backlog é </a:t>
            </a:r>
            <a:r>
              <a:rPr lang="en-US" sz="2800" dirty="0" err="1">
                <a:effectLst/>
              </a:rPr>
              <a:t>uma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lista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ordenada</a:t>
            </a:r>
            <a:r>
              <a:rPr lang="en-US" sz="2800" dirty="0">
                <a:effectLst/>
              </a:rPr>
              <a:t> de </a:t>
            </a:r>
            <a:r>
              <a:rPr lang="en-US" sz="2800" dirty="0" err="1">
                <a:effectLst/>
              </a:rPr>
              <a:t>todos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requisitos</a:t>
            </a:r>
            <a:r>
              <a:rPr lang="en-US" sz="2800" dirty="0">
                <a:effectLst/>
              </a:rPr>
              <a:t> que se </a:t>
            </a:r>
            <a:r>
              <a:rPr lang="en-US" sz="2800" dirty="0" err="1">
                <a:effectLst/>
              </a:rPr>
              <a:t>tem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conhecimento</a:t>
            </a:r>
            <a:r>
              <a:rPr lang="en-US" sz="2800" dirty="0">
                <a:effectLst/>
              </a:rPr>
              <a:t> de que </a:t>
            </a:r>
            <a:r>
              <a:rPr lang="en-US" sz="2800" dirty="0" err="1">
                <a:effectLst/>
              </a:rPr>
              <a:t>precisam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estar</a:t>
            </a:r>
            <a:r>
              <a:rPr lang="en-US" sz="2800" dirty="0">
                <a:effectLst/>
              </a:rPr>
              <a:t> no </a:t>
            </a:r>
            <a:r>
              <a:rPr lang="en-US" sz="2800" dirty="0" err="1">
                <a:effectLst/>
              </a:rPr>
              <a:t>produto</a:t>
            </a:r>
            <a:r>
              <a:rPr lang="en-US" sz="2800" dirty="0">
                <a:effectLst/>
              </a:rPr>
              <a:t>. </a:t>
            </a:r>
            <a:r>
              <a:rPr lang="en-US" sz="2800" dirty="0" err="1">
                <a:effectLst/>
              </a:rPr>
              <a:t>Ele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está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em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constante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mudança</a:t>
            </a:r>
            <a:r>
              <a:rPr lang="en-US" sz="2800" dirty="0">
                <a:effectLst/>
              </a:rPr>
              <a:t> e </a:t>
            </a:r>
            <a:r>
              <a:rPr lang="en-US" sz="2800" dirty="0" err="1">
                <a:effectLst/>
              </a:rPr>
              <a:t>atualização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sendo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organizado</a:t>
            </a:r>
            <a:r>
              <a:rPr lang="en-US" sz="2800" dirty="0">
                <a:effectLst/>
              </a:rPr>
              <a:t> de </a:t>
            </a:r>
            <a:r>
              <a:rPr lang="en-US" sz="2800" dirty="0" err="1">
                <a:effectLst/>
              </a:rPr>
              <a:t>uma</a:t>
            </a:r>
            <a:r>
              <a:rPr lang="en-US" sz="2800" dirty="0">
                <a:effectLst/>
              </a:rPr>
              <a:t> forma que </a:t>
            </a:r>
            <a:r>
              <a:rPr lang="en-US" sz="2800" dirty="0" err="1">
                <a:effectLst/>
              </a:rPr>
              <a:t>vai</a:t>
            </a:r>
            <a:r>
              <a:rPr lang="en-US" sz="2800" dirty="0">
                <a:effectLst/>
              </a:rPr>
              <a:t> de </a:t>
            </a:r>
            <a:r>
              <a:rPr lang="en-US" sz="2800" dirty="0" err="1">
                <a:effectLst/>
              </a:rPr>
              <a:t>itens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mais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importantes</a:t>
            </a:r>
            <a:r>
              <a:rPr lang="en-US" sz="2800" dirty="0">
                <a:effectLst/>
              </a:rPr>
              <a:t> e </a:t>
            </a:r>
            <a:r>
              <a:rPr lang="en-US" sz="2800" dirty="0" err="1">
                <a:effectLst/>
              </a:rPr>
              <a:t>detalhados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até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itens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em</a:t>
            </a:r>
            <a:r>
              <a:rPr lang="en-US" sz="2800" dirty="0">
                <a:effectLst/>
              </a:rPr>
              <a:t> que se </a:t>
            </a:r>
            <a:r>
              <a:rPr lang="en-US" sz="2800" dirty="0" err="1">
                <a:effectLst/>
              </a:rPr>
              <a:t>tem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uma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visão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não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tão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clara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ainda</a:t>
            </a:r>
            <a:r>
              <a:rPr lang="en-US" sz="2800" dirty="0"/>
              <a:t>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0AE9A9D5-D1C5-4A55-92B1-57826EA0A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5" r="284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775A88-99D8-4249-9689-F8DAEEF682CB}"/>
              </a:ext>
            </a:extLst>
          </p:cNvPr>
          <p:cNvSpPr txBox="1"/>
          <p:nvPr/>
        </p:nvSpPr>
        <p:spPr>
          <a:xfrm>
            <a:off x="1725874" y="6404211"/>
            <a:ext cx="4368602" cy="1215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>
                <a:latin typeface="+mj-lt"/>
                <a:ea typeface="+mj-ea"/>
                <a:cs typeface="+mj-cs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414539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6D7CCF-5CD4-44AF-A19A-DA8DF7869794}"/>
              </a:ext>
            </a:extLst>
          </p:cNvPr>
          <p:cNvSpPr txBox="1"/>
          <p:nvPr/>
        </p:nvSpPr>
        <p:spPr>
          <a:xfrm>
            <a:off x="640080" y="4777739"/>
            <a:ext cx="3418990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O que Muda: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0AE9A9D5-D1C5-4A55-92B1-57826EA0A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 b="3042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70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627AFE"/>
          </a:solidFill>
          <a:ln w="38100" cap="rnd">
            <a:solidFill>
              <a:srgbClr val="627A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462257-8267-4EF6-815F-6DD8E6E7D9B9}"/>
              </a:ext>
            </a:extLst>
          </p:cNvPr>
          <p:cNvSpPr txBox="1"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</a:rPr>
              <a:t>Isso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permite</a:t>
            </a:r>
            <a:r>
              <a:rPr lang="en-US" sz="2400" dirty="0">
                <a:effectLst/>
              </a:rPr>
              <a:t> que o </a:t>
            </a:r>
            <a:r>
              <a:rPr lang="en-US" sz="2400" dirty="0" err="1">
                <a:effectLst/>
              </a:rPr>
              <a:t>projeto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esteja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constantemente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adaptado</a:t>
            </a:r>
            <a:r>
              <a:rPr lang="en-US" sz="2400" dirty="0">
                <a:effectLst/>
              </a:rPr>
              <a:t> a </a:t>
            </a:r>
            <a:r>
              <a:rPr lang="en-US" sz="2400" dirty="0" err="1">
                <a:effectLst/>
              </a:rPr>
              <a:t>mudanças</a:t>
            </a:r>
            <a:r>
              <a:rPr lang="en-US" sz="2400" dirty="0">
                <a:effectLst/>
              </a:rPr>
              <a:t>, que é </a:t>
            </a:r>
            <a:r>
              <a:rPr lang="en-US" sz="2400" dirty="0" err="1">
                <a:effectLst/>
              </a:rPr>
              <a:t>uma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característica</a:t>
            </a:r>
            <a:r>
              <a:rPr lang="en-US" sz="2400" dirty="0">
                <a:effectLst/>
              </a:rPr>
              <a:t> dos </a:t>
            </a:r>
            <a:r>
              <a:rPr lang="en-US" sz="2400" dirty="0" err="1">
                <a:effectLst/>
              </a:rPr>
              <a:t>projetos</a:t>
            </a:r>
            <a:r>
              <a:rPr lang="en-US" sz="2400" dirty="0">
                <a:effectLst/>
              </a:rPr>
              <a:t> Scrum.</a:t>
            </a:r>
            <a:endParaRPr lang="en-US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75A88-99D8-4249-9689-F8DAEEF682CB}"/>
              </a:ext>
            </a:extLst>
          </p:cNvPr>
          <p:cNvSpPr txBox="1"/>
          <p:nvPr/>
        </p:nvSpPr>
        <p:spPr>
          <a:xfrm>
            <a:off x="10251200" y="6274699"/>
            <a:ext cx="3636249" cy="1215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263445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6D7CCF-5CD4-44AF-A19A-DA8DF7869794}"/>
              </a:ext>
            </a:extLst>
          </p:cNvPr>
          <p:cNvSpPr txBox="1"/>
          <p:nvPr/>
        </p:nvSpPr>
        <p:spPr>
          <a:xfrm>
            <a:off x="7034585" y="703293"/>
            <a:ext cx="4584921" cy="19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Atribuições: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0AE9A9D5-D1C5-4A55-92B1-57826EA0A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8" r="23677" b="-1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70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27AFE"/>
          </a:solidFill>
          <a:ln w="38100" cap="rnd">
            <a:solidFill>
              <a:srgbClr val="627A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462257-8267-4EF6-815F-6DD8E6E7D9B9}"/>
              </a:ext>
            </a:extLst>
          </p:cNvPr>
          <p:cNvSpPr txBox="1"/>
          <p:nvPr/>
        </p:nvSpPr>
        <p:spPr>
          <a:xfrm>
            <a:off x="7034585" y="3164618"/>
            <a:ext cx="4584921" cy="3021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O Product Owner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é o </a:t>
            </a:r>
            <a:r>
              <a:rPr lang="en-US" sz="2000" dirty="0" err="1">
                <a:effectLst/>
              </a:rPr>
              <a:t>único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responsável</a:t>
            </a:r>
            <a:r>
              <a:rPr lang="en-US" sz="2000" dirty="0">
                <a:effectLst/>
              </a:rPr>
              <a:t> por </a:t>
            </a:r>
            <a:r>
              <a:rPr lang="en-US" sz="2000" dirty="0" err="1">
                <a:effectLst/>
              </a:rPr>
              <a:t>gerenciar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definir</a:t>
            </a:r>
            <a:r>
              <a:rPr lang="en-US" sz="2000" dirty="0">
                <a:effectLst/>
              </a:rPr>
              <a:t> e </a:t>
            </a:r>
            <a:r>
              <a:rPr lang="en-US" sz="2000" dirty="0" err="1">
                <a:effectLst/>
              </a:rPr>
              <a:t>ordenar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itens</a:t>
            </a:r>
            <a:r>
              <a:rPr lang="en-US" sz="2000" dirty="0">
                <a:effectLst/>
              </a:rPr>
              <a:t> do Product Backlog, </a:t>
            </a:r>
            <a:r>
              <a:rPr lang="en-US" sz="2000" dirty="0" err="1">
                <a:effectLst/>
              </a:rPr>
              <a:t>pode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passar</a:t>
            </a:r>
            <a:r>
              <a:rPr lang="en-US" sz="2000" dirty="0">
                <a:effectLst/>
              </a:rPr>
              <a:t> para o Time de </a:t>
            </a:r>
            <a:r>
              <a:rPr lang="en-US" sz="2000" dirty="0" err="1">
                <a:effectLst/>
              </a:rPr>
              <a:t>Desenvolvimento</a:t>
            </a:r>
            <a:r>
              <a:rPr lang="en-US" sz="2000" dirty="0">
                <a:effectLst/>
              </a:rPr>
              <a:t> as </a:t>
            </a:r>
            <a:r>
              <a:rPr lang="en-US" sz="2000" dirty="0" err="1">
                <a:effectLst/>
              </a:rPr>
              <a:t>prioridades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em</a:t>
            </a:r>
            <a:r>
              <a:rPr lang="en-US" sz="2000" dirty="0">
                <a:effectLst/>
              </a:rPr>
              <a:t> que </a:t>
            </a:r>
            <a:r>
              <a:rPr lang="en-US" sz="2000" dirty="0" err="1">
                <a:effectLst/>
              </a:rPr>
              <a:t>devem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trabalhar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Essas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prioridades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são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agrupadas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pelo</a:t>
            </a:r>
            <a:r>
              <a:rPr lang="en-US" sz="2000" dirty="0">
                <a:effectLst/>
              </a:rPr>
              <a:t> Development Team (</a:t>
            </a:r>
            <a:r>
              <a:rPr lang="en-US" sz="2000" dirty="0" err="1">
                <a:effectLst/>
              </a:rPr>
              <a:t>termo</a:t>
            </a:r>
            <a:r>
              <a:rPr lang="en-US" sz="2000" dirty="0">
                <a:effectLst/>
              </a:rPr>
              <a:t> original </a:t>
            </a:r>
            <a:r>
              <a:rPr lang="en-US" sz="2000" dirty="0" err="1">
                <a:effectLst/>
              </a:rPr>
              <a:t>em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inglês</a:t>
            </a:r>
            <a:r>
              <a:rPr lang="en-US" sz="2000" dirty="0">
                <a:effectLst/>
              </a:rPr>
              <a:t> para Time de </a:t>
            </a:r>
            <a:r>
              <a:rPr lang="en-US" sz="2000" dirty="0" err="1">
                <a:effectLst/>
              </a:rPr>
              <a:t>Desenvolvimento</a:t>
            </a:r>
            <a:r>
              <a:rPr lang="en-US" sz="2000" dirty="0">
                <a:effectLst/>
              </a:rPr>
              <a:t>) que </a:t>
            </a:r>
            <a:r>
              <a:rPr lang="en-US" sz="2000" dirty="0" err="1">
                <a:effectLst/>
              </a:rPr>
              <a:t>definem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aquilo</a:t>
            </a:r>
            <a:r>
              <a:rPr lang="en-US" sz="2000" dirty="0">
                <a:effectLst/>
              </a:rPr>
              <a:t> que é </a:t>
            </a:r>
            <a:r>
              <a:rPr lang="en-US" sz="2000" dirty="0" err="1">
                <a:effectLst/>
              </a:rPr>
              <a:t>chamado</a:t>
            </a:r>
            <a:r>
              <a:rPr lang="en-US" sz="2000" dirty="0">
                <a:effectLst/>
              </a:rPr>
              <a:t> de Sprint Backlog </a:t>
            </a:r>
            <a:r>
              <a:rPr lang="en-US" sz="2000" dirty="0" err="1">
                <a:effectLst/>
              </a:rPr>
              <a:t>na</a:t>
            </a:r>
            <a:r>
              <a:rPr lang="en-US" sz="2000" dirty="0">
                <a:effectLst/>
              </a:rPr>
              <a:t> Sprint Planning Meeting (</a:t>
            </a:r>
            <a:r>
              <a:rPr lang="en-US" sz="2000" dirty="0" err="1">
                <a:effectLst/>
              </a:rPr>
              <a:t>reunião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planejamento</a:t>
            </a:r>
            <a:r>
              <a:rPr lang="en-US" sz="2000" dirty="0">
                <a:effectLst/>
              </a:rPr>
              <a:t> da Sprint), </a:t>
            </a:r>
            <a:r>
              <a:rPr lang="en-US" sz="2000" dirty="0" err="1">
                <a:effectLst/>
              </a:rPr>
              <a:t>ou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seja</a:t>
            </a:r>
            <a:r>
              <a:rPr lang="en-US" sz="2000" dirty="0">
                <a:effectLst/>
              </a:rPr>
              <a:t>, um </a:t>
            </a:r>
            <a:r>
              <a:rPr lang="en-US" sz="2000" dirty="0" err="1">
                <a:effectLst/>
              </a:rPr>
              <a:t>pacote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atividades</a:t>
            </a:r>
            <a:r>
              <a:rPr lang="en-US" sz="2000" dirty="0">
                <a:effectLst/>
              </a:rPr>
              <a:t> que </a:t>
            </a:r>
            <a:r>
              <a:rPr lang="en-US" sz="2000" dirty="0" err="1">
                <a:effectLst/>
              </a:rPr>
              <a:t>serão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trabalhadas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durante</a:t>
            </a:r>
            <a:r>
              <a:rPr lang="en-US" sz="2000" dirty="0">
                <a:effectLst/>
              </a:rPr>
              <a:t> a Sprint</a:t>
            </a: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75A88-99D8-4249-9689-F8DAEEF682CB}"/>
              </a:ext>
            </a:extLst>
          </p:cNvPr>
          <p:cNvSpPr txBox="1"/>
          <p:nvPr/>
        </p:nvSpPr>
        <p:spPr>
          <a:xfrm>
            <a:off x="8779461" y="5787120"/>
            <a:ext cx="4368602" cy="1215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>
                <a:latin typeface="+mj-lt"/>
                <a:ea typeface="+mj-ea"/>
                <a:cs typeface="+mj-cs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158446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6D7CCF-5CD4-44AF-A19A-DA8DF7869794}"/>
              </a:ext>
            </a:extLst>
          </p:cNvPr>
          <p:cNvSpPr txBox="1"/>
          <p:nvPr/>
        </p:nvSpPr>
        <p:spPr>
          <a:xfrm>
            <a:off x="572493" y="238539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Características:</a:t>
            </a: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4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27AFE"/>
          </a:solidFill>
          <a:ln w="38100" cap="rnd">
            <a:solidFill>
              <a:srgbClr val="627A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0AE9A9D5-D1C5-4A55-92B1-57826EA0A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5" r="29734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462257-8267-4EF6-815F-6DD8E6E7D9B9}"/>
              </a:ext>
            </a:extLst>
          </p:cNvPr>
          <p:cNvSpPr txBox="1"/>
          <p:nvPr/>
        </p:nvSpPr>
        <p:spPr>
          <a:xfrm>
            <a:off x="4905955" y="2071316"/>
            <a:ext cx="6713552" cy="2039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5E9EE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Priorização: 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ele é organizado de forma a priorizar e detalhar mais os requisitos considerados mais importantes. Enquanto isso, os requisitos menos importantes são menos detalhados, exatamente para manter esse caráter dinâmico.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75A88-99D8-4249-9689-F8DAEEF682CB}"/>
              </a:ext>
            </a:extLst>
          </p:cNvPr>
          <p:cNvSpPr txBox="1"/>
          <p:nvPr/>
        </p:nvSpPr>
        <p:spPr>
          <a:xfrm>
            <a:off x="7481617" y="5954966"/>
            <a:ext cx="4368602" cy="1215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>
                <a:latin typeface="+mj-lt"/>
                <a:ea typeface="+mj-ea"/>
                <a:cs typeface="+mj-cs"/>
              </a:rPr>
              <a:t>Product Backlog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E924EC-9E99-4184-85D3-D97443C32D75}"/>
              </a:ext>
            </a:extLst>
          </p:cNvPr>
          <p:cNvSpPr txBox="1"/>
          <p:nvPr/>
        </p:nvSpPr>
        <p:spPr>
          <a:xfrm>
            <a:off x="4905955" y="4128716"/>
            <a:ext cx="6685060" cy="1257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5E9EE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2. Visibilidade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 </a:t>
            </a:r>
            <a:r>
              <a:rPr lang="pt-B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Backlog deve estar visível para todo o Scrum Team (Time de Scrum) para que todos tenham conhecimento das funcionalidades desejadas para o produto que está sendo desenvolvido. </a:t>
            </a:r>
          </a:p>
        </p:txBody>
      </p:sp>
    </p:spTree>
    <p:extLst>
      <p:ext uri="{BB962C8B-B14F-4D97-AF65-F5344CB8AC3E}">
        <p14:creationId xmlns:p14="http://schemas.microsoft.com/office/powerpoint/2010/main" val="69357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6D7CCF-5CD4-44AF-A19A-DA8DF7869794}"/>
              </a:ext>
            </a:extLst>
          </p:cNvPr>
          <p:cNvSpPr txBox="1"/>
          <p:nvPr/>
        </p:nvSpPr>
        <p:spPr>
          <a:xfrm>
            <a:off x="572493" y="238539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Características:</a:t>
            </a: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4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27AFE"/>
          </a:solidFill>
          <a:ln w="38100" cap="rnd">
            <a:solidFill>
              <a:srgbClr val="627A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0AE9A9D5-D1C5-4A55-92B1-57826EA0A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5" r="29734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462257-8267-4EF6-815F-6DD8E6E7D9B9}"/>
              </a:ext>
            </a:extLst>
          </p:cNvPr>
          <p:cNvSpPr txBox="1"/>
          <p:nvPr/>
        </p:nvSpPr>
        <p:spPr>
          <a:xfrm>
            <a:off x="4877462" y="2252011"/>
            <a:ext cx="6713552" cy="2039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pt-BR" sz="2000" b="1" dirty="0">
                <a:solidFill>
                  <a:srgbClr val="5E9EE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Ordenação de itens: 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ordenar os itens do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Backlog é uma atividade contínua. Ou seja, o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Owner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está constantemente fazendo ajustes na ordem e no detalhamento desses itens, de acordo com novas informações que surgem sobre o produto. Essas informações podem vir do cliente, das partes interessadas ou do Time de Desenvolvimento.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75A88-99D8-4249-9689-F8DAEEF682CB}"/>
              </a:ext>
            </a:extLst>
          </p:cNvPr>
          <p:cNvSpPr txBox="1"/>
          <p:nvPr/>
        </p:nvSpPr>
        <p:spPr>
          <a:xfrm>
            <a:off x="7678406" y="6275140"/>
            <a:ext cx="4368602" cy="1215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>
                <a:latin typeface="+mj-lt"/>
                <a:ea typeface="+mj-ea"/>
                <a:cs typeface="+mj-cs"/>
              </a:rPr>
              <a:t>Product Backlog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9D68446-FC3A-40D8-A44C-752D213CFF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05" y="3782020"/>
            <a:ext cx="2051269" cy="21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2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4DCAFF20-A5EB-4B7D-A226-17AF898AD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3" r="10393"/>
          <a:stretch/>
        </p:blipFill>
        <p:spPr>
          <a:xfrm>
            <a:off x="0" y="0"/>
            <a:ext cx="11743744" cy="6356340"/>
          </a:xfrm>
          <a:custGeom>
            <a:avLst/>
            <a:gdLst/>
            <a:ahLst/>
            <a:cxnLst/>
            <a:rect l="l" t="t" r="r" b="b"/>
            <a:pathLst>
              <a:path w="11743764" h="6356349">
                <a:moveTo>
                  <a:pt x="7747939" y="5723108"/>
                </a:moveTo>
                <a:cubicBezTo>
                  <a:pt x="7746108" y="5723352"/>
                  <a:pt x="7746108" y="5725057"/>
                  <a:pt x="7746108" y="5725057"/>
                </a:cubicBezTo>
                <a:lnTo>
                  <a:pt x="7755874" y="5723838"/>
                </a:lnTo>
                <a:close/>
                <a:moveTo>
                  <a:pt x="11593222" y="2355165"/>
                </a:moveTo>
                <a:cubicBezTo>
                  <a:pt x="11491599" y="2927856"/>
                  <a:pt x="11223039" y="3428931"/>
                  <a:pt x="10815622" y="3883479"/>
                </a:cubicBezTo>
                <a:cubicBezTo>
                  <a:pt x="10309631" y="4448618"/>
                  <a:pt x="9657459" y="4884897"/>
                  <a:pt x="8920446" y="5245417"/>
                </a:cubicBezTo>
                <a:cubicBezTo>
                  <a:pt x="8557158" y="5420075"/>
                  <a:pt x="8180901" y="5576927"/>
                  <a:pt x="7793715" y="5715070"/>
                </a:cubicBezTo>
                <a:cubicBezTo>
                  <a:pt x="7863298" y="5695337"/>
                  <a:pt x="7933183" y="5676338"/>
                  <a:pt x="8002461" y="5655875"/>
                </a:cubicBezTo>
                <a:cubicBezTo>
                  <a:pt x="8075704" y="5634269"/>
                  <a:pt x="8148429" y="5611858"/>
                  <a:pt x="8220666" y="5588644"/>
                </a:cubicBezTo>
                <a:cubicBezTo>
                  <a:pt x="8875584" y="5380370"/>
                  <a:pt x="9501816" y="5129711"/>
                  <a:pt x="10068538" y="4792088"/>
                </a:cubicBezTo>
                <a:cubicBezTo>
                  <a:pt x="10548588" y="4506107"/>
                  <a:pt x="10963330" y="4171895"/>
                  <a:pt x="11253556" y="3748283"/>
                </a:cubicBezTo>
                <a:cubicBezTo>
                  <a:pt x="11443714" y="3473460"/>
                  <a:pt x="11561393" y="3170452"/>
                  <a:pt x="11599325" y="2857945"/>
                </a:cubicBezTo>
                <a:cubicBezTo>
                  <a:pt x="11621025" y="2690692"/>
                  <a:pt x="11618980" y="2522027"/>
                  <a:pt x="11593222" y="2355165"/>
                </a:cubicBezTo>
                <a:close/>
                <a:moveTo>
                  <a:pt x="0" y="0"/>
                </a:moveTo>
                <a:lnTo>
                  <a:pt x="10926106" y="0"/>
                </a:lnTo>
                <a:lnTo>
                  <a:pt x="11008311" y="72512"/>
                </a:lnTo>
                <a:cubicBezTo>
                  <a:pt x="11092668" y="155257"/>
                  <a:pt x="11171699" y="241649"/>
                  <a:pt x="11245012" y="331378"/>
                </a:cubicBezTo>
                <a:cubicBezTo>
                  <a:pt x="11592919" y="750629"/>
                  <a:pt x="11750696" y="1252288"/>
                  <a:pt x="11692103" y="1752997"/>
                </a:cubicBezTo>
                <a:cubicBezTo>
                  <a:pt x="11675103" y="1882589"/>
                  <a:pt x="11675712" y="2013254"/>
                  <a:pt x="11693932" y="2142749"/>
                </a:cubicBezTo>
                <a:cubicBezTo>
                  <a:pt x="11734216" y="2381229"/>
                  <a:pt x="11760462" y="2618003"/>
                  <a:pt x="11731470" y="2858431"/>
                </a:cubicBezTo>
                <a:cubicBezTo>
                  <a:pt x="11693322" y="3184946"/>
                  <a:pt x="11572134" y="3501839"/>
                  <a:pt x="11375324" y="3789695"/>
                </a:cubicBezTo>
                <a:cubicBezTo>
                  <a:pt x="11069532" y="4238396"/>
                  <a:pt x="10630376" y="4591609"/>
                  <a:pt x="10119503" y="4891719"/>
                </a:cubicBezTo>
                <a:cubicBezTo>
                  <a:pt x="9463668" y="5277086"/>
                  <a:pt x="8736421" y="5552591"/>
                  <a:pt x="7974994" y="5774750"/>
                </a:cubicBezTo>
                <a:cubicBezTo>
                  <a:pt x="7183048" y="6005922"/>
                  <a:pt x="6368216" y="6168399"/>
                  <a:pt x="5539344" y="6288247"/>
                </a:cubicBezTo>
                <a:cubicBezTo>
                  <a:pt x="5263156" y="6328198"/>
                  <a:pt x="4986355" y="6364492"/>
                  <a:pt x="4738244" y="6354749"/>
                </a:cubicBezTo>
                <a:cubicBezTo>
                  <a:pt x="4489521" y="6352314"/>
                  <a:pt x="4278641" y="6345250"/>
                  <a:pt x="4065013" y="6328684"/>
                </a:cubicBezTo>
                <a:cubicBezTo>
                  <a:pt x="3851387" y="6312120"/>
                  <a:pt x="3638981" y="6289223"/>
                  <a:pt x="3428406" y="6255606"/>
                </a:cubicBezTo>
                <a:cubicBezTo>
                  <a:pt x="2303814" y="6076563"/>
                  <a:pt x="1292136" y="5704594"/>
                  <a:pt x="418708" y="5109005"/>
                </a:cubicBezTo>
                <a:cubicBezTo>
                  <a:pt x="288205" y="5020184"/>
                  <a:pt x="163358" y="4928737"/>
                  <a:pt x="44407" y="4834564"/>
                </a:cubicBezTo>
                <a:lnTo>
                  <a:pt x="0" y="4796463"/>
                </a:lnTo>
                <a:lnTo>
                  <a:pt x="0" y="4650621"/>
                </a:lnTo>
                <a:lnTo>
                  <a:pt x="58587" y="4703581"/>
                </a:lnTo>
                <a:cubicBezTo>
                  <a:pt x="596892" y="5151493"/>
                  <a:pt x="1242280" y="5504573"/>
                  <a:pt x="1979101" y="5775724"/>
                </a:cubicBezTo>
                <a:cubicBezTo>
                  <a:pt x="2525924" y="5978712"/>
                  <a:pt x="3107049" y="6116659"/>
                  <a:pt x="3703984" y="6185206"/>
                </a:cubicBezTo>
                <a:cubicBezTo>
                  <a:pt x="3733465" y="6193002"/>
                  <a:pt x="3764747" y="6195414"/>
                  <a:pt x="3795538" y="6192272"/>
                </a:cubicBezTo>
                <a:cubicBezTo>
                  <a:pt x="2948356" y="6069500"/>
                  <a:pt x="2152443" y="5850995"/>
                  <a:pt x="1424282" y="5486576"/>
                </a:cubicBezTo>
                <a:cubicBezTo>
                  <a:pt x="919588" y="5233999"/>
                  <a:pt x="482248" y="4929277"/>
                  <a:pt x="103621" y="4578774"/>
                </a:cubicBezTo>
                <a:lnTo>
                  <a:pt x="0" y="4477250"/>
                </a:lnTo>
                <a:close/>
              </a:path>
            </a:pathLst>
          </a:cu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775A88-99D8-4249-9689-F8DAEEF682CB}"/>
              </a:ext>
            </a:extLst>
          </p:cNvPr>
          <p:cNvSpPr txBox="1"/>
          <p:nvPr/>
        </p:nvSpPr>
        <p:spPr>
          <a:xfrm>
            <a:off x="9842384" y="5263744"/>
            <a:ext cx="3212386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atin typeface="+mj-lt"/>
                <a:ea typeface="+mj-ea"/>
                <a:cs typeface="+mj-cs"/>
              </a:rPr>
              <a:t>Fim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46946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Modern Love</vt:lpstr>
      <vt:lpstr>The Hand</vt:lpstr>
      <vt:lpstr>SketchyVTI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CAROLINE RESENDE AFONSO</dc:creator>
  <cp:lastModifiedBy>ISABELLE CAROLINE RESENDE AFONSO</cp:lastModifiedBy>
  <cp:revision>1</cp:revision>
  <dcterms:created xsi:type="dcterms:W3CDTF">2020-10-27T08:38:04Z</dcterms:created>
  <dcterms:modified xsi:type="dcterms:W3CDTF">2020-10-27T08:46:26Z</dcterms:modified>
</cp:coreProperties>
</file>