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3" r:id="rId4"/>
    <p:sldId id="259" r:id="rId5"/>
    <p:sldId id="260" r:id="rId6"/>
    <p:sldId id="274" r:id="rId7"/>
    <p:sldId id="275" r:id="rId8"/>
    <p:sldId id="277" r:id="rId9"/>
    <p:sldId id="278" r:id="rId10"/>
    <p:sldId id="276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93" r:id="rId20"/>
    <p:sldId id="287" r:id="rId21"/>
    <p:sldId id="288" r:id="rId22"/>
    <p:sldId id="289" r:id="rId23"/>
    <p:sldId id="292" r:id="rId24"/>
    <p:sldId id="290" r:id="rId25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87567" autoAdjust="0"/>
  </p:normalViewPr>
  <p:slideViewPr>
    <p:cSldViewPr>
      <p:cViewPr varScale="1">
        <p:scale>
          <a:sx n="90" d="100"/>
          <a:sy n="90" d="100"/>
        </p:scale>
        <p:origin x="48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28/02/2020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38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976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469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028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230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642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214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5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78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3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80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923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796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68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193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151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7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99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49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6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22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731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29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28/02/2020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28/02/2020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28/02/2020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28/02/2020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28/02/2020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28/02/2020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28/02/2020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28/02/2020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28/02/2020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28/02/2020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587974"/>
            <a:ext cx="6515100" cy="627534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Ms. José Geraldo </a:t>
            </a:r>
            <a:r>
              <a:rPr lang="en-US" dirty="0"/>
              <a:t>de Moraes - http://lattes.cnpq.br/3313135299163906 </a:t>
            </a:r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Sistemas Operacionais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Memória Cache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528392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514350" lvl="1" indent="-514350"/>
            <a:r>
              <a:rPr lang="pt-BR" dirty="0"/>
              <a:t>Para amenizar o problema GVN, criou-se a </a:t>
            </a:r>
            <a:r>
              <a:rPr lang="pt-BR" dirty="0">
                <a:solidFill>
                  <a:srgbClr val="FF0000"/>
                </a:solidFill>
              </a:rPr>
              <a:t>Memória Cache</a:t>
            </a:r>
            <a:r>
              <a:rPr lang="pt-BR" dirty="0"/>
              <a:t>, Memória Volátil de alta velocidade, porém com pequena capacidade de armazenamento;</a:t>
            </a:r>
          </a:p>
          <a:p>
            <a:pPr marL="514350" lvl="1" indent="-514350"/>
            <a:r>
              <a:rPr lang="pt-BR" dirty="0"/>
              <a:t>Utilizada para minimizar a disparidade existente entre a velocidade com que o processador executa instruções e a velocidade com que os dados são acessados na memória principal;</a:t>
            </a:r>
          </a:p>
          <a:p>
            <a:pPr marL="514350" lvl="1" indent="-514350"/>
            <a:r>
              <a:rPr lang="pt-BR" dirty="0"/>
              <a:t>Alto custo;</a:t>
            </a:r>
          </a:p>
          <a:p>
            <a:pPr marL="514350" lvl="1" indent="-514350"/>
            <a:r>
              <a:rPr lang="pt-BR" dirty="0"/>
              <a:t>Cache hit (dado na memória cache), e cache miss ( dado na memória principal).</a:t>
            </a:r>
          </a:p>
        </p:txBody>
      </p:sp>
    </p:spTree>
    <p:extLst>
      <p:ext uri="{BB962C8B-B14F-4D97-AF65-F5344CB8AC3E}">
        <p14:creationId xmlns:p14="http://schemas.microsoft.com/office/powerpoint/2010/main" val="19396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Memória Secundária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528392"/>
          </a:xfrm>
        </p:spPr>
        <p:txBody>
          <a:bodyPr anchor="ctr">
            <a:normAutofit/>
          </a:bodyPr>
          <a:lstStyle>
            <a:extLst/>
          </a:lstStyle>
          <a:p>
            <a:pPr marL="514350" lvl="1" indent="-514350"/>
            <a:r>
              <a:rPr lang="pt-BR" dirty="0"/>
              <a:t>Memória não Volátil de baixa velocidade, porém com grande capacidade de armazenamento;</a:t>
            </a:r>
          </a:p>
          <a:p>
            <a:pPr marL="514350" lvl="1" indent="-514350"/>
            <a:r>
              <a:rPr lang="pt-BR" dirty="0"/>
              <a:t>O acesso à memória secundária é da ordem de milissegundos, enquanto o acesso À memória principal é de </a:t>
            </a:r>
            <a:r>
              <a:rPr lang="pt-BR" dirty="0" err="1"/>
              <a:t>nanossegundos</a:t>
            </a:r>
            <a:r>
              <a:rPr lang="pt-BR" dirty="0"/>
              <a:t>;</a:t>
            </a:r>
          </a:p>
          <a:p>
            <a:pPr marL="514350" lvl="1" indent="-514350"/>
            <a:r>
              <a:rPr lang="pt-BR" dirty="0"/>
              <a:t>Baixo custo;</a:t>
            </a:r>
          </a:p>
          <a:p>
            <a:pPr marL="514350" lvl="1" indent="-514350"/>
            <a:r>
              <a:rPr lang="pt-BR" dirty="0"/>
              <a:t>Exemplos : ??</a:t>
            </a:r>
          </a:p>
        </p:txBody>
      </p:sp>
    </p:spTree>
    <p:extLst>
      <p:ext uri="{BB962C8B-B14F-4D97-AF65-F5344CB8AC3E}">
        <p14:creationId xmlns:p14="http://schemas.microsoft.com/office/powerpoint/2010/main" val="33118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Relação entre os Dispositivos de Armazenamento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80" y="1563638"/>
            <a:ext cx="6554177" cy="31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pt-BR" dirty="0" smtClean="0"/>
              <a:t>Típica hierarquia das Memórias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31640" y="4731990"/>
            <a:ext cx="379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Obs.: Os números são aproximações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9622"/>
            <a:ext cx="6048672" cy="32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Dispositivos de E/S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528392"/>
          </a:xfrm>
        </p:spPr>
        <p:txBody>
          <a:bodyPr anchor="ctr">
            <a:normAutofit/>
          </a:bodyPr>
          <a:lstStyle>
            <a:extLst/>
          </a:lstStyle>
          <a:p>
            <a:pPr marL="514350" lvl="1" indent="-514350"/>
            <a:r>
              <a:rPr lang="pt-BR" dirty="0"/>
              <a:t>Memória secundária</a:t>
            </a:r>
          </a:p>
          <a:p>
            <a:pPr marL="788670" lvl="2" indent="-514350"/>
            <a:r>
              <a:rPr lang="pt-BR" dirty="0"/>
              <a:t>Discos;</a:t>
            </a:r>
          </a:p>
          <a:p>
            <a:pPr marL="788670" lvl="2" indent="-514350"/>
            <a:r>
              <a:rPr lang="pt-BR" dirty="0"/>
              <a:t>Fitas magnéticas;</a:t>
            </a:r>
          </a:p>
          <a:p>
            <a:pPr marL="514350" lvl="1" indent="-514350"/>
            <a:r>
              <a:rPr lang="pt-BR" dirty="0"/>
              <a:t>Interface usuário-máquina</a:t>
            </a:r>
          </a:p>
          <a:p>
            <a:pPr marL="788670" lvl="2" indent="-514350"/>
            <a:r>
              <a:rPr lang="pt-BR" dirty="0"/>
              <a:t>Teclados;</a:t>
            </a:r>
          </a:p>
          <a:p>
            <a:pPr marL="788670" lvl="2" indent="-514350"/>
            <a:r>
              <a:rPr lang="pt-BR" dirty="0"/>
              <a:t>Monitores;</a:t>
            </a:r>
          </a:p>
          <a:p>
            <a:pPr marL="788670" lvl="2" indent="-514350"/>
            <a:r>
              <a:rPr lang="pt-BR" dirty="0"/>
              <a:t>Impressoras;</a:t>
            </a:r>
          </a:p>
          <a:p>
            <a:pPr marL="788670" lvl="2" indent="-514350"/>
            <a:r>
              <a:rPr lang="pt-BR" dirty="0"/>
              <a:t>Plotters.</a:t>
            </a:r>
          </a:p>
        </p:txBody>
      </p:sp>
    </p:spTree>
    <p:extLst>
      <p:ext uri="{BB962C8B-B14F-4D97-AF65-F5344CB8AC3E}">
        <p14:creationId xmlns:p14="http://schemas.microsoft.com/office/powerpoint/2010/main" val="442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Barramentos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9621"/>
            <a:ext cx="5833591" cy="363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0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Barramentos de E/S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91630"/>
            <a:ext cx="3617434" cy="332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4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Barramento de </a:t>
            </a:r>
            <a:r>
              <a:rPr lang="pt-BR" dirty="0" err="1" smtClean="0"/>
              <a:t>Backplane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86966"/>
            <a:ext cx="4932908" cy="363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2" y="1491630"/>
            <a:ext cx="3312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/>
              <a:t>Recebe este nome porque geralmente é construído em uma estrutura de interconexão no chassi (</a:t>
            </a:r>
            <a:r>
              <a:rPr lang="pt-BR" dirty="0" err="1"/>
              <a:t>backplane</a:t>
            </a:r>
            <a:r>
              <a:rPr lang="pt-BR" dirty="0"/>
              <a:t>). Processador, memória e placas de I/O são plugadas no </a:t>
            </a:r>
            <a:r>
              <a:rPr lang="pt-BR" dirty="0" err="1"/>
              <a:t>backplane</a:t>
            </a:r>
            <a:r>
              <a:rPr lang="pt-BR" dirty="0"/>
              <a:t> usando este barramento para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34024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err="1" smtClean="0"/>
              <a:t>Pipelining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848872" cy="3528392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514350" lvl="1" indent="-514350"/>
            <a:r>
              <a:rPr lang="pt-BR" dirty="0"/>
              <a:t>Técnica que permite ao processador executar múltiplas instruções em estágios diferentes. O conceito se assemelha ao de uma linha de montagem, onde uma tarefa é dividida em </a:t>
            </a:r>
            <a:r>
              <a:rPr lang="pt-BR" dirty="0" err="1"/>
              <a:t>subtarefas</a:t>
            </a:r>
            <a:r>
              <a:rPr lang="pt-BR" dirty="0"/>
              <a:t>, executadas dentro da linha de produção.</a:t>
            </a:r>
          </a:p>
          <a:p>
            <a:pPr marL="514350" lvl="1" indent="-514350"/>
            <a:r>
              <a:rPr lang="pt-BR" dirty="0"/>
              <a:t>Técnica de paralelismo mais utilizada para aumentar o desempenho dos sistemas </a:t>
            </a:r>
            <a:r>
              <a:rPr lang="pt-BR" dirty="0" smtClean="0"/>
              <a:t>computacionais, pois aumenta </a:t>
            </a:r>
            <a:r>
              <a:rPr lang="pt-BR" dirty="0"/>
              <a:t>o número de instruções executadas simultaneamente e a taxa de instruções iniciadas e terminadas por unidade de tempo. </a:t>
            </a:r>
          </a:p>
        </p:txBody>
      </p:sp>
    </p:spTree>
    <p:extLst>
      <p:ext uri="{BB962C8B-B14F-4D97-AF65-F5344CB8AC3E}">
        <p14:creationId xmlns:p14="http://schemas.microsoft.com/office/powerpoint/2010/main" val="15470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err="1" smtClean="0"/>
              <a:t>Pipelining</a:t>
            </a:r>
            <a:r>
              <a:rPr lang="pt-BR" dirty="0" smtClean="0"/>
              <a:t> – Produção de Automóveis</a:t>
            </a:r>
            <a:endParaRPr lang="pt-BR" dirty="0"/>
          </a:p>
        </p:txBody>
      </p:sp>
      <p:pic>
        <p:nvPicPr>
          <p:cNvPr id="1026" name="Picture 2" descr="Resultado de imagem para linha de produção automó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63638"/>
            <a:ext cx="736081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347614"/>
            <a:ext cx="7346776" cy="3531840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/>
            <a:r>
              <a:rPr lang="pt-BR" dirty="0"/>
              <a:t>Revisão sobre Hardware</a:t>
            </a:r>
          </a:p>
          <a:p>
            <a:pPr marL="548640" lvl="2"/>
            <a:r>
              <a:rPr lang="pt-BR" dirty="0"/>
              <a:t>Arquitetura de um Computador</a:t>
            </a:r>
          </a:p>
          <a:p>
            <a:pPr marL="548640" lvl="2"/>
            <a:r>
              <a:rPr lang="pt-BR" dirty="0"/>
              <a:t>Processador</a:t>
            </a:r>
          </a:p>
          <a:p>
            <a:pPr marL="548640" lvl="2"/>
            <a:r>
              <a:rPr lang="pt-BR" dirty="0"/>
              <a:t>Memória Principal</a:t>
            </a:r>
          </a:p>
          <a:p>
            <a:pPr marL="548640" lvl="2"/>
            <a:r>
              <a:rPr lang="pt-BR" dirty="0"/>
              <a:t>Memória Cache</a:t>
            </a:r>
          </a:p>
          <a:p>
            <a:pPr marL="548640" lvl="2"/>
            <a:r>
              <a:rPr lang="pt-BR" dirty="0"/>
              <a:t>Memória Secundária</a:t>
            </a:r>
          </a:p>
          <a:p>
            <a:pPr marL="548640" lvl="2"/>
            <a:r>
              <a:rPr lang="pt-BR" dirty="0"/>
              <a:t>Barramento</a:t>
            </a:r>
          </a:p>
          <a:p>
            <a:pPr marL="274320" lvl="1"/>
            <a:r>
              <a:rPr lang="pt-BR" dirty="0"/>
              <a:t>Técnica </a:t>
            </a:r>
            <a:r>
              <a:rPr lang="pt-BR" dirty="0" err="1"/>
              <a:t>Pipelining</a:t>
            </a:r>
            <a:endParaRPr lang="pt-BR" dirty="0"/>
          </a:p>
          <a:p>
            <a:pPr marL="274320" lvl="1"/>
            <a:r>
              <a:rPr lang="pt-BR" dirty="0"/>
              <a:t>Ativação do 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err="1" smtClean="0"/>
              <a:t>Pipelining</a:t>
            </a:r>
            <a:r>
              <a:rPr lang="pt-BR" dirty="0" smtClean="0"/>
              <a:t> em quatro estágios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41968"/>
            <a:ext cx="5145509" cy="351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0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Ativação / Desativação do SO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528392"/>
          </a:xfrm>
        </p:spPr>
        <p:txBody>
          <a:bodyPr anchor="ctr">
            <a:normAutofit fontScale="85000" lnSpcReduction="10000"/>
          </a:bodyPr>
          <a:lstStyle>
            <a:extLst/>
          </a:lstStyle>
          <a:p>
            <a:pPr marL="514350" lvl="1" indent="-514350"/>
            <a:r>
              <a:rPr lang="pt-BR" dirty="0"/>
              <a:t>Quando o computador é iniciado, o BIOS começa a executar, verificando se todos os componentes estão instalados e respondendo corretamente </a:t>
            </a:r>
          </a:p>
          <a:p>
            <a:pPr marL="514350" lvl="1" indent="-514350"/>
            <a:r>
              <a:rPr lang="pt-BR" dirty="0"/>
              <a:t>“Boot”; processo de inicialização do computador / SO;</a:t>
            </a:r>
          </a:p>
          <a:p>
            <a:pPr marL="514350" lvl="1" indent="-514350"/>
            <a:r>
              <a:rPr lang="pt-BR" dirty="0"/>
              <a:t> </a:t>
            </a:r>
            <a:r>
              <a:rPr lang="pt-BR" dirty="0" err="1"/>
              <a:t>Bootstrap</a:t>
            </a:r>
            <a:r>
              <a:rPr lang="pt-BR" dirty="0"/>
              <a:t>: programa que faz a carga na MP (RAM) da parte inicial do SO, inicializando-se assim o computador;</a:t>
            </a:r>
          </a:p>
          <a:p>
            <a:pPr marL="514350" lvl="1" indent="-514350"/>
            <a:r>
              <a:rPr lang="pt-BR" dirty="0"/>
              <a:t>Após o </a:t>
            </a:r>
            <a:r>
              <a:rPr lang="pt-BR" dirty="0" err="1"/>
              <a:t>bootstrap</a:t>
            </a:r>
            <a:r>
              <a:rPr lang="pt-BR" dirty="0"/>
              <a:t>, o controle do computador é transferido, e o computador fica disponível ao usuário;</a:t>
            </a:r>
          </a:p>
          <a:p>
            <a:pPr marL="514350" lvl="1" indent="-514350"/>
            <a:r>
              <a:rPr lang="pt-BR" dirty="0"/>
              <a:t> O </a:t>
            </a:r>
            <a:r>
              <a:rPr lang="pt-BR" dirty="0" err="1"/>
              <a:t>Bootstrap</a:t>
            </a:r>
            <a:r>
              <a:rPr lang="pt-BR" dirty="0"/>
              <a:t> fica localizado em um bloco </a:t>
            </a:r>
            <a:r>
              <a:rPr lang="pt-BR" dirty="0" smtClean="0"/>
              <a:t>específico </a:t>
            </a:r>
            <a:r>
              <a:rPr lang="pt-BR" dirty="0"/>
              <a:t>do disco (boot </a:t>
            </a:r>
            <a:r>
              <a:rPr lang="pt-BR" dirty="0" err="1"/>
              <a:t>block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27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Ativação / Desativação do SO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52563"/>
            <a:ext cx="51244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52673"/>
            <a:ext cx="2520280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89977" y="4110207"/>
            <a:ext cx="24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1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Ativação / Desativação do SO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77" y="1491630"/>
            <a:ext cx="671823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6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347614"/>
            <a:ext cx="7346776" cy="3672408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0" lvl="1" indent="0">
              <a:buNone/>
            </a:pPr>
            <a:r>
              <a:rPr lang="pt-BR" dirty="0"/>
              <a:t>( Prova: FCC - 2007 - MPU - Analista de Informática - Desenvolvimento de Sistemas / Sistemas Operacionais / Conceitos Básicos;  )</a:t>
            </a:r>
          </a:p>
          <a:p>
            <a:pPr marL="0" lvl="1" indent="0">
              <a:buNone/>
            </a:pPr>
            <a:r>
              <a:rPr lang="pt-BR" dirty="0"/>
              <a:t>NÃO é um componente dos sistemas operacionais:</a:t>
            </a:r>
          </a:p>
          <a:p>
            <a:pPr marL="0" lvl="1" indent="0">
              <a:buNone/>
            </a:pPr>
            <a:endParaRPr lang="pt-BR" dirty="0"/>
          </a:p>
          <a:p>
            <a:pPr marL="0" lvl="1" indent="0">
              <a:buNone/>
            </a:pPr>
            <a:r>
              <a:rPr lang="pt-BR" dirty="0"/>
              <a:t>a) </a:t>
            </a:r>
            <a:r>
              <a:rPr lang="pt-BR" dirty="0" err="1"/>
              <a:t>bootstrap</a:t>
            </a:r>
            <a:r>
              <a:rPr lang="pt-BR" dirty="0"/>
              <a:t>.</a:t>
            </a:r>
          </a:p>
          <a:p>
            <a:pPr marL="0" lvl="1" indent="0">
              <a:buNone/>
            </a:pPr>
            <a:r>
              <a:rPr lang="pt-BR" dirty="0"/>
              <a:t>b) </a:t>
            </a:r>
            <a:r>
              <a:rPr lang="pt-BR" dirty="0" err="1"/>
              <a:t>scheduler</a:t>
            </a:r>
            <a:r>
              <a:rPr lang="pt-BR" dirty="0"/>
              <a:t>.</a:t>
            </a:r>
          </a:p>
          <a:p>
            <a:pPr marL="0" lvl="1" indent="0">
              <a:buNone/>
            </a:pPr>
            <a:r>
              <a:rPr lang="pt-BR" dirty="0"/>
              <a:t>c) </a:t>
            </a:r>
            <a:r>
              <a:rPr lang="pt-BR" dirty="0" err="1"/>
              <a:t>kernel</a:t>
            </a:r>
            <a:r>
              <a:rPr lang="pt-BR" dirty="0"/>
              <a:t>.</a:t>
            </a:r>
          </a:p>
          <a:p>
            <a:pPr marL="0" lvl="1" indent="0">
              <a:buNone/>
            </a:pPr>
            <a:r>
              <a:rPr lang="pt-BR" dirty="0"/>
              <a:t>d) </a:t>
            </a:r>
            <a:r>
              <a:rPr lang="pt-BR" dirty="0" err="1"/>
              <a:t>shell</a:t>
            </a:r>
            <a:r>
              <a:rPr lang="pt-BR" dirty="0"/>
              <a:t>.</a:t>
            </a:r>
          </a:p>
          <a:p>
            <a:pPr marL="0" lvl="1" indent="0">
              <a:buNone/>
            </a:pPr>
            <a:r>
              <a:rPr lang="pt-BR" dirty="0"/>
              <a:t>e) GUI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Arquitetura de um </a:t>
            </a:r>
            <a:r>
              <a:rPr lang="en-US" dirty="0" err="1" smtClean="0"/>
              <a:t>Computador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4155168"/>
            <a:ext cx="7346776" cy="984662"/>
          </a:xfrm>
        </p:spPr>
        <p:txBody>
          <a:bodyPr anchor="ctr">
            <a:normAutofit fontScale="47500" lnSpcReduction="20000"/>
          </a:bodyPr>
          <a:lstStyle>
            <a:extLst/>
          </a:lstStyle>
          <a:p>
            <a:pPr marL="274320" lvl="1"/>
            <a:r>
              <a:rPr lang="pt-BR" dirty="0"/>
              <a:t>Todo hardware é composto de:</a:t>
            </a:r>
          </a:p>
          <a:p>
            <a:pPr marL="274320" lvl="1"/>
            <a:r>
              <a:rPr lang="pt-BR" dirty="0"/>
              <a:t>Processador (CPU), Memória, Periféricos (I/O), Barramento (bus)</a:t>
            </a:r>
          </a:p>
          <a:p>
            <a:pPr marL="274320" lvl="1"/>
            <a:r>
              <a:rPr lang="pt-BR" dirty="0"/>
              <a:t>Cada periférico tem seu controlador</a:t>
            </a:r>
          </a:p>
          <a:p>
            <a:pPr marL="274320" lvl="1"/>
            <a:r>
              <a:rPr lang="pt-BR" dirty="0"/>
              <a:t>A comunicação entre todos os elementos se dá pelo barramento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7614"/>
            <a:ext cx="4789984" cy="280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1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Arquitetura de um Computador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87" y="1347614"/>
            <a:ext cx="6473927" cy="381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Processador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528392"/>
          </a:xfrm>
        </p:spPr>
        <p:txBody>
          <a:bodyPr anchor="ctr">
            <a:normAutofit/>
          </a:bodyPr>
          <a:lstStyle>
            <a:extLst/>
          </a:lstStyle>
          <a:p>
            <a:pPr marL="514350" lvl="1" indent="-514350"/>
            <a:r>
              <a:rPr lang="pt-BR" dirty="0"/>
              <a:t>Composto de :</a:t>
            </a:r>
          </a:p>
          <a:p>
            <a:pPr marL="788670" lvl="2" indent="-514350"/>
            <a:r>
              <a:rPr lang="pt-BR" dirty="0">
                <a:solidFill>
                  <a:srgbClr val="FF0000"/>
                </a:solidFill>
              </a:rPr>
              <a:t>Unidade de Controle (UC) </a:t>
            </a:r>
            <a:r>
              <a:rPr lang="pt-BR" dirty="0"/>
              <a:t>– Responsável por gerenciar as atividades de todos os componentes do computador. (Ex.: Gravação de dados, busca de instruções na memória);</a:t>
            </a:r>
          </a:p>
          <a:p>
            <a:pPr marL="788670" lvl="2" indent="-514350"/>
            <a:r>
              <a:rPr lang="pt-BR" dirty="0" smtClean="0">
                <a:solidFill>
                  <a:srgbClr val="FF0000"/>
                </a:solidFill>
              </a:rPr>
              <a:t>Unidade </a:t>
            </a:r>
            <a:r>
              <a:rPr lang="pt-BR" dirty="0">
                <a:solidFill>
                  <a:srgbClr val="FF0000"/>
                </a:solidFill>
              </a:rPr>
              <a:t>Lógica e Aritmética (ULA) </a:t>
            </a:r>
            <a:r>
              <a:rPr lang="pt-BR" dirty="0"/>
              <a:t>– responsável pela realização das operações lógicas (</a:t>
            </a:r>
            <a:r>
              <a:rPr lang="pt-BR" dirty="0" err="1"/>
              <a:t>and</a:t>
            </a:r>
            <a:r>
              <a:rPr lang="pt-BR" dirty="0"/>
              <a:t>, or... ) e aritméticas (+-/*).</a:t>
            </a:r>
          </a:p>
        </p:txBody>
      </p:sp>
    </p:spTree>
    <p:extLst>
      <p:ext uri="{BB962C8B-B14F-4D97-AF65-F5344CB8AC3E}">
        <p14:creationId xmlns:p14="http://schemas.microsoft.com/office/powerpoint/2010/main" val="23972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Processador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346776" cy="3528392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514350" lvl="1" indent="-514350"/>
            <a:r>
              <a:rPr lang="pt-BR" dirty="0"/>
              <a:t>Registradores – Dispositivos com a função de armazenar dados temporariamente. Funciona como uma memória de alta velocidade interna.</a:t>
            </a:r>
          </a:p>
          <a:p>
            <a:pPr marL="514350" lvl="1" indent="-514350"/>
            <a:r>
              <a:rPr lang="pt-BR" dirty="0"/>
              <a:t>Alguns tipos de registradores :</a:t>
            </a:r>
          </a:p>
          <a:p>
            <a:pPr marL="788670" lvl="2" indent="-514350"/>
            <a:r>
              <a:rPr lang="pt-BR" dirty="0"/>
              <a:t>CI(Contador de Instruções) ou PC(</a:t>
            </a: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Counter</a:t>
            </a:r>
            <a:r>
              <a:rPr lang="pt-BR" dirty="0"/>
              <a:t>) – Contém o endereço da próxima instrução que o processador deve buscar e executar.</a:t>
            </a:r>
          </a:p>
          <a:p>
            <a:pPr marL="788670" lvl="2" indent="-514350"/>
            <a:r>
              <a:rPr lang="pt-BR" dirty="0"/>
              <a:t>AP ou SP (</a:t>
            </a:r>
            <a:r>
              <a:rPr lang="pt-BR" dirty="0" err="1"/>
              <a:t>stack</a:t>
            </a:r>
            <a:r>
              <a:rPr lang="pt-BR" dirty="0"/>
              <a:t> pointer) – Contém o endereço da memória do topo da pilha.</a:t>
            </a:r>
          </a:p>
          <a:p>
            <a:pPr marL="788670" lvl="2" indent="-514350"/>
            <a:r>
              <a:rPr lang="pt-BR" dirty="0"/>
              <a:t>PSW (registrador de status) – Responsável por armazenar informações sobre a execução de instruções.</a:t>
            </a:r>
          </a:p>
        </p:txBody>
      </p:sp>
    </p:spTree>
    <p:extLst>
      <p:ext uri="{BB962C8B-B14F-4D97-AF65-F5344CB8AC3E}">
        <p14:creationId xmlns:p14="http://schemas.microsoft.com/office/powerpoint/2010/main" val="32779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Processador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3888432" cy="3528392"/>
          </a:xfrm>
        </p:spPr>
        <p:txBody>
          <a:bodyPr anchor="ctr">
            <a:normAutofit/>
          </a:bodyPr>
          <a:lstStyle>
            <a:extLst/>
          </a:lstStyle>
          <a:p>
            <a:pPr marL="514350" lvl="1" indent="-514350"/>
            <a:r>
              <a:rPr lang="pt-BR" dirty="0"/>
              <a:t>Do ponto de vista da UCP, um processo executa instruções do seu repertório em alguma </a:t>
            </a:r>
            <a:r>
              <a:rPr lang="pt-BR" dirty="0" smtClean="0"/>
              <a:t>sequência </a:t>
            </a:r>
            <a:r>
              <a:rPr lang="pt-BR" dirty="0"/>
              <a:t>ditada pelos valores do registrador PC ( </a:t>
            </a: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counter</a:t>
            </a:r>
            <a:r>
              <a:rPr lang="pt-BR" dirty="0"/>
              <a:t>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62" y="1419622"/>
            <a:ext cx="3263263" cy="358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2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Memória Principal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3888432" cy="3528392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514350" lvl="1" indent="-514350"/>
            <a:r>
              <a:rPr lang="pt-BR" dirty="0" smtClean="0"/>
              <a:t>Ex.: Memória </a:t>
            </a:r>
            <a:r>
              <a:rPr lang="pt-BR" dirty="0"/>
              <a:t>principal com 64 </a:t>
            </a:r>
            <a:r>
              <a:rPr lang="pt-BR" dirty="0" err="1" smtClean="0"/>
              <a:t>Kbytes</a:t>
            </a:r>
            <a:endParaRPr lang="pt-BR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pt-BR" sz="2400" dirty="0"/>
              <a:t>Formada por um conjunto de células, onde cada célula possui um determinado </a:t>
            </a:r>
            <a:r>
              <a:rPr lang="pt-BR" sz="2400" dirty="0" err="1"/>
              <a:t>nr</a:t>
            </a:r>
            <a:r>
              <a:rPr lang="pt-BR" sz="2400" dirty="0"/>
              <a:t>. De bits (08, 16, 32</a:t>
            </a:r>
            <a:r>
              <a:rPr lang="pt-BR" sz="2400" dirty="0" smtClean="0"/>
              <a:t>...);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endParaRPr lang="pt-BR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pt-BR" sz="2400" dirty="0"/>
              <a:t>O acesso ao conteúdo de uma célula é realizado através da especificação de um número chamado endereço (espaço de endereçamento</a:t>
            </a:r>
          </a:p>
          <a:p>
            <a:pPr marL="514350" lvl="1" indent="-514350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65815"/>
            <a:ext cx="2952328" cy="377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9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O Gargalo de Von-Newman</a:t>
            </a:r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4155168"/>
            <a:ext cx="7346776" cy="984662"/>
          </a:xfrm>
        </p:spPr>
        <p:txBody>
          <a:bodyPr anchor="ctr">
            <a:normAutofit fontScale="70000" lnSpcReduction="20000"/>
          </a:bodyPr>
          <a:lstStyle>
            <a:extLst/>
          </a:lstStyle>
          <a:p>
            <a:pPr marL="274320" lvl="1"/>
            <a:r>
              <a:rPr lang="pt-BR" dirty="0"/>
              <a:t>Modelo de Von-Newman apresenta um problema estrutural chamado Gargalo de Von-Newman. Este problema acontece devido ao elevado tráfego de  dados e informações entre a UCP e a MP.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7614"/>
            <a:ext cx="6088518" cy="273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6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911FB4175E9946ADE82584CDE2FA3B" ma:contentTypeVersion="2" ma:contentTypeDescription="Crie um novo documento." ma:contentTypeScope="" ma:versionID="3e34cc7cf17d4cb3cda27dfc4a7bad13">
  <xsd:schema xmlns:xsd="http://www.w3.org/2001/XMLSchema" xmlns:xs="http://www.w3.org/2001/XMLSchema" xmlns:p="http://schemas.microsoft.com/office/2006/metadata/properties" xmlns:ns2="2694de7c-98e5-413d-b65c-a61d11f6ea92" targetNamespace="http://schemas.microsoft.com/office/2006/metadata/properties" ma:root="true" ma:fieldsID="7ce6e957ed5db3942610c331ee80f4f4" ns2:_="">
    <xsd:import namespace="2694de7c-98e5-413d-b65c-a61d11f6e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4de7c-98e5-413d-b65c-a61d11f6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A6D466-56B5-4310-812D-3100D45B176A}"/>
</file>

<file path=customXml/itemProps2.xml><?xml version="1.0" encoding="utf-8"?>
<ds:datastoreItem xmlns:ds="http://schemas.openxmlformats.org/officeDocument/2006/customXml" ds:itemID="{8632F479-EB75-49F6-B09C-B1502F2C9EBB}"/>
</file>

<file path=customXml/itemProps3.xml><?xml version="1.0" encoding="utf-8"?>
<ds:datastoreItem xmlns:ds="http://schemas.openxmlformats.org/officeDocument/2006/customXml" ds:itemID="{347DAA12-7D97-48EA-B995-6C9E9FB8F1B9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802</Words>
  <Application>Microsoft Office PowerPoint</Application>
  <PresentationFormat>Apresentação na tela (16:9)</PresentationFormat>
  <Paragraphs>111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Calibri</vt:lpstr>
      <vt:lpstr>Tw Cen MT</vt:lpstr>
      <vt:lpstr>Wingdings</vt:lpstr>
      <vt:lpstr>Wingdings 2</vt:lpstr>
      <vt:lpstr>Apresentação em Tela Larga</vt:lpstr>
      <vt:lpstr>Sistemas Operacionais i</vt:lpstr>
      <vt:lpstr>Roteiro</vt:lpstr>
      <vt:lpstr>Arquitetura de um Computador</vt:lpstr>
      <vt:lpstr>Arquitetura de um Computador</vt:lpstr>
      <vt:lpstr>Processador</vt:lpstr>
      <vt:lpstr>Processador</vt:lpstr>
      <vt:lpstr>Processador</vt:lpstr>
      <vt:lpstr>Memória Principal</vt:lpstr>
      <vt:lpstr>O Gargalo de Von-Newman</vt:lpstr>
      <vt:lpstr>Memória Cache</vt:lpstr>
      <vt:lpstr>Memória Secundária</vt:lpstr>
      <vt:lpstr>Relação entre os Dispositivos de Armazenamento</vt:lpstr>
      <vt:lpstr>Típica hierarquia das Memórias</vt:lpstr>
      <vt:lpstr>Dispositivos de E/S</vt:lpstr>
      <vt:lpstr>Barramentos</vt:lpstr>
      <vt:lpstr>Barramentos de E/S</vt:lpstr>
      <vt:lpstr>Barramento de Backplane</vt:lpstr>
      <vt:lpstr>Pipelining</vt:lpstr>
      <vt:lpstr>Pipelining – Produção de Automóveis</vt:lpstr>
      <vt:lpstr>Pipelining em quatro estágios</vt:lpstr>
      <vt:lpstr>Ativação / Desativação do SO</vt:lpstr>
      <vt:lpstr>Ativação / Desativação do SO</vt:lpstr>
      <vt:lpstr>Ativação / Desativação do SO</vt:lpstr>
      <vt:lpstr>Atividades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2020-02-28T13:28:55Z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0x0101008F911FB4175E9946ADE82584CDE2FA3B</vt:lpwstr>
  </property>
</Properties>
</file>