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98" r:id="rId3"/>
    <p:sldId id="260" r:id="rId4"/>
    <p:sldId id="323" r:id="rId5"/>
    <p:sldId id="311" r:id="rId6"/>
    <p:sldId id="303" r:id="rId7"/>
    <p:sldId id="304" r:id="rId8"/>
    <p:sldId id="312" r:id="rId9"/>
    <p:sldId id="314" r:id="rId10"/>
    <p:sldId id="325" r:id="rId11"/>
    <p:sldId id="333" r:id="rId12"/>
    <p:sldId id="315" r:id="rId13"/>
    <p:sldId id="316" r:id="rId14"/>
    <p:sldId id="317" r:id="rId15"/>
    <p:sldId id="319" r:id="rId16"/>
    <p:sldId id="320" r:id="rId17"/>
    <p:sldId id="321" r:id="rId18"/>
    <p:sldId id="322" r:id="rId19"/>
    <p:sldId id="326" r:id="rId20"/>
    <p:sldId id="305" r:id="rId21"/>
    <p:sldId id="306" r:id="rId22"/>
    <p:sldId id="307" r:id="rId23"/>
    <p:sldId id="308" r:id="rId24"/>
    <p:sldId id="328" r:id="rId25"/>
    <p:sldId id="327" r:id="rId26"/>
    <p:sldId id="329" r:id="rId27"/>
    <p:sldId id="331" r:id="rId28"/>
    <p:sldId id="332" r:id="rId29"/>
    <p:sldId id="310" r:id="rId30"/>
    <p:sldId id="324" r:id="rId31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2" autoAdjust="0"/>
    <p:restoredTop sz="87567" autoAdjust="0"/>
  </p:normalViewPr>
  <p:slideViewPr>
    <p:cSldViewPr>
      <p:cViewPr varScale="1">
        <p:scale>
          <a:sx n="90" d="100"/>
          <a:sy n="90" d="100"/>
        </p:scale>
        <p:origin x="484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28/08/2020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054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2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58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95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27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95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0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485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12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02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558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02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38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524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88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788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95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92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036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94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94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7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27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69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68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873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3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28/08/2020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0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28/08/2020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28/08/2020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28/08/2020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28/08/2020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28/08/2020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28/08/2020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28/08/2020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28/08/2020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28/08/2020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kon/MAC211/syscall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587974"/>
            <a:ext cx="6515100" cy="627534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Ms. José Geraldo </a:t>
            </a:r>
            <a:r>
              <a:rPr lang="en-US" dirty="0"/>
              <a:t>de Moraes - http://lattes.cnpq.br/3313135299163906 </a:t>
            </a:r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Sistemas Operacionais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System Calls</a:t>
            </a:r>
            <a:endParaRPr lang="en-US" altLang="pt-BR"/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446771"/>
              </p:ext>
            </p:extLst>
          </p:nvPr>
        </p:nvGraphicFramePr>
        <p:xfrm>
          <a:off x="539552" y="2427734"/>
          <a:ext cx="8001000" cy="117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orelDRAW" r:id="rId3" imgW="5170320" imgH="1013040" progId="CorelDRAW.Graphic.10">
                  <p:embed/>
                </p:oleObj>
              </mc:Choice>
              <mc:Fallback>
                <p:oleObj name="CorelDRAW" r:id="rId3" imgW="5170320" imgH="101304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27734"/>
                        <a:ext cx="8001000" cy="1175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6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System Calls</a:t>
            </a:r>
            <a:endParaRPr lang="en-US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91630"/>
            <a:ext cx="4223196" cy="3228419"/>
          </a:xfrm>
          <a:prstGeom prst="rect">
            <a:avLst/>
          </a:prstGeom>
        </p:spPr>
      </p:pic>
      <p:sp>
        <p:nvSpPr>
          <p:cNvPr id="5" name="Rectangle 2"/>
          <p:cNvSpPr>
            <a:spLocks noGrp="1"/>
          </p:cNvSpPr>
          <p:nvPr>
            <p:ph sz="quarter" idx="4294967295"/>
          </p:nvPr>
        </p:nvSpPr>
        <p:spPr>
          <a:xfrm>
            <a:off x="609600" y="4695641"/>
            <a:ext cx="7848872" cy="39208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 algn="just"/>
            <a:r>
              <a:rPr lang="pt-BR" dirty="0">
                <a:hlinkClick r:id="rId3"/>
              </a:rPr>
              <a:t>https://www.ime.usp.br/~kon/MAC211/syscalls.html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3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/>
              <a:t>As System </a:t>
            </a:r>
            <a:r>
              <a:rPr lang="pt-BR" dirty="0" err="1"/>
              <a:t>Calls</a:t>
            </a:r>
            <a:r>
              <a:rPr lang="pt-BR" dirty="0"/>
              <a:t> são divididas em grupos de funções</a:t>
            </a:r>
          </a:p>
          <a:p>
            <a:pPr marL="548640" lvl="2"/>
            <a:r>
              <a:rPr lang="pt-BR" dirty="0"/>
              <a:t>Gerência de Processos</a:t>
            </a:r>
          </a:p>
          <a:p>
            <a:pPr marL="548640" lvl="2"/>
            <a:r>
              <a:rPr lang="pt-BR" dirty="0"/>
              <a:t>Gerência de Memória</a:t>
            </a:r>
          </a:p>
          <a:p>
            <a:pPr marL="548640" lvl="2"/>
            <a:r>
              <a:rPr lang="pt-BR" dirty="0"/>
              <a:t>Gerência de Sinalização</a:t>
            </a:r>
          </a:p>
          <a:p>
            <a:pPr marL="548640" lvl="2"/>
            <a:r>
              <a:rPr lang="pt-BR" dirty="0"/>
              <a:t>Gerência de Arquivos</a:t>
            </a:r>
          </a:p>
          <a:p>
            <a:pPr marL="548640" lvl="2"/>
            <a:r>
              <a:rPr lang="pt-BR" dirty="0"/>
              <a:t>Gerência de Diretórios e Sistemas de Arquivos</a:t>
            </a:r>
          </a:p>
          <a:p>
            <a:pPr marL="548640" lvl="2"/>
            <a:r>
              <a:rPr lang="pt-BR" dirty="0"/>
              <a:t>Gerência de Tempo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System </a:t>
            </a:r>
            <a:r>
              <a:rPr lang="pt-BR" dirty="0" err="1" smtClean="0"/>
              <a:t>Calls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0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>
                <a:solidFill>
                  <a:srgbClr val="FF0000"/>
                </a:solidFill>
              </a:rPr>
              <a:t>Gerência de Processos</a:t>
            </a:r>
          </a:p>
          <a:p>
            <a:pPr marL="274320" lvl="1"/>
            <a:r>
              <a:rPr lang="pt-BR" dirty="0"/>
              <a:t>Criação e destruição de processos</a:t>
            </a:r>
          </a:p>
          <a:p>
            <a:pPr marL="274320" lvl="1"/>
            <a:r>
              <a:rPr lang="pt-BR" dirty="0"/>
              <a:t>Alteração das características do processo</a:t>
            </a:r>
          </a:p>
          <a:p>
            <a:pPr marL="274320" lvl="1"/>
            <a:r>
              <a:rPr lang="pt-BR" dirty="0"/>
              <a:t>Sincronização e comunicação entre processos</a:t>
            </a:r>
          </a:p>
          <a:p>
            <a:pPr marL="548640" lvl="2"/>
            <a:r>
              <a:rPr lang="pt-BR" dirty="0"/>
              <a:t>Exemplos</a:t>
            </a:r>
          </a:p>
          <a:p>
            <a:pPr marL="548640" lvl="2"/>
            <a:r>
              <a:rPr lang="pt-BR" dirty="0" err="1"/>
              <a:t>Fork</a:t>
            </a:r>
            <a:r>
              <a:rPr lang="pt-BR" dirty="0"/>
              <a:t>( )</a:t>
            </a:r>
          </a:p>
          <a:p>
            <a:pPr marL="548640" lvl="2"/>
            <a:r>
              <a:rPr lang="pt-BR" dirty="0" err="1"/>
              <a:t>Exit</a:t>
            </a:r>
            <a:r>
              <a:rPr lang="pt-BR" dirty="0"/>
              <a:t>( )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System </a:t>
            </a:r>
            <a:r>
              <a:rPr lang="pt-BR" dirty="0" err="1" smtClean="0"/>
              <a:t>Calls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848872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Gerência de Memória</a:t>
            </a:r>
          </a:p>
          <a:p>
            <a:pPr marL="274320" lvl="1" algn="just"/>
            <a:r>
              <a:rPr lang="pt-BR" dirty="0"/>
              <a:t>Responsável por alocar e </a:t>
            </a:r>
            <a:r>
              <a:rPr lang="pt-BR" dirty="0" err="1"/>
              <a:t>desalocar</a:t>
            </a:r>
            <a:r>
              <a:rPr lang="pt-BR" dirty="0"/>
              <a:t> espaçamentos de memória para um processo em execução</a:t>
            </a:r>
          </a:p>
          <a:p>
            <a:pPr marL="274320" lvl="1" algn="just"/>
            <a:r>
              <a:rPr lang="pt-BR" dirty="0"/>
              <a:t>Responsável pela limpeza de registros de memória não utilizados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System </a:t>
            </a:r>
            <a:r>
              <a:rPr lang="pt-BR" dirty="0" err="1" smtClean="0"/>
              <a:t>Calls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1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200400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/>
            <a:r>
              <a:rPr lang="pt-BR" dirty="0">
                <a:solidFill>
                  <a:srgbClr val="FF0000"/>
                </a:solidFill>
              </a:rPr>
              <a:t>Gerência de Sinalização</a:t>
            </a:r>
          </a:p>
          <a:p>
            <a:pPr marL="274320" lvl="1"/>
            <a:r>
              <a:rPr lang="pt-BR" dirty="0"/>
              <a:t>Em alguns casos é necessário intervir na execução funcionamento de um processo</a:t>
            </a:r>
          </a:p>
          <a:p>
            <a:pPr marL="274320" lvl="1"/>
            <a:r>
              <a:rPr lang="pt-BR" dirty="0"/>
              <a:t>Permite que se trate falhas - </a:t>
            </a:r>
            <a:r>
              <a:rPr lang="pt-BR" dirty="0" err="1"/>
              <a:t>Kill</a:t>
            </a:r>
            <a:r>
              <a:rPr lang="pt-BR" dirty="0"/>
              <a:t>( )</a:t>
            </a:r>
          </a:p>
          <a:p>
            <a:pPr marL="274320" lvl="1"/>
            <a:r>
              <a:rPr lang="pt-BR" dirty="0"/>
              <a:t>Permite o gerenciamento de timeouts</a:t>
            </a:r>
          </a:p>
          <a:p>
            <a:pPr marL="274320" lvl="1"/>
            <a:r>
              <a:rPr lang="pt-BR" dirty="0"/>
              <a:t>Aplicações de tempo real - </a:t>
            </a:r>
            <a:r>
              <a:rPr lang="pt-BR" dirty="0" err="1"/>
              <a:t>Alarm</a:t>
            </a:r>
            <a:r>
              <a:rPr lang="pt-BR" dirty="0"/>
              <a:t>( )</a:t>
            </a:r>
          </a:p>
          <a:p>
            <a:pPr marL="274320" lvl="1"/>
            <a:r>
              <a:rPr lang="pt-BR" dirty="0"/>
              <a:t>Trata processos que dependem de alguma sinalização</a:t>
            </a:r>
          </a:p>
          <a:p>
            <a:pPr marL="274320" lvl="1"/>
            <a:r>
              <a:rPr lang="pt-BR" dirty="0"/>
              <a:t>Leitura de texto - Pause( )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System </a:t>
            </a:r>
            <a:r>
              <a:rPr lang="pt-BR" dirty="0" err="1" smtClean="0"/>
              <a:t>Calls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0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200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274320" lvl="1"/>
            <a:r>
              <a:rPr lang="pt-BR" dirty="0">
                <a:solidFill>
                  <a:srgbClr val="FF0000"/>
                </a:solidFill>
              </a:rPr>
              <a:t>Gerência de Arquivos</a:t>
            </a:r>
          </a:p>
          <a:p>
            <a:pPr marL="274320" lvl="1"/>
            <a:r>
              <a:rPr lang="pt-BR" dirty="0"/>
              <a:t>Trata da criação, leitura, escrita e exclusão de arquivos</a:t>
            </a:r>
          </a:p>
          <a:p>
            <a:pPr marL="274320" lvl="1"/>
            <a:r>
              <a:rPr lang="pt-BR" dirty="0"/>
              <a:t>Exemplos</a:t>
            </a:r>
          </a:p>
          <a:p>
            <a:pPr marL="548640" lvl="2"/>
            <a:r>
              <a:rPr lang="pt-BR" dirty="0" err="1"/>
              <a:t>create</a:t>
            </a:r>
            <a:r>
              <a:rPr lang="pt-BR" dirty="0"/>
              <a:t>(“file”) -&gt; Cria um arquivo com o nome “file”</a:t>
            </a:r>
          </a:p>
          <a:p>
            <a:pPr marL="548640" lvl="2"/>
            <a:r>
              <a:rPr lang="pt-BR" dirty="0"/>
              <a:t>open( ) -&gt; Utilizada para abrir um arquivo para posterior leitura ou gravação</a:t>
            </a:r>
          </a:p>
          <a:p>
            <a:pPr marL="548640" lvl="2"/>
            <a:r>
              <a:rPr lang="pt-BR" dirty="0" err="1"/>
              <a:t>write</a:t>
            </a:r>
            <a:r>
              <a:rPr lang="pt-BR" dirty="0"/>
              <a:t>( ) -&gt; Escreve o conteúdo em um arquivo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System </a:t>
            </a:r>
            <a:r>
              <a:rPr lang="pt-BR" dirty="0" err="1" smtClean="0"/>
              <a:t>Calls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8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200400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/>
            <a:r>
              <a:rPr lang="pt-BR" dirty="0">
                <a:solidFill>
                  <a:srgbClr val="FF0000"/>
                </a:solidFill>
              </a:rPr>
              <a:t>Gerência de Diretório e Sistemas de Arquivos</a:t>
            </a:r>
          </a:p>
          <a:p>
            <a:pPr marL="274320" lvl="1"/>
            <a:r>
              <a:rPr lang="pt-BR" dirty="0"/>
              <a:t>Chamadas utilizadas para gerenciar diretórios ou sistemas de arquivos inteiros</a:t>
            </a:r>
          </a:p>
          <a:p>
            <a:pPr marL="274320" lvl="1"/>
            <a:r>
              <a:rPr lang="pt-BR" dirty="0"/>
              <a:t>Utilizado para montar dispositivos de leitura e gravação de dados</a:t>
            </a:r>
          </a:p>
          <a:p>
            <a:pPr marL="548640" lvl="2"/>
            <a:r>
              <a:rPr lang="pt-BR" dirty="0"/>
              <a:t>Exemplos</a:t>
            </a:r>
          </a:p>
          <a:p>
            <a:pPr marL="548640" lvl="2"/>
            <a:r>
              <a:rPr lang="pt-BR" dirty="0" err="1"/>
              <a:t>mkdir</a:t>
            </a:r>
            <a:r>
              <a:rPr lang="pt-BR" dirty="0"/>
              <a:t>( ), </a:t>
            </a:r>
            <a:r>
              <a:rPr lang="pt-BR" dirty="0" err="1"/>
              <a:t>rmdir</a:t>
            </a:r>
            <a:r>
              <a:rPr lang="pt-BR" dirty="0"/>
              <a:t>( )</a:t>
            </a:r>
          </a:p>
          <a:p>
            <a:pPr marL="548640" lvl="2"/>
            <a:r>
              <a:rPr lang="pt-BR" dirty="0" err="1"/>
              <a:t>mount</a:t>
            </a:r>
            <a:r>
              <a:rPr lang="pt-BR" dirty="0"/>
              <a:t>( )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System </a:t>
            </a:r>
            <a:r>
              <a:rPr lang="pt-BR" dirty="0" err="1" smtClean="0"/>
              <a:t>Calls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6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200400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/>
            <a:r>
              <a:rPr lang="pt-BR" dirty="0">
                <a:solidFill>
                  <a:srgbClr val="FF0000"/>
                </a:solidFill>
              </a:rPr>
              <a:t>Gerência de Tempo</a:t>
            </a:r>
          </a:p>
          <a:p>
            <a:pPr marL="274320" lvl="1"/>
            <a:r>
              <a:rPr lang="pt-BR" dirty="0"/>
              <a:t>Trata de eventos relacionados ao tempo</a:t>
            </a:r>
          </a:p>
          <a:p>
            <a:pPr marL="274320" lvl="1"/>
            <a:r>
              <a:rPr lang="pt-BR" dirty="0"/>
              <a:t>Exemplos</a:t>
            </a:r>
          </a:p>
          <a:p>
            <a:pPr marL="548640" lvl="2"/>
            <a:r>
              <a:rPr lang="pt-BR" dirty="0" smtClean="0"/>
              <a:t>time</a:t>
            </a:r>
            <a:r>
              <a:rPr lang="pt-BR" dirty="0"/>
              <a:t>( ) -&gt; retorna hora</a:t>
            </a:r>
          </a:p>
          <a:p>
            <a:pPr marL="548640" lvl="2"/>
            <a:endParaRPr lang="pt-BR" dirty="0"/>
          </a:p>
          <a:p>
            <a:pPr marL="548640" lvl="2"/>
            <a:r>
              <a:rPr lang="pt-BR" dirty="0"/>
              <a:t>date( ) -&gt; retorna a data do sistema</a:t>
            </a:r>
          </a:p>
          <a:p>
            <a:pPr marL="548640" lvl="2"/>
            <a:endParaRPr lang="pt-BR" dirty="0"/>
          </a:p>
          <a:p>
            <a:pPr marL="548640" lvl="2"/>
            <a:r>
              <a:rPr lang="pt-BR" dirty="0" err="1"/>
              <a:t>stime</a:t>
            </a:r>
            <a:r>
              <a:rPr lang="pt-BR" dirty="0"/>
              <a:t>( ) -&gt; permite que o </a:t>
            </a:r>
            <a:r>
              <a:rPr lang="pt-BR" dirty="0" err="1"/>
              <a:t>superusuário</a:t>
            </a:r>
            <a:r>
              <a:rPr lang="pt-BR" dirty="0"/>
              <a:t> altere a hora do sistema</a:t>
            </a:r>
          </a:p>
          <a:p>
            <a:pPr marL="548640" lvl="2"/>
            <a:endParaRPr lang="pt-BR" dirty="0"/>
          </a:p>
          <a:p>
            <a:pPr marL="548640" lvl="2"/>
            <a:r>
              <a:rPr lang="pt-BR" dirty="0" err="1"/>
              <a:t>utime</a:t>
            </a:r>
            <a:r>
              <a:rPr lang="pt-BR" dirty="0"/>
              <a:t>( ) -&gt; altera a data de criação/modificação de um arquivo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System </a:t>
            </a:r>
            <a:r>
              <a:rPr lang="pt-BR" dirty="0" err="1" smtClean="0"/>
              <a:t>Calls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69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Máquinas Virtuais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07528"/>
            <a:ext cx="5035079" cy="356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3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384376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 smtClean="0"/>
              <a:t>Estrutura do Sistema Operacional</a:t>
            </a:r>
          </a:p>
          <a:p>
            <a:pPr marL="274320" lvl="1"/>
            <a:r>
              <a:rPr lang="pt-BR" dirty="0" err="1" smtClean="0"/>
              <a:t>Kernel</a:t>
            </a:r>
            <a:endParaRPr lang="pt-BR" dirty="0" smtClean="0"/>
          </a:p>
          <a:p>
            <a:pPr marL="274320" lvl="1"/>
            <a:r>
              <a:rPr lang="pt-BR" dirty="0" smtClean="0"/>
              <a:t>System </a:t>
            </a:r>
            <a:r>
              <a:rPr lang="pt-BR" dirty="0" err="1" smtClean="0"/>
              <a:t>Calls</a:t>
            </a:r>
            <a:endParaRPr lang="pt-BR" dirty="0" smtClean="0"/>
          </a:p>
          <a:p>
            <a:pPr marL="274320" lvl="1"/>
            <a:r>
              <a:rPr lang="pt-BR" dirty="0" smtClean="0"/>
              <a:t>Máquinas Virtuais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0880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 smtClean="0"/>
              <a:t>Permite </a:t>
            </a:r>
            <a:r>
              <a:rPr lang="pt-BR" dirty="0"/>
              <a:t>a criação de diversos </a:t>
            </a:r>
            <a:r>
              <a:rPr lang="pt-BR" dirty="0" err="1"/>
              <a:t>SOs</a:t>
            </a:r>
            <a:r>
              <a:rPr lang="pt-BR" dirty="0"/>
              <a:t> em uma mesma máquina</a:t>
            </a:r>
          </a:p>
          <a:p>
            <a:pPr marL="274320" lvl="1" algn="just"/>
            <a:r>
              <a:rPr lang="pt-BR" dirty="0"/>
              <a:t>Permite que se crie uma estrutura de máquina real independente da plataforma utilizada</a:t>
            </a:r>
          </a:p>
          <a:p>
            <a:pPr marL="274320" lvl="1" algn="just"/>
            <a:r>
              <a:rPr lang="pt-BR" dirty="0"/>
              <a:t>É preciso delimitar o funcionamento da VM, protegendo o hardware de ações perigosas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Máquinas Virtuais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2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/>
              <a:t>É necessário a especificação de conjuntos de instruções que irão determinar o funcionamento da VM, uma vez que o efeito desejado deve ser como se o SO estivesse rodando em uma máquina </a:t>
            </a:r>
            <a:r>
              <a:rPr lang="pt-BR" dirty="0" smtClean="0"/>
              <a:t>real.</a:t>
            </a:r>
            <a:endParaRPr lang="pt-BR" dirty="0"/>
          </a:p>
          <a:p>
            <a:pPr marL="274320" lvl="1" algn="just"/>
            <a:r>
              <a:rPr lang="pt-BR" dirty="0"/>
              <a:t>O conjunto de instruções do processador virtual é executado no processador da máquina </a:t>
            </a:r>
            <a:r>
              <a:rPr lang="pt-BR" dirty="0" smtClean="0"/>
              <a:t>real.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Máquinas Virtuais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7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848872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Vantagens:</a:t>
            </a:r>
          </a:p>
          <a:p>
            <a:pPr marL="548640" lvl="2" algn="just"/>
            <a:r>
              <a:rPr lang="pt-BR" dirty="0"/>
              <a:t>Economia de recursos, uma vez que em uma única máquina é possível alocar diversas </a:t>
            </a:r>
            <a:r>
              <a:rPr lang="pt-BR" dirty="0" smtClean="0"/>
              <a:t>máquinas.</a:t>
            </a:r>
            <a:endParaRPr lang="pt-BR" dirty="0"/>
          </a:p>
          <a:p>
            <a:pPr marL="548640" lvl="2" algn="just"/>
            <a:r>
              <a:rPr lang="pt-BR" dirty="0"/>
              <a:t>Facilidade de manutenção, pois é possível manter uma cópia da VM para o caso de </a:t>
            </a:r>
            <a:r>
              <a:rPr lang="pt-BR" dirty="0" smtClean="0"/>
              <a:t>problemas.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Máquinas Virtuais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0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704856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 smtClean="0">
                <a:solidFill>
                  <a:srgbClr val="FF0000"/>
                </a:solidFill>
              </a:rPr>
              <a:t>Desvantagens</a:t>
            </a:r>
            <a:r>
              <a:rPr lang="pt-BR" dirty="0">
                <a:solidFill>
                  <a:srgbClr val="FF0000"/>
                </a:solidFill>
              </a:rPr>
              <a:t>:</a:t>
            </a:r>
          </a:p>
          <a:p>
            <a:pPr marL="548640" lvl="2"/>
            <a:r>
              <a:rPr lang="pt-BR" dirty="0"/>
              <a:t>A VM faz uma cópia de todos os recursos da máquina real para cada SO </a:t>
            </a:r>
            <a:r>
              <a:rPr lang="pt-BR" dirty="0" smtClean="0"/>
              <a:t>hospedado.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Máquinas Virtuais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Tipos de Virtualização</a:t>
            </a:r>
            <a:endParaRPr lang="pt-BR" dirty="0"/>
          </a:p>
        </p:txBody>
      </p:sp>
      <p:pic>
        <p:nvPicPr>
          <p:cNvPr id="3074" name="Picture 2" descr="https://cdn-images-1.medium.com/max/600/1*GKoIqdHuPiH1_T1FCgE_x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419621"/>
            <a:ext cx="6295740" cy="350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323528" y="1491630"/>
            <a:ext cx="8568952" cy="3528392"/>
          </a:xfrm>
        </p:spPr>
        <p:txBody>
          <a:bodyPr anchor="ctr">
            <a:normAutofit/>
          </a:bodyPr>
          <a:lstStyle>
            <a:extLst/>
          </a:lstStyle>
          <a:p>
            <a:r>
              <a:rPr lang="pt-BR" sz="2800" i="1" dirty="0" err="1">
                <a:latin typeface="+mj-lt"/>
              </a:rPr>
              <a:t>Bare</a:t>
            </a:r>
            <a:r>
              <a:rPr lang="pt-BR" sz="2800" i="1" dirty="0">
                <a:latin typeface="+mj-lt"/>
              </a:rPr>
              <a:t> Metal </a:t>
            </a:r>
            <a:endParaRPr lang="pt-BR" sz="2800" i="1" dirty="0" smtClean="0">
              <a:latin typeface="+mj-lt"/>
            </a:endParaRPr>
          </a:p>
          <a:p>
            <a:pPr lvl="1"/>
            <a:r>
              <a:rPr lang="pt-BR" sz="2200" dirty="0" smtClean="0">
                <a:latin typeface="+mj-lt"/>
              </a:rPr>
              <a:t>Técnica </a:t>
            </a:r>
            <a:r>
              <a:rPr lang="pt-BR" sz="2200" dirty="0">
                <a:latin typeface="+mj-lt"/>
              </a:rPr>
              <a:t>de virtualização onde o Software </a:t>
            </a:r>
            <a:r>
              <a:rPr lang="pt-BR" sz="2200" dirty="0" err="1">
                <a:latin typeface="+mj-lt"/>
              </a:rPr>
              <a:t>HyperVisor</a:t>
            </a:r>
            <a:r>
              <a:rPr lang="pt-BR" sz="2200" dirty="0">
                <a:latin typeface="+mj-lt"/>
              </a:rPr>
              <a:t> é instalado sobre o hardware.</a:t>
            </a:r>
          </a:p>
          <a:p>
            <a:pPr lvl="1"/>
            <a:r>
              <a:rPr lang="pt-BR" sz="2200" i="1" dirty="0">
                <a:latin typeface="+mj-lt"/>
              </a:rPr>
              <a:t>Exemplo: Citrix </a:t>
            </a:r>
            <a:r>
              <a:rPr lang="pt-BR" sz="2200" i="1" dirty="0" err="1">
                <a:latin typeface="+mj-lt"/>
              </a:rPr>
              <a:t>Xen</a:t>
            </a:r>
            <a:r>
              <a:rPr lang="pt-BR" sz="2200" i="1" dirty="0">
                <a:latin typeface="+mj-lt"/>
              </a:rPr>
              <a:t> Server, </a:t>
            </a:r>
            <a:r>
              <a:rPr lang="pt-BR" sz="2200" i="1" dirty="0" err="1">
                <a:latin typeface="+mj-lt"/>
              </a:rPr>
              <a:t>VMWare</a:t>
            </a:r>
            <a:r>
              <a:rPr lang="pt-BR" sz="2200" i="1" dirty="0">
                <a:latin typeface="+mj-lt"/>
              </a:rPr>
              <a:t> </a:t>
            </a:r>
            <a:r>
              <a:rPr lang="pt-BR" sz="2200" i="1" dirty="0" err="1">
                <a:latin typeface="+mj-lt"/>
              </a:rPr>
              <a:t>Vsphere</a:t>
            </a:r>
            <a:r>
              <a:rPr lang="pt-BR" sz="2200" i="1" dirty="0">
                <a:latin typeface="+mj-lt"/>
              </a:rPr>
              <a:t>, Microsoft </a:t>
            </a:r>
            <a:r>
              <a:rPr lang="pt-BR" sz="2200" i="1" dirty="0" err="1">
                <a:latin typeface="+mj-lt"/>
              </a:rPr>
              <a:t>Hyper</a:t>
            </a:r>
            <a:r>
              <a:rPr lang="pt-BR" sz="2200" i="1" dirty="0">
                <a:latin typeface="+mj-lt"/>
              </a:rPr>
              <a:t>-V</a:t>
            </a:r>
            <a:r>
              <a:rPr lang="pt-BR" sz="2200" i="1" dirty="0" smtClean="0">
                <a:latin typeface="+mj-lt"/>
              </a:rPr>
              <a:t>.</a:t>
            </a:r>
          </a:p>
          <a:p>
            <a:r>
              <a:rPr lang="pt-BR" i="1" dirty="0" err="1" smtClean="0"/>
              <a:t>Hosted</a:t>
            </a:r>
            <a:endParaRPr lang="pt-BR" i="1" dirty="0" smtClean="0"/>
          </a:p>
          <a:p>
            <a:pPr lvl="1"/>
            <a:r>
              <a:rPr lang="pt-BR" sz="2200" dirty="0" smtClean="0"/>
              <a:t>Técnica </a:t>
            </a:r>
            <a:r>
              <a:rPr lang="pt-BR" sz="2200" dirty="0"/>
              <a:t>de virtualização onde o Software </a:t>
            </a:r>
            <a:r>
              <a:rPr lang="pt-BR" sz="2200" dirty="0" err="1"/>
              <a:t>HyperVisor</a:t>
            </a:r>
            <a:r>
              <a:rPr lang="pt-BR" sz="2200" dirty="0"/>
              <a:t> é instalado no Sistema Operacional.</a:t>
            </a:r>
          </a:p>
          <a:p>
            <a:pPr lvl="1"/>
            <a:r>
              <a:rPr lang="pt-BR" sz="2200" i="1" dirty="0"/>
              <a:t>Exemplo: </a:t>
            </a:r>
            <a:r>
              <a:rPr lang="pt-BR" sz="2200" i="1" dirty="0" err="1"/>
              <a:t>VirtualBox</a:t>
            </a:r>
            <a:r>
              <a:rPr lang="pt-BR" sz="2200" i="1" dirty="0"/>
              <a:t>, </a:t>
            </a:r>
            <a:r>
              <a:rPr lang="pt-BR" sz="2200" i="1" dirty="0" err="1"/>
              <a:t>VMWare</a:t>
            </a:r>
            <a:r>
              <a:rPr lang="pt-BR" sz="2200" i="1" dirty="0"/>
              <a:t> </a:t>
            </a:r>
            <a:r>
              <a:rPr lang="pt-BR" sz="2200" i="1" dirty="0" smtClean="0"/>
              <a:t>Workstation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Tipos de Virtualização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2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err="1" smtClean="0"/>
              <a:t>Docker</a:t>
            </a:r>
            <a:endParaRPr lang="pt-BR" dirty="0"/>
          </a:p>
        </p:txBody>
      </p:sp>
      <p:pic>
        <p:nvPicPr>
          <p:cNvPr id="4098" name="Picture 2" descr="https://cdn-images-1.medium.com/max/600/1*8rauOIm91RI5vaLpUuUA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94767"/>
            <a:ext cx="2954660" cy="24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blog.schoolofnet.com/wp-content/uploads/2018/03/info-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35646"/>
            <a:ext cx="4874568" cy="327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848872" cy="3200400"/>
          </a:xfrm>
        </p:spPr>
        <p:txBody>
          <a:bodyPr anchor="ctr">
            <a:normAutofit fontScale="92500"/>
          </a:bodyPr>
          <a:lstStyle>
            <a:extLst/>
          </a:lstStyle>
          <a:p>
            <a:pPr algn="just"/>
            <a:r>
              <a:rPr lang="pt-BR" i="1" dirty="0" err="1"/>
              <a:t>Docker</a:t>
            </a:r>
            <a:r>
              <a:rPr lang="pt-BR" dirty="0"/>
              <a:t> é um projeto </a:t>
            </a:r>
            <a:r>
              <a:rPr lang="pt-BR" i="1" dirty="0"/>
              <a:t>open-</a:t>
            </a:r>
            <a:r>
              <a:rPr lang="pt-BR" i="1" dirty="0" err="1"/>
              <a:t>source</a:t>
            </a:r>
            <a:r>
              <a:rPr lang="pt-BR" dirty="0"/>
              <a:t> que torna a criação e gestão de containers </a:t>
            </a:r>
            <a:r>
              <a:rPr lang="pt-BR" i="1" dirty="0"/>
              <a:t>Linux</a:t>
            </a:r>
            <a:r>
              <a:rPr lang="pt-BR" dirty="0"/>
              <a:t> realmente fácil.</a:t>
            </a:r>
          </a:p>
          <a:p>
            <a:pPr algn="just"/>
            <a:r>
              <a:rPr lang="pt-BR" dirty="0"/>
              <a:t>Containers são como “</a:t>
            </a:r>
            <a:r>
              <a:rPr lang="pt-BR" i="1" dirty="0" err="1"/>
              <a:t>VMs</a:t>
            </a:r>
            <a:r>
              <a:rPr lang="pt-BR" dirty="0"/>
              <a:t>” extremamente leves, elas permitem que código seja executado de forma isolada a partir de outros recipientes, </a:t>
            </a:r>
            <a:r>
              <a:rPr lang="pt-BR" dirty="0" smtClean="0"/>
              <a:t>e com </a:t>
            </a:r>
            <a:r>
              <a:rPr lang="pt-BR" dirty="0"/>
              <a:t>segurança compartilha os recursos da máquina. Tudo sem a sobrecarga de um </a:t>
            </a:r>
            <a:r>
              <a:rPr lang="pt-BR" i="1" dirty="0" err="1"/>
              <a:t>Hypervisor</a:t>
            </a:r>
            <a:r>
              <a:rPr lang="pt-BR" dirty="0"/>
              <a:t>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err="1" smtClean="0"/>
              <a:t>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9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err="1" smtClean="0"/>
              <a:t>Docker</a:t>
            </a:r>
            <a:endParaRPr lang="pt-BR" dirty="0"/>
          </a:p>
        </p:txBody>
      </p:sp>
      <p:pic>
        <p:nvPicPr>
          <p:cNvPr id="5122" name="Picture 2" descr="https://cdn-images-1.medium.com/max/800/1*frDdkpAE1nah1YZiU3js0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35646"/>
            <a:ext cx="6983992" cy="32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704856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>
                <a:solidFill>
                  <a:srgbClr val="FF0000"/>
                </a:solidFill>
              </a:rPr>
              <a:t>Exemplos</a:t>
            </a:r>
          </a:p>
          <a:p>
            <a:pPr marL="548640" lvl="2"/>
            <a:r>
              <a:rPr lang="pt-BR" dirty="0"/>
              <a:t>Máquina Virtual Java</a:t>
            </a:r>
          </a:p>
          <a:p>
            <a:pPr marL="548640" lvl="2"/>
            <a:r>
              <a:rPr lang="pt-BR" dirty="0" err="1"/>
              <a:t>VMWare</a:t>
            </a:r>
            <a:endParaRPr lang="pt-BR" dirty="0"/>
          </a:p>
          <a:p>
            <a:pPr marL="548640" lvl="2"/>
            <a:r>
              <a:rPr lang="pt-BR" dirty="0" err="1"/>
              <a:t>VirtualBOX</a:t>
            </a:r>
            <a:endParaRPr lang="pt-BR" dirty="0"/>
          </a:p>
          <a:p>
            <a:pPr marL="548640" lvl="2"/>
            <a:r>
              <a:rPr lang="pt-BR" dirty="0" err="1"/>
              <a:t>VirtualPC</a:t>
            </a:r>
            <a:endParaRPr lang="pt-BR" dirty="0"/>
          </a:p>
          <a:p>
            <a:pPr marL="548640" lvl="2"/>
            <a:r>
              <a:rPr lang="pt-BR" dirty="0" err="1"/>
              <a:t>Xen</a:t>
            </a:r>
            <a:endParaRPr lang="pt-BR" dirty="0"/>
          </a:p>
          <a:p>
            <a:pPr marL="548640" lvl="2"/>
            <a:r>
              <a:rPr lang="pt-BR" dirty="0" err="1"/>
              <a:t>HyperV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Máquinas Virtuais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3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0880" cy="3384376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Núcleo (</a:t>
            </a:r>
            <a:r>
              <a:rPr lang="pt-BR" dirty="0" err="1">
                <a:solidFill>
                  <a:srgbClr val="FF0000"/>
                </a:solidFill>
              </a:rPr>
              <a:t>Kernel</a:t>
            </a:r>
            <a:r>
              <a:rPr lang="pt-BR" dirty="0">
                <a:solidFill>
                  <a:srgbClr val="FF0000"/>
                </a:solidFill>
              </a:rPr>
              <a:t>) : </a:t>
            </a:r>
            <a:r>
              <a:rPr lang="pt-BR" dirty="0"/>
              <a:t>Responsável pela gerência do processador, tratamento de interrupções, comunicação e sincronização de processos.</a:t>
            </a:r>
          </a:p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Gerência de Memória : </a:t>
            </a:r>
            <a:r>
              <a:rPr lang="pt-BR" dirty="0"/>
              <a:t>Responsável pelo controle e alocação de memória aos processos ativos.</a:t>
            </a:r>
          </a:p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Gerência E/S : </a:t>
            </a:r>
            <a:r>
              <a:rPr lang="pt-BR" dirty="0"/>
              <a:t>Responsável pelo controle e execução de operações de E/S e otimização do uso dos periféricos.</a:t>
            </a:r>
          </a:p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Gerência de Arquivos : </a:t>
            </a:r>
            <a:r>
              <a:rPr lang="pt-BR" dirty="0"/>
              <a:t>Responsável pelo acesso e integridade dos dados residentes na Memória secundária.</a:t>
            </a:r>
          </a:p>
          <a:p>
            <a:pPr marL="274320" lvl="1" algn="just"/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Processador de Comandos </a:t>
            </a:r>
            <a:r>
              <a:rPr lang="pt-BR" dirty="0"/>
              <a:t>/ Interface com o Usuário :  Comunicação com o usuário (Shell)</a:t>
            </a:r>
          </a:p>
          <a:p>
            <a:pPr marL="548640" lvl="2" algn="just"/>
            <a:r>
              <a:rPr lang="pt-BR" dirty="0" smtClean="0"/>
              <a:t>Modo </a:t>
            </a:r>
            <a:r>
              <a:rPr lang="pt-BR" dirty="0"/>
              <a:t>texto (CLI) ou Modo </a:t>
            </a:r>
            <a:r>
              <a:rPr lang="pt-BR" dirty="0" smtClean="0"/>
              <a:t>Gráfico </a:t>
            </a:r>
            <a:r>
              <a:rPr lang="pt-BR" dirty="0"/>
              <a:t>(GUI)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en-US" dirty="0" err="1" smtClean="0"/>
              <a:t>Estrutura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2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208912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/>
              <a:t>(CESGRANRIO/2012/PETROBRAS)  O  mecanismo  pelo  qual  programas  dos </a:t>
            </a:r>
            <a:r>
              <a:rPr lang="pt-BR" dirty="0" smtClean="0"/>
              <a:t>usuários</a:t>
            </a:r>
            <a:r>
              <a:rPr lang="pt-BR" dirty="0"/>
              <a:t> solicitam serviços ao núcleo do sistema operacional é denominado </a:t>
            </a:r>
            <a:r>
              <a:rPr lang="pt-BR" dirty="0" smtClean="0"/>
              <a:t>:</a:t>
            </a:r>
            <a:endParaRPr lang="pt-BR" dirty="0"/>
          </a:p>
          <a:p>
            <a:pPr marL="777240" lvl="3" indent="0" algn="just">
              <a:buNone/>
            </a:pPr>
            <a:r>
              <a:rPr lang="pt-BR" dirty="0"/>
              <a:t>a) biblioteca do sistema</a:t>
            </a:r>
          </a:p>
          <a:p>
            <a:pPr marL="777240" lvl="3" indent="0" algn="just">
              <a:buNone/>
            </a:pPr>
            <a:r>
              <a:rPr lang="pt-BR" dirty="0"/>
              <a:t>b) chamada do sistema</a:t>
            </a:r>
          </a:p>
          <a:p>
            <a:pPr marL="777240" lvl="3" indent="0" algn="just">
              <a:buNone/>
            </a:pPr>
            <a:r>
              <a:rPr lang="pt-BR" dirty="0"/>
              <a:t>c) editor de ligação </a:t>
            </a:r>
          </a:p>
          <a:p>
            <a:pPr marL="777240" lvl="3" indent="0" algn="just">
              <a:buNone/>
            </a:pPr>
            <a:r>
              <a:rPr lang="pt-BR" dirty="0"/>
              <a:t>d) </a:t>
            </a:r>
            <a:r>
              <a:rPr lang="pt-BR" dirty="0" err="1"/>
              <a:t>shell</a:t>
            </a:r>
            <a:r>
              <a:rPr lang="pt-BR" dirty="0"/>
              <a:t> de comandos</a:t>
            </a:r>
          </a:p>
          <a:p>
            <a:pPr marL="777240" lvl="3" indent="0" algn="just">
              <a:buNone/>
            </a:pPr>
            <a:r>
              <a:rPr lang="pt-BR" dirty="0"/>
              <a:t>e) ligação dinâmica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Questão 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4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/>
              <a:t>Sistema operacional não é composto por uma sequência de execução (início, meio e fim)</a:t>
            </a:r>
          </a:p>
          <a:p>
            <a:pPr marL="274320" lvl="1" algn="just"/>
            <a:r>
              <a:rPr lang="pt-BR" dirty="0"/>
              <a:t> É baseado em eventos, de forma assíncrona</a:t>
            </a:r>
          </a:p>
          <a:p>
            <a:pPr marL="274320" lvl="1" algn="just"/>
            <a:r>
              <a:rPr lang="pt-BR" dirty="0"/>
              <a:t> É composto por um conjunto de rotinas, que oferece serviços aos usuários e aplicativos</a:t>
            </a:r>
          </a:p>
          <a:p>
            <a:pPr marL="274320" lvl="1" algn="just"/>
            <a:r>
              <a:rPr lang="pt-BR" dirty="0"/>
              <a:t> Esse conjunto de rotinas é chamado de </a:t>
            </a:r>
            <a:r>
              <a:rPr lang="pt-BR" dirty="0" err="1">
                <a:solidFill>
                  <a:srgbClr val="FF0000"/>
                </a:solidFill>
              </a:rPr>
              <a:t>kernel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err="1" smtClean="0"/>
              <a:t>Kernel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err="1" smtClean="0"/>
              <a:t>Kernel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34880"/>
            <a:ext cx="4485153" cy="26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923678"/>
            <a:ext cx="291488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848872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/>
              <a:t>Estrutura do </a:t>
            </a:r>
            <a:r>
              <a:rPr lang="pt-BR" dirty="0" err="1"/>
              <a:t>Kernel</a:t>
            </a:r>
            <a:endParaRPr lang="pt-BR" dirty="0"/>
          </a:p>
          <a:p>
            <a:pPr marL="548640" lvl="2" algn="just"/>
            <a:r>
              <a:rPr lang="pt-BR" dirty="0"/>
              <a:t>Relacionado com o modo como o código do sistema operacional é organizado e o inter-relacionamento entre seus diversos componentes</a:t>
            </a:r>
          </a:p>
          <a:p>
            <a:pPr marL="548640" lvl="2" algn="just"/>
            <a:r>
              <a:rPr lang="pt-BR" dirty="0"/>
              <a:t>Pode variar conforme a concepção do projeto de desenvolvimento do SO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err="1" smtClean="0"/>
              <a:t>Kernel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200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274320" lvl="1"/>
            <a:r>
              <a:rPr lang="pt-BR" dirty="0"/>
              <a:t>Funções do </a:t>
            </a:r>
            <a:r>
              <a:rPr lang="pt-BR" dirty="0" err="1"/>
              <a:t>Kernel</a:t>
            </a:r>
            <a:endParaRPr lang="pt-BR" dirty="0"/>
          </a:p>
          <a:p>
            <a:pPr marL="548640" lvl="2"/>
            <a:r>
              <a:rPr lang="pt-BR" dirty="0"/>
              <a:t>Tratamento de interrupções e exceções</a:t>
            </a:r>
          </a:p>
          <a:p>
            <a:pPr marL="548640" lvl="2"/>
            <a:r>
              <a:rPr lang="pt-BR" dirty="0"/>
              <a:t>Criação e eliminação de processos</a:t>
            </a:r>
          </a:p>
          <a:p>
            <a:pPr marL="548640" lvl="2"/>
            <a:r>
              <a:rPr lang="pt-BR" dirty="0"/>
              <a:t>Sincronização e comunicação entre processos</a:t>
            </a:r>
          </a:p>
          <a:p>
            <a:pPr marL="548640" lvl="2"/>
            <a:r>
              <a:rPr lang="pt-BR" dirty="0"/>
              <a:t>Escalonamento e controle de processos</a:t>
            </a:r>
          </a:p>
          <a:p>
            <a:pPr marL="548640" lvl="2"/>
            <a:r>
              <a:rPr lang="pt-BR" dirty="0"/>
              <a:t>Gerência de memória</a:t>
            </a:r>
          </a:p>
          <a:p>
            <a:pPr marL="548640" lvl="2"/>
            <a:r>
              <a:rPr lang="pt-BR" dirty="0"/>
              <a:t>Gerência do sistema de arquivos</a:t>
            </a:r>
          </a:p>
          <a:p>
            <a:pPr marL="548640" lvl="2"/>
            <a:r>
              <a:rPr lang="pt-BR" dirty="0"/>
              <a:t>Gerência de dispositivos de E/S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err="1" smtClean="0"/>
              <a:t>Kernel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99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848872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/>
              <a:t>Os </a:t>
            </a:r>
            <a:r>
              <a:rPr lang="pt-BR" dirty="0" err="1"/>
              <a:t>SOs</a:t>
            </a:r>
            <a:r>
              <a:rPr lang="pt-BR" dirty="0"/>
              <a:t> são fornecidos com utilitários e linguagens de comandos, que são ferramentas de apoio ao usuário, mas não são parte do </a:t>
            </a:r>
            <a:r>
              <a:rPr lang="pt-BR" dirty="0" err="1"/>
              <a:t>kernel</a:t>
            </a:r>
            <a:r>
              <a:rPr lang="pt-BR" dirty="0"/>
              <a:t> do SO</a:t>
            </a:r>
          </a:p>
          <a:p>
            <a:pPr marL="274320" lvl="1" algn="just"/>
            <a:r>
              <a:rPr lang="pt-BR" dirty="0"/>
              <a:t> A comunicação entre o usuário e o </a:t>
            </a:r>
            <a:r>
              <a:rPr lang="pt-BR" dirty="0" err="1"/>
              <a:t>kernel</a:t>
            </a:r>
            <a:r>
              <a:rPr lang="pt-BR" dirty="0"/>
              <a:t> são realizadas através das </a:t>
            </a:r>
            <a:r>
              <a:rPr lang="pt-BR" dirty="0">
                <a:solidFill>
                  <a:srgbClr val="FF0000"/>
                </a:solidFill>
              </a:rPr>
              <a:t>system </a:t>
            </a:r>
            <a:r>
              <a:rPr lang="pt-BR" dirty="0" err="1">
                <a:solidFill>
                  <a:srgbClr val="FF0000"/>
                </a:solidFill>
              </a:rPr>
              <a:t>calls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System </a:t>
            </a:r>
            <a:r>
              <a:rPr lang="pt-BR" dirty="0" err="1" smtClean="0"/>
              <a:t>Calls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2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/>
              <a:t>As System </a:t>
            </a:r>
            <a:r>
              <a:rPr lang="pt-BR" dirty="0" err="1"/>
              <a:t>Calls</a:t>
            </a:r>
            <a:r>
              <a:rPr lang="pt-BR" dirty="0"/>
              <a:t> são as portas de entrada para se ter acesso ao núcleo do sistema operacional</a:t>
            </a:r>
          </a:p>
          <a:p>
            <a:pPr marL="274320" lvl="1" algn="just"/>
            <a:r>
              <a:rPr lang="pt-BR" dirty="0"/>
              <a:t> Para cada serviço </a:t>
            </a:r>
            <a:r>
              <a:rPr lang="pt-BR" dirty="0" smtClean="0"/>
              <a:t>disponível, existe </a:t>
            </a:r>
            <a:r>
              <a:rPr lang="pt-BR" dirty="0"/>
              <a:t>uma System </a:t>
            </a:r>
            <a:r>
              <a:rPr lang="pt-BR" dirty="0" err="1"/>
              <a:t>Call</a:t>
            </a:r>
            <a:r>
              <a:rPr lang="pt-BR" dirty="0"/>
              <a:t> associada e cada sistema operacional tem o seu próprio conjunto de chamadas (Bibliotecas), com nomes, parâmetros e formas de ativação específicos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System </a:t>
            </a:r>
            <a:r>
              <a:rPr lang="pt-BR" dirty="0" err="1" smtClean="0"/>
              <a:t>Calls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911FB4175E9946ADE82584CDE2FA3B" ma:contentTypeVersion="2" ma:contentTypeDescription="Crie um novo documento." ma:contentTypeScope="" ma:versionID="3e34cc7cf17d4cb3cda27dfc4a7bad13">
  <xsd:schema xmlns:xsd="http://www.w3.org/2001/XMLSchema" xmlns:xs="http://www.w3.org/2001/XMLSchema" xmlns:p="http://schemas.microsoft.com/office/2006/metadata/properties" xmlns:ns2="2694de7c-98e5-413d-b65c-a61d11f6ea92" targetNamespace="http://schemas.microsoft.com/office/2006/metadata/properties" ma:root="true" ma:fieldsID="7ce6e957ed5db3942610c331ee80f4f4" ns2:_="">
    <xsd:import namespace="2694de7c-98e5-413d-b65c-a61d11f6e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4de7c-98e5-413d-b65c-a61d11f6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06F5C9-4F55-4429-A73D-B2A76A14AC8A}"/>
</file>

<file path=customXml/itemProps2.xml><?xml version="1.0" encoding="utf-8"?>
<ds:datastoreItem xmlns:ds="http://schemas.openxmlformats.org/officeDocument/2006/customXml" ds:itemID="{7FACF3AF-21D1-4ECD-A84F-D8221A690B47}"/>
</file>

<file path=customXml/itemProps3.xml><?xml version="1.0" encoding="utf-8"?>
<ds:datastoreItem xmlns:ds="http://schemas.openxmlformats.org/officeDocument/2006/customXml" ds:itemID="{626186F8-6258-4DC6-A059-E96A25E93F74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903</Words>
  <Application>Microsoft Office PowerPoint</Application>
  <PresentationFormat>Apresentação na tela (16:9)</PresentationFormat>
  <Paragraphs>167</Paragraphs>
  <Slides>30</Slides>
  <Notes>28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Calibri</vt:lpstr>
      <vt:lpstr>Tw Cen MT</vt:lpstr>
      <vt:lpstr>Wingdings</vt:lpstr>
      <vt:lpstr>Wingdings 2</vt:lpstr>
      <vt:lpstr>Apresentação em Tela Larga</vt:lpstr>
      <vt:lpstr>CorelDRAW</vt:lpstr>
      <vt:lpstr>Sistemas Operacionais I</vt:lpstr>
      <vt:lpstr>Roteiro</vt:lpstr>
      <vt:lpstr>Estrutura do Sistema Operacional</vt:lpstr>
      <vt:lpstr>Kernel</vt:lpstr>
      <vt:lpstr>Kernel</vt:lpstr>
      <vt:lpstr>Kernel</vt:lpstr>
      <vt:lpstr>Kernel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Máquinas Virtuais</vt:lpstr>
      <vt:lpstr>Máquinas Virtuais</vt:lpstr>
      <vt:lpstr>Máquinas Virtuais</vt:lpstr>
      <vt:lpstr>Máquinas Virtuais</vt:lpstr>
      <vt:lpstr>Máquinas Virtuais</vt:lpstr>
      <vt:lpstr>Tipos de Virtualização</vt:lpstr>
      <vt:lpstr>Tipos de Virtualização</vt:lpstr>
      <vt:lpstr>Docker</vt:lpstr>
      <vt:lpstr>Docker</vt:lpstr>
      <vt:lpstr>Docker</vt:lpstr>
      <vt:lpstr>Máquinas Virtuais</vt:lpstr>
      <vt:lpstr>Questão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2020-08-28T17:36:30Z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0x0101008F911FB4175E9946ADE82584CDE2FA3B</vt:lpwstr>
  </property>
</Properties>
</file>