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42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32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31.xml" ContentType="application/vnd.openxmlformats-officedocument.presentationml.slide+xml"/>
  <Override PartName="/ppt/slides/slide55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4.xml" ContentType="application/vnd.openxmlformats-officedocument.presentationml.slide+xml"/>
  <Override PartName="/ppt/slides/slide58.xml" ContentType="application/vnd.openxmlformats-officedocument.presentationml.slide+xml"/>
  <Override PartName="/ppt/slides/slide37.xml" ContentType="application/vnd.openxmlformats-officedocument.presentationml.slide+xml"/>
  <Override PartName="/ppt/slides/slide57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8.xml" ContentType="application/vnd.openxmlformats-officedocument.presentationml.slide+xml"/>
  <Override PartName="/ppt/slides/slide36.xml" ContentType="application/vnd.openxmlformats-officedocument.presentationml.slide+xml"/>
  <Override PartName="/ppt/slides/slide40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s/slide6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9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3"/>
  </p:notesMasterIdLst>
  <p:sldIdLst>
    <p:sldId id="256" r:id="rId2"/>
    <p:sldId id="298" r:id="rId3"/>
    <p:sldId id="323" r:id="rId4"/>
    <p:sldId id="324" r:id="rId5"/>
    <p:sldId id="311" r:id="rId6"/>
    <p:sldId id="376" r:id="rId7"/>
    <p:sldId id="303" r:id="rId8"/>
    <p:sldId id="325" r:id="rId9"/>
    <p:sldId id="326" r:id="rId10"/>
    <p:sldId id="327" r:id="rId11"/>
    <p:sldId id="304" r:id="rId12"/>
    <p:sldId id="328" r:id="rId13"/>
    <p:sldId id="329" r:id="rId14"/>
    <p:sldId id="312" r:id="rId15"/>
    <p:sldId id="331" r:id="rId16"/>
    <p:sldId id="332" r:id="rId17"/>
    <p:sldId id="313" r:id="rId18"/>
    <p:sldId id="333" r:id="rId19"/>
    <p:sldId id="314" r:id="rId20"/>
    <p:sldId id="315" r:id="rId21"/>
    <p:sldId id="316" r:id="rId22"/>
    <p:sldId id="317" r:id="rId23"/>
    <p:sldId id="319" r:id="rId24"/>
    <p:sldId id="340" r:id="rId25"/>
    <p:sldId id="368" r:id="rId26"/>
    <p:sldId id="320" r:id="rId27"/>
    <p:sldId id="334" r:id="rId28"/>
    <p:sldId id="321" r:id="rId29"/>
    <p:sldId id="335" r:id="rId30"/>
    <p:sldId id="336" r:id="rId31"/>
    <p:sldId id="322" r:id="rId32"/>
    <p:sldId id="337" r:id="rId33"/>
    <p:sldId id="338" r:id="rId34"/>
    <p:sldId id="341" r:id="rId35"/>
    <p:sldId id="342" r:id="rId36"/>
    <p:sldId id="344" r:id="rId37"/>
    <p:sldId id="345" r:id="rId38"/>
    <p:sldId id="377" r:id="rId39"/>
    <p:sldId id="378" r:id="rId40"/>
    <p:sldId id="346" r:id="rId41"/>
    <p:sldId id="347" r:id="rId42"/>
    <p:sldId id="348" r:id="rId43"/>
    <p:sldId id="349" r:id="rId44"/>
    <p:sldId id="350" r:id="rId45"/>
    <p:sldId id="351" r:id="rId46"/>
    <p:sldId id="353" r:id="rId47"/>
    <p:sldId id="354" r:id="rId48"/>
    <p:sldId id="355" r:id="rId49"/>
    <p:sldId id="356" r:id="rId50"/>
    <p:sldId id="357" r:id="rId51"/>
    <p:sldId id="359" r:id="rId52"/>
    <p:sldId id="370" r:id="rId53"/>
    <p:sldId id="361" r:id="rId54"/>
    <p:sldId id="362" r:id="rId55"/>
    <p:sldId id="363" r:id="rId56"/>
    <p:sldId id="365" r:id="rId57"/>
    <p:sldId id="369" r:id="rId58"/>
    <p:sldId id="371" r:id="rId59"/>
    <p:sldId id="372" r:id="rId60"/>
    <p:sldId id="367" r:id="rId61"/>
    <p:sldId id="375" r:id="rId62"/>
  </p:sldIdLst>
  <p:sldSz cx="9144000" cy="5143500" type="screen16x9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2" autoAdjust="0"/>
    <p:restoredTop sz="87567" autoAdjust="0"/>
  </p:normalViewPr>
  <p:slideViewPr>
    <p:cSldViewPr>
      <p:cViewPr varScale="1">
        <p:scale>
          <a:sx n="90" d="100"/>
          <a:sy n="90" d="100"/>
        </p:scale>
        <p:origin x="484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A8ADFD5B-A66C-449C-B6E8-FB716D07777D}" type="datetimeFigureOut">
              <a:pPr/>
              <a:t>08/05/2020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CA5D3BF3-D352-46FC-8343-31F56E6730EA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23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675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666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693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096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339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400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74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576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534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799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472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37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151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659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203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4571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033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712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9221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1287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4272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4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4351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9412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670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5872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5156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353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8102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9258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9680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 smtClean="0"/>
          </a:p>
          <a:p>
            <a:r>
              <a:rPr lang="en-US" dirty="0" smtClean="0"/>
              <a:t>Fila</a:t>
            </a:r>
            <a:r>
              <a:rPr lang="en-US" baseline="0" dirty="0" smtClean="0"/>
              <a:t> = A, B, C, D, B, E, D,</a:t>
            </a:r>
            <a:endParaRPr lang="pt-B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4216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Fila  = P1,P1,</a:t>
            </a:r>
            <a:r>
              <a:rPr lang="en-US" baseline="0" dirty="0" smtClean="0"/>
              <a:t> P2, P1,P2</a:t>
            </a:r>
            <a:endParaRPr lang="pt-B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52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2018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292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0602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2669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7211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11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4326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7124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5380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3698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404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483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5099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2055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5974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1677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0302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2919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0122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2994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43100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144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11610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06868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de </a:t>
            </a:r>
            <a:r>
              <a:rPr lang="en-US" dirty="0" err="1" smtClean="0"/>
              <a:t>entrega</a:t>
            </a:r>
            <a:r>
              <a:rPr lang="en-US" dirty="0" smtClean="0"/>
              <a:t>: 15/052020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BR" smtClean="0"/>
              <a:pPr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243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433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964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69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pt-B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pt-BR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pt-BR">
                <a:solidFill>
                  <a:srgbClr val="FFFFFF"/>
                </a:solidFill>
              </a:rPr>
              <a:pPr algn="ctr"/>
              <a:t>08/05/2020</a:t>
            </a:fld>
            <a:endParaRPr kumimoji="0" lang="pt-B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pt-BR" cap="all" baseline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08/05/2020</a:t>
            </a:fld>
            <a:endParaRPr kumimoji="0" lang="pt-B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08/05/2020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pt-BR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08/05/2020</a:t>
            </a:fld>
            <a:endParaRPr kumimoji="0"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pt-BR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08/05/2020</a:t>
            </a:fld>
            <a:endParaRPr kumimoji="0"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08/05/2020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08/05/2020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pt-BR" sz="4200" b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08/05/2020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pt-BR" sz="1800"/>
            </a:lvl1pPr>
            <a:lvl2pPr eaLnBrk="1" latinLnBrk="0" hangingPunct="1">
              <a:buNone/>
              <a:defRPr kumimoji="0" lang="pt-BR" sz="1200"/>
            </a:lvl2pPr>
            <a:lvl3pPr eaLnBrk="1" latinLnBrk="0" hangingPunct="1">
              <a:buNone/>
              <a:defRPr kumimoji="0" lang="pt-BR" sz="1000"/>
            </a:lvl3pPr>
            <a:lvl4pPr eaLnBrk="1" latinLnBrk="0" hangingPunct="1">
              <a:buNone/>
              <a:defRPr kumimoji="0" lang="pt-BR" sz="900"/>
            </a:lvl4pPr>
            <a:lvl5pPr eaLnBrk="1" latinLnBrk="0" hangingPunct="1"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pt-BR"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pt-BR" sz="1700"/>
            </a:lvl1pPr>
            <a:lvl2pPr eaLnBrk="1" latinLnBrk="0" hangingPunct="1">
              <a:buFontTx/>
              <a:buNone/>
              <a:defRPr kumimoji="0" lang="pt-BR" sz="1200"/>
            </a:lvl2pPr>
            <a:lvl3pPr eaLnBrk="1" latinLnBrk="0" hangingPunct="1">
              <a:buFontTx/>
              <a:buNone/>
              <a:defRPr kumimoji="0" lang="pt-BR" sz="1000"/>
            </a:lvl3pPr>
            <a:lvl4pPr eaLnBrk="1" latinLnBrk="0" hangingPunct="1">
              <a:buFontTx/>
              <a:buNone/>
              <a:defRPr kumimoji="0" lang="pt-BR" sz="900"/>
            </a:lvl4pPr>
            <a:lvl5pPr eaLnBrk="1" latinLnBrk="0" hangingPunct="1">
              <a:buFontTx/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pt-B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08/05/2020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pt-BR" sz="2800"/>
            </a:lvl1pPr>
            <a:extLst/>
          </a:lstStyle>
          <a:p>
            <a:pPr algn="ctr"/>
            <a:fld id="{8F82E0A0-C266-4798-8C8F-B9F91E9DA37E}" type="slidenum">
              <a:rPr kumimoji="0" lang="pt-BR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08/05/2020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pt-BR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pt-BR" smtClean="0"/>
              <a:t>Clique para editar o título mestre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pt-BR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39752" y="4587974"/>
            <a:ext cx="6515100" cy="627534"/>
          </a:xfrm>
        </p:spPr>
        <p:txBody>
          <a:bodyPr>
            <a:normAutofit fontScale="55000" lnSpcReduction="20000"/>
          </a:bodyPr>
          <a:lstStyle>
            <a:extLst/>
          </a:lstStyle>
          <a:p>
            <a:r>
              <a:rPr lang="pt-BR" dirty="0" smtClean="0"/>
              <a:t>Análise e Desenvolvimento de Sistemas</a:t>
            </a:r>
          </a:p>
          <a:p>
            <a:r>
              <a:rPr lang="en-US" dirty="0" smtClean="0"/>
              <a:t>Prof. Ms. José Geraldo </a:t>
            </a:r>
            <a:r>
              <a:rPr lang="en-US" dirty="0"/>
              <a:t>de Moraes - http://lattes.cnpq.br/3313135299163906 </a:t>
            </a:r>
          </a:p>
          <a:p>
            <a:endParaRPr lang="pt-BR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Sistemas Operacionais 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Estados do Processo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99568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 smtClean="0">
                <a:solidFill>
                  <a:srgbClr val="FF0000"/>
                </a:solidFill>
              </a:rPr>
              <a:t>Lista</a:t>
            </a:r>
            <a:r>
              <a:rPr lang="en-US" dirty="0" smtClean="0">
                <a:solidFill>
                  <a:srgbClr val="FF0000"/>
                </a:solidFill>
              </a:rPr>
              <a:t> de PCBs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19622"/>
            <a:ext cx="5830292" cy="3539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704856" cy="3456384"/>
          </a:xfrm>
        </p:spPr>
        <p:txBody>
          <a:bodyPr anchor="ctr">
            <a:normAutofit fontScale="92500" lnSpcReduction="20000"/>
          </a:bodyPr>
          <a:lstStyle>
            <a:extLst/>
          </a:lstStyle>
          <a:p>
            <a:pPr marL="274320" lvl="1"/>
            <a:r>
              <a:rPr lang="pt-BR" dirty="0"/>
              <a:t>Processos são criados por 4 eventos principais:</a:t>
            </a:r>
          </a:p>
          <a:p>
            <a:pPr marL="514350" lvl="1" indent="-514350">
              <a:buFont typeface="+mj-lt"/>
              <a:buAutoNum type="arabicPeriod"/>
            </a:pPr>
            <a:r>
              <a:rPr lang="pt-BR" dirty="0">
                <a:solidFill>
                  <a:srgbClr val="FF0000"/>
                </a:solidFill>
              </a:rPr>
              <a:t>Inicialização do sistema</a:t>
            </a:r>
          </a:p>
          <a:p>
            <a:pPr marL="1005840" lvl="3"/>
            <a:r>
              <a:rPr lang="pt-BR" dirty="0"/>
              <a:t>Ex.: Processos </a:t>
            </a:r>
            <a:r>
              <a:rPr lang="pt-BR" dirty="0" err="1"/>
              <a:t>foreground</a:t>
            </a:r>
            <a:r>
              <a:rPr lang="pt-BR" dirty="0"/>
              <a:t> e background (</a:t>
            </a:r>
            <a:r>
              <a:rPr lang="pt-BR" dirty="0" err="1"/>
              <a:t>daemons</a:t>
            </a:r>
            <a:r>
              <a:rPr lang="pt-BR" dirty="0"/>
              <a:t>)</a:t>
            </a:r>
          </a:p>
          <a:p>
            <a:pPr marL="514350" lvl="1" indent="-514350">
              <a:buFont typeface="+mj-lt"/>
              <a:buAutoNum type="arabicPeriod"/>
            </a:pPr>
            <a:r>
              <a:rPr lang="pt-BR" dirty="0">
                <a:solidFill>
                  <a:srgbClr val="FF0000"/>
                </a:solidFill>
              </a:rPr>
              <a:t>Processos em execução que usam uma “system </a:t>
            </a:r>
            <a:r>
              <a:rPr lang="pt-BR" dirty="0" err="1">
                <a:solidFill>
                  <a:srgbClr val="FF0000"/>
                </a:solidFill>
              </a:rPr>
              <a:t>call</a:t>
            </a:r>
            <a:r>
              <a:rPr lang="pt-BR" dirty="0">
                <a:solidFill>
                  <a:srgbClr val="FF0000"/>
                </a:solidFill>
              </a:rPr>
              <a:t>” para criar outros processos</a:t>
            </a:r>
          </a:p>
          <a:p>
            <a:pPr marL="1005840" lvl="3"/>
            <a:r>
              <a:rPr lang="pt-BR" dirty="0"/>
              <a:t>Ex.: leitura de grandes quantidades de dados via um buffer</a:t>
            </a:r>
          </a:p>
          <a:p>
            <a:pPr marL="514350" lvl="1" indent="-514350">
              <a:buFont typeface="+mj-lt"/>
              <a:buAutoNum type="arabicPeriod"/>
            </a:pPr>
            <a:r>
              <a:rPr lang="pt-BR" dirty="0">
                <a:solidFill>
                  <a:srgbClr val="FF0000"/>
                </a:solidFill>
              </a:rPr>
              <a:t>Solicitação de usuário para criação de um novo processo</a:t>
            </a:r>
          </a:p>
          <a:p>
            <a:pPr marL="1005840" lvl="3"/>
            <a:r>
              <a:rPr lang="pt-BR" dirty="0"/>
              <a:t>Ex.: disparo de novos processos via teclado ou mouse</a:t>
            </a:r>
          </a:p>
          <a:p>
            <a:pPr marL="514350" lvl="1" indent="-51435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</a:rPr>
              <a:t>Inicialização </a:t>
            </a:r>
            <a:r>
              <a:rPr lang="pt-BR" dirty="0">
                <a:solidFill>
                  <a:srgbClr val="FF0000"/>
                </a:solidFill>
              </a:rPr>
              <a:t>de um </a:t>
            </a:r>
            <a:r>
              <a:rPr lang="pt-BR" dirty="0" err="1">
                <a:solidFill>
                  <a:srgbClr val="FF0000"/>
                </a:solidFill>
              </a:rPr>
              <a:t>job</a:t>
            </a:r>
            <a:r>
              <a:rPr lang="pt-BR" dirty="0">
                <a:solidFill>
                  <a:srgbClr val="FF0000"/>
                </a:solidFill>
              </a:rPr>
              <a:t> em sistemas batch</a:t>
            </a:r>
          </a:p>
          <a:p>
            <a:pPr marL="1005840" lvl="3"/>
            <a:r>
              <a:rPr lang="pt-BR" dirty="0" smtClean="0"/>
              <a:t>Ex.: Para </a:t>
            </a:r>
            <a:r>
              <a:rPr lang="pt-BR" dirty="0"/>
              <a:t>cada </a:t>
            </a:r>
            <a:r>
              <a:rPr lang="pt-BR" dirty="0" err="1"/>
              <a:t>job</a:t>
            </a:r>
            <a:r>
              <a:rPr lang="pt-BR" dirty="0"/>
              <a:t> um processo é criado pelo processo SO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Criação de um Processo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92888" cy="3456384"/>
          </a:xfrm>
        </p:spPr>
        <p:txBody>
          <a:bodyPr anchor="ctr">
            <a:normAutofit fontScale="92500" lnSpcReduction="20000"/>
          </a:bodyPr>
          <a:lstStyle>
            <a:extLst/>
          </a:lstStyle>
          <a:p>
            <a:pPr marL="274320" lvl="1" algn="just"/>
            <a:r>
              <a:rPr lang="pt-BR" dirty="0"/>
              <a:t>Há 4 situações em que um processo é terminado:</a:t>
            </a:r>
          </a:p>
          <a:p>
            <a:pPr marL="514350" lvl="1" indent="-514350" algn="just">
              <a:buFont typeface="+mj-lt"/>
              <a:buAutoNum type="arabicPeriod"/>
            </a:pPr>
            <a:r>
              <a:rPr lang="pt-BR" dirty="0"/>
              <a:t>Finalização normal ao término da sua tarefa (voluntário)</a:t>
            </a:r>
          </a:p>
          <a:p>
            <a:pPr marL="1005840" lvl="3" algn="just"/>
            <a:r>
              <a:rPr lang="pt-BR" dirty="0"/>
              <a:t>Ex.: O próprio processo fecha seus arquivos abertos, e termina</a:t>
            </a:r>
          </a:p>
          <a:p>
            <a:pPr marL="514350" lvl="1" indent="-514350" algn="just">
              <a:buFont typeface="+mj-lt"/>
              <a:buAutoNum type="arabicPeriod"/>
            </a:pPr>
            <a:r>
              <a:rPr lang="pt-BR" dirty="0"/>
              <a:t>Finalização por erro detectado durante a sua execução (voluntário)</a:t>
            </a:r>
          </a:p>
          <a:p>
            <a:pPr marL="1005840" lvl="3" algn="just"/>
            <a:r>
              <a:rPr lang="pt-BR" dirty="0"/>
              <a:t>Ex.: Processo detecta um erro externo e aborta execução</a:t>
            </a:r>
          </a:p>
          <a:p>
            <a:pPr marL="514350" lvl="1" indent="-514350" algn="just">
              <a:buFont typeface="+mj-lt"/>
              <a:buAutoNum type="arabicPeriod"/>
            </a:pPr>
            <a:r>
              <a:rPr lang="pt-BR" dirty="0"/>
              <a:t>Finalização por erro fatal (involuntariamente)</a:t>
            </a:r>
          </a:p>
          <a:p>
            <a:pPr marL="1005840" lvl="3" algn="just"/>
            <a:r>
              <a:rPr lang="pt-BR" dirty="0"/>
              <a:t>Ex.: Processo contém um erro (bug)</a:t>
            </a:r>
          </a:p>
          <a:p>
            <a:pPr marL="514350" lvl="1" indent="-514350" algn="just">
              <a:buFont typeface="+mj-lt"/>
              <a:buAutoNum type="arabicPeriod"/>
            </a:pPr>
            <a:r>
              <a:rPr lang="pt-BR" dirty="0"/>
              <a:t>Finalização por outro processo (involuntariamente)</a:t>
            </a:r>
          </a:p>
          <a:p>
            <a:pPr marL="1005840" lvl="3" algn="just"/>
            <a:r>
              <a:rPr lang="pt-BR" dirty="0"/>
              <a:t>Ex.: O outro processo tem que ter privilégio para tal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Finalização de um Processos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92888" cy="3456384"/>
          </a:xfrm>
        </p:spPr>
        <p:txBody>
          <a:bodyPr anchor="ctr">
            <a:normAutofit/>
          </a:bodyPr>
          <a:lstStyle>
            <a:extLst/>
          </a:lstStyle>
          <a:p>
            <a:pPr marL="274320" lvl="1" algn="just"/>
            <a:r>
              <a:rPr lang="pt-BR" dirty="0" smtClean="0">
                <a:solidFill>
                  <a:srgbClr val="FF0000"/>
                </a:solidFill>
              </a:rPr>
              <a:t>Execução </a:t>
            </a:r>
            <a:r>
              <a:rPr lang="pt-BR" i="1" dirty="0" smtClean="0">
                <a:solidFill>
                  <a:srgbClr val="FF0000"/>
                </a:solidFill>
              </a:rPr>
              <a:t>(</a:t>
            </a:r>
            <a:r>
              <a:rPr lang="pt-BR" i="1" dirty="0" err="1" smtClean="0">
                <a:solidFill>
                  <a:srgbClr val="FF0000"/>
                </a:solidFill>
              </a:rPr>
              <a:t>running</a:t>
            </a:r>
            <a:r>
              <a:rPr lang="pt-BR" i="1" dirty="0" smtClean="0">
                <a:solidFill>
                  <a:srgbClr val="FF0000"/>
                </a:solidFill>
              </a:rPr>
              <a:t>)</a:t>
            </a:r>
            <a:r>
              <a:rPr lang="pt-BR" i="1" dirty="0" smtClean="0"/>
              <a:t>: </a:t>
            </a:r>
            <a:r>
              <a:rPr lang="pt-BR" dirty="0"/>
              <a:t>ocorre quando o processo está de posse da UCP.</a:t>
            </a:r>
          </a:p>
          <a:p>
            <a:pPr marL="274320" lvl="1" algn="just"/>
            <a:r>
              <a:rPr lang="pt-BR" dirty="0"/>
              <a:t> </a:t>
            </a:r>
            <a:r>
              <a:rPr lang="pt-BR" dirty="0" smtClean="0">
                <a:solidFill>
                  <a:srgbClr val="FF0000"/>
                </a:solidFill>
              </a:rPr>
              <a:t>Espera </a:t>
            </a:r>
            <a:r>
              <a:rPr lang="pt-BR" i="1" dirty="0" smtClean="0">
                <a:solidFill>
                  <a:srgbClr val="FF0000"/>
                </a:solidFill>
              </a:rPr>
              <a:t>(</a:t>
            </a:r>
            <a:r>
              <a:rPr lang="pt-BR" i="1" dirty="0" err="1" smtClean="0">
                <a:solidFill>
                  <a:srgbClr val="FF0000"/>
                </a:solidFill>
              </a:rPr>
              <a:t>waiting</a:t>
            </a:r>
            <a:r>
              <a:rPr lang="pt-BR" i="1" dirty="0" smtClean="0">
                <a:solidFill>
                  <a:srgbClr val="FF0000"/>
                </a:solidFill>
              </a:rPr>
              <a:t>):</a:t>
            </a:r>
            <a:r>
              <a:rPr lang="pt-BR" i="1" dirty="0" smtClean="0"/>
              <a:t> </a:t>
            </a:r>
            <a:r>
              <a:rPr lang="pt-BR" dirty="0"/>
              <a:t>ocorre quando o processo aguarda por algum evento externo para seguir o processamento.</a:t>
            </a:r>
          </a:p>
          <a:p>
            <a:pPr marL="274320" lvl="1" algn="just"/>
            <a:r>
              <a:rPr lang="pt-BR" dirty="0"/>
              <a:t> </a:t>
            </a:r>
            <a:r>
              <a:rPr lang="pt-BR" dirty="0" smtClean="0">
                <a:solidFill>
                  <a:srgbClr val="FF0000"/>
                </a:solidFill>
              </a:rPr>
              <a:t>Pronto </a:t>
            </a:r>
            <a:r>
              <a:rPr lang="pt-BR" i="1" dirty="0" smtClean="0">
                <a:solidFill>
                  <a:srgbClr val="FF0000"/>
                </a:solidFill>
              </a:rPr>
              <a:t>(</a:t>
            </a:r>
            <a:r>
              <a:rPr lang="pt-BR" i="1" dirty="0" err="1" smtClean="0">
                <a:solidFill>
                  <a:srgbClr val="FF0000"/>
                </a:solidFill>
              </a:rPr>
              <a:t>ready</a:t>
            </a:r>
            <a:r>
              <a:rPr lang="pt-BR" i="1" dirty="0" smtClean="0">
                <a:solidFill>
                  <a:srgbClr val="FF0000"/>
                </a:solidFill>
              </a:rPr>
              <a:t>):</a:t>
            </a:r>
            <a:r>
              <a:rPr lang="pt-BR" i="1" dirty="0" smtClean="0"/>
              <a:t> </a:t>
            </a:r>
            <a:r>
              <a:rPr lang="pt-BR" dirty="0"/>
              <a:t>o processo aguarda apenas uma oportunidade para executar.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Estados de um Processo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Mudanças de Estado do Processo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19622"/>
            <a:ext cx="4570462" cy="3624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8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20880" cy="1512168"/>
          </a:xfrm>
        </p:spPr>
        <p:txBody>
          <a:bodyPr anchor="ctr">
            <a:normAutofit fontScale="85000" lnSpcReduction="10000"/>
          </a:bodyPr>
          <a:lstStyle>
            <a:extLst/>
          </a:lstStyle>
          <a:p>
            <a:pPr marL="274320" lvl="1" algn="just"/>
            <a:r>
              <a:rPr lang="pt-BR" dirty="0">
                <a:solidFill>
                  <a:srgbClr val="FF0000"/>
                </a:solidFill>
              </a:rPr>
              <a:t>Pronto-Execução:</a:t>
            </a:r>
            <a:r>
              <a:rPr lang="pt-BR" dirty="0"/>
              <a:t> o processo é criado e o S.O.  o coloca numa lista de processos no estado de pronto, onde aguarda a execução.</a:t>
            </a:r>
          </a:p>
          <a:p>
            <a:pPr marL="274320" lvl="1" algn="just"/>
            <a:r>
              <a:rPr lang="pt-BR" dirty="0">
                <a:solidFill>
                  <a:srgbClr val="FF0000"/>
                </a:solidFill>
              </a:rPr>
              <a:t>Execução- Espera</a:t>
            </a:r>
            <a:r>
              <a:rPr lang="pt-BR" dirty="0"/>
              <a:t>: o processo passa para estado de espera por eventos gerados pelo próprio processo. Ex.: operação de E/S.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Mudanças de Estado</a:t>
            </a:r>
            <a:endParaRPr lang="pt-B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051423"/>
            <a:ext cx="4404569" cy="207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7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347614"/>
            <a:ext cx="7920880" cy="1656184"/>
          </a:xfrm>
        </p:spPr>
        <p:txBody>
          <a:bodyPr anchor="ctr">
            <a:normAutofit fontScale="77500" lnSpcReduction="20000"/>
          </a:bodyPr>
          <a:lstStyle>
            <a:extLst/>
          </a:lstStyle>
          <a:p>
            <a:pPr marL="274320" lvl="1" algn="just"/>
            <a:r>
              <a:rPr lang="pt-BR" dirty="0">
                <a:solidFill>
                  <a:srgbClr val="FF0000"/>
                </a:solidFill>
              </a:rPr>
              <a:t>Espera-Pronto: </a:t>
            </a:r>
            <a:r>
              <a:rPr lang="pt-BR" dirty="0"/>
              <a:t>a solicitação é atendida ou quando o recurso esperado é concedido. Um processo no estado de espera sempre passará pelo estado de pronto antes de ser selecionado para execução.</a:t>
            </a:r>
          </a:p>
          <a:p>
            <a:pPr marL="274320" lvl="1" algn="just"/>
            <a:r>
              <a:rPr lang="pt-BR" dirty="0">
                <a:solidFill>
                  <a:srgbClr val="FF0000"/>
                </a:solidFill>
              </a:rPr>
              <a:t>Execução-Pronto: </a:t>
            </a:r>
            <a:r>
              <a:rPr lang="pt-BR" dirty="0"/>
              <a:t>o processo passa para o estado de pronto por eventos gerados pelo SO. Ex.: Fim da fatia de tempo do processo para sua execução.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Mudanças de Estado</a:t>
            </a:r>
            <a:endParaRPr lang="pt-B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051423"/>
            <a:ext cx="4404569" cy="207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Todos os Estados do Processo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9622"/>
            <a:ext cx="5866805" cy="3603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Tipos de Processo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54822"/>
            <a:ext cx="6426299" cy="356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848872" cy="3200400"/>
          </a:xfrm>
        </p:spPr>
        <p:txBody>
          <a:bodyPr anchor="ctr">
            <a:normAutofit fontScale="85000" lnSpcReduction="20000"/>
          </a:bodyPr>
          <a:lstStyle>
            <a:extLst/>
          </a:lstStyle>
          <a:p>
            <a:pPr marL="274320" lvl="1" algn="just"/>
            <a:r>
              <a:rPr lang="pt-BR" dirty="0">
                <a:solidFill>
                  <a:srgbClr val="FF0000"/>
                </a:solidFill>
              </a:rPr>
              <a:t>CPU- </a:t>
            </a:r>
            <a:r>
              <a:rPr lang="pt-BR" dirty="0" err="1">
                <a:solidFill>
                  <a:srgbClr val="FF0000"/>
                </a:solidFill>
              </a:rPr>
              <a:t>bound</a:t>
            </a:r>
            <a:r>
              <a:rPr lang="pt-BR" dirty="0"/>
              <a:t>: o processo passa a maior parte do tempo no estado de execução, isto é, utilizando o processador. Realiza poucas operações de E/S. </a:t>
            </a:r>
          </a:p>
          <a:p>
            <a:pPr marL="548640" lvl="2" algn="just"/>
            <a:r>
              <a:rPr lang="pt-BR" dirty="0" smtClean="0"/>
              <a:t>Ex</a:t>
            </a:r>
            <a:r>
              <a:rPr lang="pt-BR" dirty="0"/>
              <a:t>.: Aplicações matemáticas, </a:t>
            </a:r>
          </a:p>
          <a:p>
            <a:pPr marL="274320" lvl="1" algn="just"/>
            <a:endParaRPr lang="pt-BR" dirty="0"/>
          </a:p>
          <a:p>
            <a:pPr marL="274320" lvl="1" algn="just"/>
            <a:r>
              <a:rPr lang="pt-BR" dirty="0">
                <a:solidFill>
                  <a:srgbClr val="FF0000"/>
                </a:solidFill>
              </a:rPr>
              <a:t>I/O(Input/Output) - </a:t>
            </a:r>
            <a:r>
              <a:rPr lang="pt-BR" dirty="0" err="1">
                <a:solidFill>
                  <a:srgbClr val="FF0000"/>
                </a:solidFill>
              </a:rPr>
              <a:t>bound</a:t>
            </a:r>
            <a:r>
              <a:rPr lang="pt-BR" dirty="0"/>
              <a:t>: o processo passa a maior parte do tempo no estado de espera, pois realiza alto nº de operações de E/S. </a:t>
            </a:r>
          </a:p>
          <a:p>
            <a:pPr marL="548640" lvl="2" algn="just"/>
            <a:r>
              <a:rPr lang="pt-BR" dirty="0" smtClean="0"/>
              <a:t>Ex</a:t>
            </a:r>
            <a:r>
              <a:rPr lang="pt-BR" dirty="0"/>
              <a:t>.: Aplicações comerciais baseadas em  operações de leitura/processamento/gravação.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Tipos de Processos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19622"/>
            <a:ext cx="7346776" cy="3528392"/>
          </a:xfrm>
        </p:spPr>
        <p:txBody>
          <a:bodyPr anchor="ctr">
            <a:normAutofit fontScale="77500" lnSpcReduction="20000"/>
          </a:bodyPr>
          <a:lstStyle>
            <a:extLst/>
          </a:lstStyle>
          <a:p>
            <a:pPr marL="274320" lvl="1"/>
            <a:r>
              <a:rPr lang="pt-BR" dirty="0"/>
              <a:t>Processos</a:t>
            </a:r>
          </a:p>
          <a:p>
            <a:pPr marL="548640" lvl="2"/>
            <a:r>
              <a:rPr lang="pt-BR" dirty="0"/>
              <a:t> Definição</a:t>
            </a:r>
          </a:p>
          <a:p>
            <a:pPr marL="548640" lvl="2"/>
            <a:r>
              <a:rPr lang="pt-BR" dirty="0"/>
              <a:t> Estrutura</a:t>
            </a:r>
          </a:p>
          <a:p>
            <a:pPr marL="548640" lvl="2"/>
            <a:r>
              <a:rPr lang="pt-BR" dirty="0"/>
              <a:t> PCB</a:t>
            </a:r>
          </a:p>
          <a:p>
            <a:pPr marL="548640" lvl="2"/>
            <a:r>
              <a:rPr lang="pt-BR" dirty="0"/>
              <a:t>Estados do Processo</a:t>
            </a:r>
          </a:p>
          <a:p>
            <a:pPr marL="548640" lvl="2"/>
            <a:r>
              <a:rPr lang="pt-BR" dirty="0"/>
              <a:t>Mudanças de Estados</a:t>
            </a:r>
          </a:p>
          <a:p>
            <a:pPr marL="548640" lvl="2"/>
            <a:r>
              <a:rPr lang="pt-BR" dirty="0"/>
              <a:t>Processos CPU x IO </a:t>
            </a:r>
            <a:r>
              <a:rPr lang="pt-BR" dirty="0" err="1"/>
              <a:t>Bound</a:t>
            </a:r>
            <a:endParaRPr lang="pt-BR" dirty="0"/>
          </a:p>
          <a:p>
            <a:pPr marL="274320" lvl="1"/>
            <a:r>
              <a:rPr lang="pt-BR" dirty="0"/>
              <a:t>Introdução ao Escalonamento</a:t>
            </a:r>
          </a:p>
          <a:p>
            <a:pPr marL="548640" lvl="2"/>
            <a:r>
              <a:rPr lang="pt-BR" dirty="0"/>
              <a:t>Objetivos</a:t>
            </a:r>
          </a:p>
          <a:p>
            <a:pPr marL="548640" lvl="2"/>
            <a:r>
              <a:rPr lang="pt-BR" dirty="0" err="1"/>
              <a:t>Chaveameto</a:t>
            </a:r>
            <a:r>
              <a:rPr lang="pt-BR" dirty="0"/>
              <a:t> de Contexto</a:t>
            </a:r>
          </a:p>
          <a:p>
            <a:pPr marL="548640" lvl="2"/>
            <a:r>
              <a:rPr lang="pt-BR" dirty="0"/>
              <a:t>Escalonamento Não </a:t>
            </a:r>
            <a:r>
              <a:rPr lang="pt-BR" dirty="0" err="1"/>
              <a:t>Preemptivo</a:t>
            </a:r>
            <a:endParaRPr lang="pt-BR" dirty="0"/>
          </a:p>
          <a:p>
            <a:pPr marL="548640" lvl="2"/>
            <a:r>
              <a:rPr lang="pt-BR" dirty="0"/>
              <a:t>Escalonamento </a:t>
            </a:r>
            <a:r>
              <a:rPr lang="pt-BR" dirty="0" err="1"/>
              <a:t>Preemptivo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30288" y="1385077"/>
            <a:ext cx="8046168" cy="1224136"/>
          </a:xfrm>
        </p:spPr>
        <p:txBody>
          <a:bodyPr anchor="ctr">
            <a:normAutofit fontScale="85000" lnSpcReduction="20000"/>
          </a:bodyPr>
          <a:lstStyle>
            <a:extLst/>
          </a:lstStyle>
          <a:p>
            <a:pPr marL="274320" lvl="1" algn="just"/>
            <a:r>
              <a:rPr lang="pt-BR" dirty="0"/>
              <a:t>A partir do momento em que diversos processos podem estar no estado de pronto, critérios devem ser estabelecidos para determinar qual processo será escolhido para ser escalonado no processador.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Introdução ao Escalonamento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01478"/>
            <a:ext cx="4861992" cy="251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20880" cy="3384376"/>
          </a:xfrm>
        </p:spPr>
        <p:txBody>
          <a:bodyPr anchor="ctr">
            <a:normAutofit fontScale="85000" lnSpcReduction="20000"/>
          </a:bodyPr>
          <a:lstStyle>
            <a:extLst/>
          </a:lstStyle>
          <a:p>
            <a:pPr marL="274320" lvl="1" algn="just"/>
            <a:r>
              <a:rPr lang="pt-BR" dirty="0">
                <a:solidFill>
                  <a:srgbClr val="FF0000"/>
                </a:solidFill>
              </a:rPr>
              <a:t>Escalonador</a:t>
            </a:r>
          </a:p>
          <a:p>
            <a:pPr marL="548640" lvl="2" algn="just"/>
            <a:r>
              <a:rPr lang="pt-BR" dirty="0"/>
              <a:t>Determina qual processo deve fazer uso do processador</a:t>
            </a:r>
          </a:p>
          <a:p>
            <a:pPr marL="548640" lvl="2" algn="just"/>
            <a:r>
              <a:rPr lang="pt-BR" dirty="0"/>
              <a:t>mantém um registro dos processos presentes no sistema computacional (Tabela PCB)</a:t>
            </a:r>
          </a:p>
          <a:p>
            <a:pPr marL="548640" lvl="2" algn="just"/>
            <a:r>
              <a:rPr lang="pt-BR" dirty="0"/>
              <a:t>inclui novos processos neste conjunto </a:t>
            </a:r>
          </a:p>
          <a:p>
            <a:pPr marL="548640" lvl="2" algn="just"/>
            <a:r>
              <a:rPr lang="pt-BR" dirty="0"/>
              <a:t>remove processos que já completaram sua missão</a:t>
            </a:r>
          </a:p>
          <a:p>
            <a:pPr marL="274320" lvl="1" algn="just"/>
            <a:endParaRPr lang="pt-BR" dirty="0"/>
          </a:p>
          <a:p>
            <a:pPr marL="274320" lvl="1" algn="just"/>
            <a:r>
              <a:rPr lang="pt-BR" dirty="0">
                <a:solidFill>
                  <a:srgbClr val="FF0000"/>
                </a:solidFill>
              </a:rPr>
              <a:t>Despachante (</a:t>
            </a:r>
            <a:r>
              <a:rPr lang="pt-BR" dirty="0" err="1">
                <a:solidFill>
                  <a:srgbClr val="FF0000"/>
                </a:solidFill>
              </a:rPr>
              <a:t>dispatcher</a:t>
            </a:r>
            <a:r>
              <a:rPr lang="pt-BR" dirty="0">
                <a:solidFill>
                  <a:srgbClr val="FF0000"/>
                </a:solidFill>
              </a:rPr>
              <a:t>)</a:t>
            </a:r>
          </a:p>
          <a:p>
            <a:pPr marL="548640" lvl="2" algn="just"/>
            <a:r>
              <a:rPr lang="pt-BR" dirty="0"/>
              <a:t>Responsável pela troca de contexto dos processos</a:t>
            </a:r>
          </a:p>
          <a:p>
            <a:pPr marL="548640" lvl="2" algn="just"/>
            <a:r>
              <a:rPr lang="pt-BR" dirty="0"/>
              <a:t>O tempo gasto na substituição de um processo em execução por outro é denominado </a:t>
            </a:r>
            <a:r>
              <a:rPr lang="pt-BR" dirty="0">
                <a:solidFill>
                  <a:srgbClr val="FF0000"/>
                </a:solidFill>
              </a:rPr>
              <a:t>“latência do </a:t>
            </a:r>
            <a:r>
              <a:rPr lang="pt-BR" dirty="0" err="1">
                <a:solidFill>
                  <a:srgbClr val="FF0000"/>
                </a:solidFill>
              </a:rPr>
              <a:t>dispatcher</a:t>
            </a:r>
            <a:r>
              <a:rPr lang="pt-BR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pt-BR" dirty="0"/>
              <a:t>Coordenação das atividades Escalonamento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Chaveamento de Processos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19622"/>
            <a:ext cx="3995662" cy="359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19622"/>
            <a:ext cx="7992888" cy="3456384"/>
          </a:xfrm>
        </p:spPr>
        <p:txBody>
          <a:bodyPr anchor="ctr">
            <a:normAutofit/>
          </a:bodyPr>
          <a:lstStyle>
            <a:extLst/>
          </a:lstStyle>
          <a:p>
            <a:pPr marL="274320" lvl="1" algn="just"/>
            <a:r>
              <a:rPr lang="pt-BR" sz="2400" dirty="0"/>
              <a:t>Para atender a estes objetivos, muitas vezes conflitantes, os </a:t>
            </a:r>
            <a:r>
              <a:rPr lang="pt-BR" sz="2400" dirty="0" err="1"/>
              <a:t>SOs</a:t>
            </a:r>
            <a:r>
              <a:rPr lang="pt-BR" sz="2400" dirty="0"/>
              <a:t> devem levar em consideração as características dos processos, ou seja, se um processo é do tipo </a:t>
            </a:r>
            <a:r>
              <a:rPr lang="pt-BR" sz="2400" dirty="0">
                <a:solidFill>
                  <a:srgbClr val="FF0000"/>
                </a:solidFill>
              </a:rPr>
              <a:t>batch</a:t>
            </a:r>
            <a:r>
              <a:rPr lang="pt-BR" sz="2400" dirty="0"/>
              <a:t> (não tem nenhuma interação com o usuário), </a:t>
            </a:r>
            <a:r>
              <a:rPr lang="pt-BR" sz="2400" dirty="0">
                <a:solidFill>
                  <a:srgbClr val="FF0000"/>
                </a:solidFill>
              </a:rPr>
              <a:t>interativo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CPU-</a:t>
            </a:r>
            <a:r>
              <a:rPr lang="pt-BR" sz="2400" dirty="0" err="1">
                <a:solidFill>
                  <a:srgbClr val="FF0000"/>
                </a:solidFill>
              </a:rPr>
              <a:t>Bound</a:t>
            </a:r>
            <a:r>
              <a:rPr lang="pt-BR" sz="2400" dirty="0"/>
              <a:t> ou </a:t>
            </a:r>
            <a:r>
              <a:rPr lang="pt-BR" sz="2400" dirty="0">
                <a:solidFill>
                  <a:srgbClr val="FF0000"/>
                </a:solidFill>
              </a:rPr>
              <a:t>I/O-</a:t>
            </a:r>
            <a:r>
              <a:rPr lang="pt-BR" sz="2400" dirty="0" err="1">
                <a:solidFill>
                  <a:srgbClr val="FF0000"/>
                </a:solidFill>
              </a:rPr>
              <a:t>Bound</a:t>
            </a:r>
            <a:r>
              <a:rPr lang="pt-BR" sz="2400" dirty="0"/>
              <a:t>.</a:t>
            </a:r>
          </a:p>
          <a:p>
            <a:pPr marL="274320" lvl="1" algn="just"/>
            <a:r>
              <a:rPr lang="pt-BR" sz="2400" dirty="0"/>
              <a:t> </a:t>
            </a:r>
            <a:r>
              <a:rPr lang="pt-BR" sz="2400" dirty="0">
                <a:solidFill>
                  <a:srgbClr val="FF0000"/>
                </a:solidFill>
              </a:rPr>
              <a:t>Sistemas Operacionais de tempo real ou de tempo compartilhado</a:t>
            </a:r>
            <a:r>
              <a:rPr lang="pt-BR" sz="2400" dirty="0"/>
              <a:t> também são aspectos fundamentais para a implementação de uma política adequada de escalonamento.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/>
              <a:t>Escalonamento (</a:t>
            </a:r>
            <a:r>
              <a:rPr lang="pt-BR" dirty="0" err="1"/>
              <a:t>Scheduling</a:t>
            </a:r>
            <a:r>
              <a:rPr lang="pt-BR" dirty="0"/>
              <a:t>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19622"/>
            <a:ext cx="8064896" cy="3456384"/>
          </a:xfrm>
        </p:spPr>
        <p:txBody>
          <a:bodyPr anchor="ctr">
            <a:normAutofit lnSpcReduction="10000"/>
          </a:bodyPr>
          <a:lstStyle>
            <a:extLst/>
          </a:lstStyle>
          <a:p>
            <a:pPr marL="274320" lvl="1" algn="just"/>
            <a:r>
              <a:rPr lang="pt-BR" dirty="0">
                <a:solidFill>
                  <a:srgbClr val="FF0000"/>
                </a:solidFill>
              </a:rPr>
              <a:t>Preempção</a:t>
            </a:r>
            <a:r>
              <a:rPr lang="pt-BR" dirty="0"/>
              <a:t> : possibilidade do SO interromper um processo em execução e substituí-lo por outro.</a:t>
            </a:r>
          </a:p>
          <a:p>
            <a:pPr marL="274320" lvl="1" algn="just"/>
            <a:r>
              <a:rPr lang="pt-BR" dirty="0">
                <a:solidFill>
                  <a:srgbClr val="FF0000"/>
                </a:solidFill>
              </a:rPr>
              <a:t>Escalonamento não-</a:t>
            </a:r>
            <a:r>
              <a:rPr lang="pt-BR" dirty="0" err="1">
                <a:solidFill>
                  <a:srgbClr val="FF0000"/>
                </a:solidFill>
              </a:rPr>
              <a:t>preemptivo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: nenhum evento externo pode ocasionar a perda do uso do processador. Ex.: Batch;</a:t>
            </a:r>
          </a:p>
          <a:p>
            <a:pPr marL="274320" lvl="1" algn="just"/>
            <a:r>
              <a:rPr lang="pt-BR" dirty="0">
                <a:solidFill>
                  <a:srgbClr val="FF0000"/>
                </a:solidFill>
              </a:rPr>
              <a:t>Escalonamento </a:t>
            </a:r>
            <a:r>
              <a:rPr lang="pt-BR" dirty="0" err="1">
                <a:solidFill>
                  <a:srgbClr val="FF0000"/>
                </a:solidFill>
              </a:rPr>
              <a:t>preemptivo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: O SO pode interromper um processo em execução e passá-lo para o estado de pronto, com o objetivo de alocar outro processo na CPU. Ex. ??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err="1" smtClean="0"/>
              <a:t>Algorítmos</a:t>
            </a:r>
            <a:r>
              <a:rPr lang="pt-BR" dirty="0" smtClean="0"/>
              <a:t> de Escalonamento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19622"/>
            <a:ext cx="7992888" cy="3456384"/>
          </a:xfrm>
        </p:spPr>
        <p:txBody>
          <a:bodyPr anchor="ctr">
            <a:normAutofit fontScale="92500" lnSpcReduction="20000"/>
          </a:bodyPr>
          <a:lstStyle>
            <a:extLst/>
          </a:lstStyle>
          <a:p>
            <a:pPr marL="274320" lvl="1" algn="just"/>
            <a:r>
              <a:rPr lang="pt-BR" dirty="0"/>
              <a:t>Nos primeiros Sistemas Operacionais </a:t>
            </a:r>
            <a:r>
              <a:rPr lang="pt-BR" dirty="0" err="1"/>
              <a:t>Multiprogramáveis</a:t>
            </a:r>
            <a:r>
              <a:rPr lang="pt-BR" dirty="0"/>
              <a:t>, onde predominava tipicamente o processo batch, o escalonamento implementado era do tipo Não </a:t>
            </a:r>
            <a:r>
              <a:rPr lang="pt-BR" dirty="0" err="1"/>
              <a:t>Preemptivo</a:t>
            </a:r>
            <a:r>
              <a:rPr lang="pt-BR" dirty="0"/>
              <a:t> .</a:t>
            </a:r>
          </a:p>
          <a:p>
            <a:pPr marL="274320" lvl="1" algn="just"/>
            <a:r>
              <a:rPr lang="pt-BR" dirty="0"/>
              <a:t> Neste tipo de escalonamento, quando um processo ganha o direito de utilizar a CPU nenhum outro processo pode lhe tirar este recurso.</a:t>
            </a:r>
          </a:p>
          <a:p>
            <a:pPr marL="274320" lvl="1" algn="just"/>
            <a:r>
              <a:rPr lang="pt-BR" dirty="0"/>
              <a:t> Podem ser:</a:t>
            </a:r>
          </a:p>
          <a:p>
            <a:pPr marL="548640" lvl="2" algn="just"/>
            <a:r>
              <a:rPr lang="pt-BR" dirty="0"/>
              <a:t> Escalonamento Circular Simples - FIFO</a:t>
            </a:r>
          </a:p>
          <a:p>
            <a:pPr marL="548640" lvl="2" algn="just"/>
            <a:r>
              <a:rPr lang="pt-BR" dirty="0"/>
              <a:t> Escalonamento </a:t>
            </a:r>
            <a:r>
              <a:rPr lang="pt-BR" dirty="0" err="1"/>
              <a:t>Shortest</a:t>
            </a:r>
            <a:r>
              <a:rPr lang="pt-BR" dirty="0"/>
              <a:t> </a:t>
            </a:r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- SJF</a:t>
            </a:r>
          </a:p>
          <a:p>
            <a:pPr marL="548640" lvl="2" algn="just"/>
            <a:r>
              <a:rPr lang="pt-BR" dirty="0"/>
              <a:t> Escalonamento Cooperativo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Escalonamento Não </a:t>
            </a:r>
            <a:r>
              <a:rPr lang="pt-BR" dirty="0" err="1" smtClean="0"/>
              <a:t>Preemptivo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6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92888" cy="3384376"/>
          </a:xfrm>
        </p:spPr>
        <p:txBody>
          <a:bodyPr anchor="ctr">
            <a:normAutofit/>
          </a:bodyPr>
          <a:lstStyle>
            <a:extLst/>
          </a:lstStyle>
          <a:p>
            <a:pPr marL="274320" lvl="1" algn="just"/>
            <a:r>
              <a:rPr lang="pt-BR" sz="2400" dirty="0"/>
              <a:t>Todos os processos começam a executar segundo a ordem que são chamados para execução. Quando um processo ganha o processador, ele utilizará o processador até o seu final sem ser interrompido.</a:t>
            </a:r>
          </a:p>
          <a:p>
            <a:pPr marL="274320" lvl="1" algn="just"/>
            <a:r>
              <a:rPr lang="pt-BR" sz="2400" dirty="0"/>
              <a:t> No caso do processo necessitar ler ou gravar em algum periférico de E/S, o mesmo entra no estado de espera e retorna para a fila de processos no estado de pronto. 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Escalonamento FIFO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0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Escalonamento FIFO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63638"/>
            <a:ext cx="7383611" cy="3402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7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92888" cy="3312368"/>
          </a:xfrm>
        </p:spPr>
        <p:txBody>
          <a:bodyPr anchor="ctr">
            <a:normAutofit/>
          </a:bodyPr>
          <a:lstStyle>
            <a:extLst/>
          </a:lstStyle>
          <a:p>
            <a:pPr marL="274320" lvl="1" algn="just"/>
            <a:r>
              <a:rPr lang="pt-BR" sz="2400" dirty="0"/>
              <a:t>O Problema do escalonamento FIFO é a impossibilidade de se prever quando um processo terá sua execução iniciada, já que isso varia em função do tempo de execução dos processos que se encontram na sua frente.</a:t>
            </a:r>
          </a:p>
          <a:p>
            <a:pPr marL="274320" lvl="1" algn="just"/>
            <a:r>
              <a:rPr lang="pt-BR" sz="2400" dirty="0"/>
              <a:t> A CPU não é compartilhada de forma igual entre os processos em execução, portanto processos CPU-</a:t>
            </a:r>
            <a:r>
              <a:rPr lang="pt-BR" sz="2400" dirty="0" err="1"/>
              <a:t>Bound</a:t>
            </a:r>
            <a:r>
              <a:rPr lang="pt-BR" sz="2400" dirty="0"/>
              <a:t> de menor importância prejudicam processos I/O-</a:t>
            </a:r>
            <a:r>
              <a:rPr lang="pt-BR" sz="2400" dirty="0" err="1"/>
              <a:t>Bound</a:t>
            </a:r>
            <a:r>
              <a:rPr lang="pt-BR" sz="2400" dirty="0"/>
              <a:t> mais prioritários.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Escalonamento FIFO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92888" cy="3200400"/>
          </a:xfrm>
        </p:spPr>
        <p:txBody>
          <a:bodyPr anchor="ctr">
            <a:normAutofit/>
          </a:bodyPr>
          <a:lstStyle>
            <a:extLst/>
          </a:lstStyle>
          <a:p>
            <a:pPr marL="274320" lvl="1" algn="just"/>
            <a:r>
              <a:rPr lang="pt-BR" sz="2400" dirty="0"/>
              <a:t>Neste escalonamento cada processo tem associado o seu tempo de execução. Desta forma quando a CPU está livre o processo em estado de pronto que tiver menor tempo de execução será selecionado para execução.</a:t>
            </a:r>
          </a:p>
          <a:p>
            <a:pPr marL="274320" lvl="1" algn="just"/>
            <a:r>
              <a:rPr lang="pt-BR" sz="2400" dirty="0"/>
              <a:t> O escalonamento SJF favorece os processos que executam processos menores, além de reduzir o tempo médio de espera (na fila de processos prontos) em relação ao escalonamento FIFO.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Escalonamento SJF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92888" cy="3200400"/>
          </a:xfrm>
        </p:spPr>
        <p:txBody>
          <a:bodyPr anchor="ctr">
            <a:normAutofit fontScale="92500" lnSpcReduction="20000"/>
          </a:bodyPr>
          <a:lstStyle>
            <a:extLst/>
          </a:lstStyle>
          <a:p>
            <a:pPr marL="274320" lvl="1" algn="just"/>
            <a:r>
              <a:rPr lang="pt-BR" dirty="0"/>
              <a:t>Pode ser entendido como um programa em execução.</a:t>
            </a:r>
          </a:p>
          <a:p>
            <a:pPr marL="274320" lvl="1" algn="just"/>
            <a:endParaRPr lang="pt-BR" dirty="0"/>
          </a:p>
          <a:p>
            <a:pPr marL="274320" lvl="1" algn="just"/>
            <a:r>
              <a:rPr lang="pt-BR" dirty="0"/>
              <a:t>Processos são comutados (chaveados) a fim de criar a ilusão de que cada usuário tem a CPU exclusivamente para si</a:t>
            </a:r>
          </a:p>
          <a:p>
            <a:pPr marL="274320" lvl="1" algn="just"/>
            <a:endParaRPr lang="pt-BR" dirty="0"/>
          </a:p>
          <a:p>
            <a:pPr marL="274320" lvl="1" algn="just"/>
            <a:r>
              <a:rPr lang="pt-BR" dirty="0"/>
              <a:t> A estrutura responsável pela manutenção de todas as informações necessárias à execução de um programa, como conteúdo de registradores e espaço de memória, também é definida como processo.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Processos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Escalonamento SJF</a:t>
            </a:r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91628"/>
            <a:ext cx="5472608" cy="356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8064896" cy="3384376"/>
          </a:xfrm>
        </p:spPr>
        <p:txBody>
          <a:bodyPr anchor="ctr">
            <a:normAutofit/>
          </a:bodyPr>
          <a:lstStyle>
            <a:extLst/>
          </a:lstStyle>
          <a:p>
            <a:pPr marL="274320" lvl="1" algn="just"/>
            <a:r>
              <a:rPr lang="pt-BR" sz="2400" dirty="0"/>
              <a:t>A dificuldade é determinar, exatamente, quanto tempo de CPU cada processo necessita para terminar seu processamento.</a:t>
            </a:r>
          </a:p>
          <a:p>
            <a:pPr marL="274320" lvl="1" algn="just"/>
            <a:r>
              <a:rPr lang="pt-BR" sz="2400" dirty="0"/>
              <a:t> Tanto o </a:t>
            </a:r>
            <a:r>
              <a:rPr lang="pt-BR" sz="2400" dirty="0">
                <a:solidFill>
                  <a:srgbClr val="FF0000"/>
                </a:solidFill>
              </a:rPr>
              <a:t>SJF </a:t>
            </a:r>
            <a:r>
              <a:rPr lang="pt-BR" sz="2400" dirty="0"/>
              <a:t>quanto o </a:t>
            </a:r>
            <a:r>
              <a:rPr lang="pt-BR" sz="2400" dirty="0">
                <a:solidFill>
                  <a:srgbClr val="FF0000"/>
                </a:solidFill>
              </a:rPr>
              <a:t>FIFO</a:t>
            </a:r>
            <a:r>
              <a:rPr lang="pt-BR" sz="2400" dirty="0"/>
              <a:t> não são algoritmos de escalonamento aplicados a sistemas de tempo compartilhado, onde um tempo de resposta razoável deve ser garantido ao usuário interativo.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Escalonamento SJF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92888" cy="3384376"/>
          </a:xfrm>
        </p:spPr>
        <p:txBody>
          <a:bodyPr anchor="ctr">
            <a:normAutofit/>
          </a:bodyPr>
          <a:lstStyle>
            <a:extLst/>
          </a:lstStyle>
          <a:p>
            <a:pPr marL="274320" lvl="1" algn="just"/>
            <a:r>
              <a:rPr lang="pt-BR" sz="2400" dirty="0"/>
              <a:t>Neste escalonamento alguma política não-</a:t>
            </a:r>
            <a:r>
              <a:rPr lang="pt-BR" sz="2400" dirty="0" err="1"/>
              <a:t>preemptiva</a:t>
            </a:r>
            <a:r>
              <a:rPr lang="pt-BR" sz="2400" dirty="0"/>
              <a:t> deve ser adotada. A partir do momento que um processo está em execução, este voluntariamente libera o processador, retornando para a fila de pronto.</a:t>
            </a:r>
          </a:p>
          <a:p>
            <a:pPr marL="274320" lvl="1" algn="just"/>
            <a:r>
              <a:rPr lang="pt-BR" sz="2400" dirty="0"/>
              <a:t> Este tipo de escalonamento permite a implementação de sistemas </a:t>
            </a:r>
            <a:r>
              <a:rPr lang="pt-BR" sz="2400" dirty="0" err="1"/>
              <a:t>multiprogramáveis</a:t>
            </a:r>
            <a:r>
              <a:rPr lang="pt-BR" sz="2400" dirty="0"/>
              <a:t> com uma melhor distribuição do uso do processador entre os processos.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Escalonamento Cooperativo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92888" cy="3384376"/>
          </a:xfrm>
        </p:spPr>
        <p:txBody>
          <a:bodyPr anchor="ctr">
            <a:normAutofit fontScale="92500" lnSpcReduction="10000"/>
          </a:bodyPr>
          <a:lstStyle>
            <a:extLst/>
          </a:lstStyle>
          <a:p>
            <a:pPr marL="274320" lvl="1" algn="just"/>
            <a:r>
              <a:rPr lang="pt-BR" dirty="0"/>
              <a:t>Sua principal característica está no fato de a liberação do processador ser uma tarefa realizada exclusivamente pelo processo em execução, que de maneira cooperativa libera a CPU para um outro processo.</a:t>
            </a:r>
          </a:p>
          <a:p>
            <a:pPr marL="274320" lvl="1" algn="just"/>
            <a:r>
              <a:rPr lang="pt-BR" dirty="0"/>
              <a:t> Não existe nenhuma intervenção do SO na execução do processo. Isto pode ocasionar sérios problemas na medida em que um programa pode não liberar o processador ou um programa mal escrito pode entrar em </a:t>
            </a:r>
            <a:r>
              <a:rPr lang="pt-BR" dirty="0" err="1"/>
              <a:t>looping</a:t>
            </a:r>
            <a:r>
              <a:rPr lang="pt-BR" dirty="0"/>
              <a:t>, monopolizando dessa forma o processados.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Escalonamento Cooperativo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92888" cy="3384376"/>
          </a:xfrm>
        </p:spPr>
        <p:txBody>
          <a:bodyPr anchor="ctr">
            <a:normAutofit fontScale="92500" lnSpcReduction="10000"/>
          </a:bodyPr>
          <a:lstStyle>
            <a:extLst/>
          </a:lstStyle>
          <a:p>
            <a:pPr marL="274320" lvl="1" algn="just"/>
            <a:r>
              <a:rPr lang="pt-BR" dirty="0"/>
              <a:t>Este </a:t>
            </a:r>
            <a:r>
              <a:rPr lang="pt-BR" dirty="0" smtClean="0"/>
              <a:t>tipo </a:t>
            </a:r>
            <a:r>
              <a:rPr lang="pt-BR" dirty="0"/>
              <a:t>de escalonamento permite o compartilhamento do processador de uma maneira mais uniforme entre os processos.</a:t>
            </a:r>
          </a:p>
          <a:p>
            <a:pPr marL="274320" lvl="1" algn="just"/>
            <a:r>
              <a:rPr lang="pt-BR" dirty="0"/>
              <a:t> A troca de um processo por outro na CPU (mudança de contexto), causada pela preempção, gera um </a:t>
            </a:r>
            <a:r>
              <a:rPr lang="pt-BR" dirty="0">
                <a:solidFill>
                  <a:srgbClr val="FF0000"/>
                </a:solidFill>
              </a:rPr>
              <a:t>overhead</a:t>
            </a:r>
            <a:r>
              <a:rPr lang="pt-BR" dirty="0"/>
              <a:t> ao sistema. Para isto não se tornar crítico, o sistema deve estabelecer corretamente os critérios de preempção.</a:t>
            </a:r>
          </a:p>
          <a:p>
            <a:pPr marL="274320" lvl="1" algn="just"/>
            <a:r>
              <a:rPr lang="pt-BR" dirty="0"/>
              <a:t> Exemplos de algoritmos de escalonamento </a:t>
            </a:r>
            <a:r>
              <a:rPr lang="pt-BR" dirty="0" err="1"/>
              <a:t>preemptivo</a:t>
            </a:r>
            <a:r>
              <a:rPr lang="pt-BR" dirty="0"/>
              <a:t> são : </a:t>
            </a:r>
            <a:r>
              <a:rPr lang="pt-BR" dirty="0">
                <a:solidFill>
                  <a:srgbClr val="FF0000"/>
                </a:solidFill>
              </a:rPr>
              <a:t>Circular Round Robin, por Prioridades 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Escalonamento </a:t>
            </a:r>
            <a:r>
              <a:rPr lang="pt-BR" dirty="0" err="1" smtClean="0"/>
              <a:t>Preemptivo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4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47614"/>
            <a:ext cx="8136904" cy="2088232"/>
          </a:xfrm>
        </p:spPr>
        <p:txBody>
          <a:bodyPr anchor="ctr">
            <a:normAutofit fontScale="70000" lnSpcReduction="20000"/>
          </a:bodyPr>
          <a:lstStyle>
            <a:extLst/>
          </a:lstStyle>
          <a:p>
            <a:pPr marL="274320" lvl="1"/>
            <a:r>
              <a:rPr lang="pt-BR" dirty="0"/>
              <a:t>É implementado através de um algoritmo especialmente implementado para sistemas de tempo compartilhado. </a:t>
            </a:r>
          </a:p>
          <a:p>
            <a:pPr marL="274320" lvl="1"/>
            <a:r>
              <a:rPr lang="pt-BR" dirty="0"/>
              <a:t> O algoritmo é semelhante ao FIFO, porém, quando um processo passa para o estado de execução, existe um tempo limite para a sua utilização de forma contínua. Quando este tempo (time-</a:t>
            </a:r>
            <a:r>
              <a:rPr lang="pt-BR" dirty="0" err="1"/>
              <a:t>slice</a:t>
            </a:r>
            <a:r>
              <a:rPr lang="pt-BR" dirty="0"/>
              <a:t> ou quantum) expira sem que antes a CPU seja liberada pelo processo, este volta ao estado de pronto (</a:t>
            </a:r>
            <a:r>
              <a:rPr lang="pt-BR" dirty="0">
                <a:solidFill>
                  <a:srgbClr val="FF0000"/>
                </a:solidFill>
              </a:rPr>
              <a:t>preempção por tempo</a:t>
            </a:r>
            <a:r>
              <a:rPr lang="pt-BR" dirty="0"/>
              <a:t>), dando a vez a outro processo.</a:t>
            </a:r>
          </a:p>
          <a:p>
            <a:pPr marL="274320" lvl="1"/>
            <a:r>
              <a:rPr lang="pt-BR" dirty="0"/>
              <a:t> A fila de processos é tratada como uma fila circular.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Escalonamento Circular Round-Robin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07854"/>
            <a:ext cx="7499350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Escalonamento Circular Round-Robin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9622"/>
            <a:ext cx="645744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4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Escalonamento Circular Round-Robin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12868"/>
            <a:ext cx="6505436" cy="3238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75606"/>
            <a:ext cx="525378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1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Escalonamento Circular Round-Robin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75606"/>
            <a:ext cx="525378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285" y="1380706"/>
            <a:ext cx="5138030" cy="374466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Escalonamento Circular Round-Robin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75606"/>
            <a:ext cx="525378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1419622"/>
            <a:ext cx="4868987" cy="36031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539552" y="4020055"/>
            <a:ext cx="7848872" cy="968152"/>
          </a:xfrm>
        </p:spPr>
        <p:txBody>
          <a:bodyPr anchor="ctr">
            <a:normAutofit fontScale="70000" lnSpcReduction="20000"/>
          </a:bodyPr>
          <a:lstStyle>
            <a:extLst/>
          </a:lstStyle>
          <a:p>
            <a:pPr marL="514350" lvl="1" indent="-514350">
              <a:buFont typeface="+mj-lt"/>
              <a:buAutoNum type="alphaLcParenR"/>
            </a:pPr>
            <a:r>
              <a:rPr lang="pt-BR" dirty="0"/>
              <a:t>Multiprogramação de quatro programas.</a:t>
            </a:r>
          </a:p>
          <a:p>
            <a:pPr marL="514350" lvl="1" indent="-514350">
              <a:buFont typeface="+mj-lt"/>
              <a:buAutoNum type="alphaLcParenR"/>
            </a:pPr>
            <a:r>
              <a:rPr lang="pt-BR" dirty="0"/>
              <a:t>Modelo conceitual de 4 processos </a:t>
            </a:r>
            <a:r>
              <a:rPr lang="pt-BR" dirty="0" err="1"/>
              <a:t>seqüenciais</a:t>
            </a:r>
            <a:r>
              <a:rPr lang="pt-BR" dirty="0"/>
              <a:t>, independentes.</a:t>
            </a:r>
          </a:p>
          <a:p>
            <a:pPr marL="514350" lvl="1" indent="-514350">
              <a:buFont typeface="+mj-lt"/>
              <a:buAutoNum type="alphaLcParenR"/>
            </a:pPr>
            <a:r>
              <a:rPr lang="pt-BR" dirty="0"/>
              <a:t>Somente um programa está ativo a cada momento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Modelo de Processos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9622"/>
            <a:ext cx="7164983" cy="258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9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Escalonamento Circular Round-Robin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60416"/>
            <a:ext cx="6481113" cy="3305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13"/>
            <a:ext cx="6118448" cy="58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8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8064896" cy="3384376"/>
          </a:xfrm>
        </p:spPr>
        <p:txBody>
          <a:bodyPr anchor="ctr">
            <a:normAutofit/>
          </a:bodyPr>
          <a:lstStyle>
            <a:extLst/>
          </a:lstStyle>
          <a:p>
            <a:pPr marL="274320" lvl="1" algn="just"/>
            <a:r>
              <a:rPr lang="pt-BR" sz="2400" dirty="0"/>
              <a:t>Determinação do tamanho do </a:t>
            </a:r>
            <a:r>
              <a:rPr lang="pt-BR" sz="2400" dirty="0">
                <a:solidFill>
                  <a:srgbClr val="FF0000"/>
                </a:solidFill>
              </a:rPr>
              <a:t>quantum</a:t>
            </a:r>
            <a:r>
              <a:rPr lang="pt-BR" sz="2400" dirty="0"/>
              <a:t> (fatia de tempo</a:t>
            </a:r>
            <a:r>
              <a:rPr lang="pt-BR" sz="2400" dirty="0" smtClean="0"/>
              <a:t>).</a:t>
            </a:r>
          </a:p>
          <a:p>
            <a:pPr marL="274320" lvl="1" algn="just"/>
            <a:endParaRPr lang="pt-BR" sz="2400" dirty="0"/>
          </a:p>
          <a:p>
            <a:pPr marL="274320" lvl="1" algn="just"/>
            <a:r>
              <a:rPr lang="pt-BR" sz="2400" dirty="0"/>
              <a:t> </a:t>
            </a:r>
            <a:r>
              <a:rPr lang="pt-BR" sz="2400" dirty="0">
                <a:solidFill>
                  <a:srgbClr val="FF0000"/>
                </a:solidFill>
              </a:rPr>
              <a:t>Muito pequeno: </a:t>
            </a:r>
            <a:r>
              <a:rPr lang="pt-BR" sz="2400" dirty="0"/>
              <a:t>há sucessivas trocas de contexto baixando a eficiência do processador. (</a:t>
            </a:r>
            <a:r>
              <a:rPr lang="pt-BR" sz="2400" dirty="0">
                <a:solidFill>
                  <a:srgbClr val="FF0000"/>
                </a:solidFill>
              </a:rPr>
              <a:t>overhead</a:t>
            </a:r>
            <a:r>
              <a:rPr lang="pt-BR" sz="2400" dirty="0"/>
              <a:t>)</a:t>
            </a:r>
          </a:p>
          <a:p>
            <a:pPr marL="274320" lvl="1" algn="just"/>
            <a:r>
              <a:rPr lang="pt-BR" sz="2400" dirty="0"/>
              <a:t> </a:t>
            </a:r>
            <a:r>
              <a:rPr lang="pt-BR" sz="2400" dirty="0">
                <a:solidFill>
                  <a:srgbClr val="FF0000"/>
                </a:solidFill>
              </a:rPr>
              <a:t>Muito Grande: </a:t>
            </a:r>
            <a:r>
              <a:rPr lang="pt-BR" sz="2400" dirty="0"/>
              <a:t>pode levar a um tempo de resposta não aceitável.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Escalonamento Circular Round Robin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2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8064896" cy="3456384"/>
          </a:xfrm>
        </p:spPr>
        <p:txBody>
          <a:bodyPr anchor="ctr">
            <a:normAutofit fontScale="85000" lnSpcReduction="10000"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/>
              <a:t>Assim como na preempção por tempo a preempção por prioridade é implementada mediante um </a:t>
            </a:r>
            <a:r>
              <a:rPr lang="pt-BR" dirty="0" err="1"/>
              <a:t>clock</a:t>
            </a:r>
            <a:r>
              <a:rPr lang="pt-BR" dirty="0"/>
              <a:t>, que interrompe o processador em determinados intervalos de tempo, para que a rotina de </a:t>
            </a:r>
            <a:r>
              <a:rPr lang="pt-BR" dirty="0">
                <a:solidFill>
                  <a:srgbClr val="FF0000"/>
                </a:solidFill>
              </a:rPr>
              <a:t>Escalonamento de Curto Prazo ( Escalonador ou </a:t>
            </a:r>
            <a:r>
              <a:rPr lang="pt-BR" dirty="0" err="1">
                <a:solidFill>
                  <a:srgbClr val="FF0000"/>
                </a:solidFill>
              </a:rPr>
              <a:t>Dispatcher</a:t>
            </a:r>
            <a:r>
              <a:rPr lang="pt-BR" dirty="0">
                <a:solidFill>
                  <a:srgbClr val="FF0000"/>
                </a:solidFill>
              </a:rPr>
              <a:t> ) </a:t>
            </a:r>
            <a:r>
              <a:rPr lang="pt-BR" sz="2800" dirty="0"/>
              <a:t>reavalie</a:t>
            </a:r>
            <a:r>
              <a:rPr lang="pt-BR" dirty="0"/>
              <a:t> as prioridades e, possivelmente, escalone outro processo.</a:t>
            </a:r>
          </a:p>
          <a:p>
            <a:pPr marL="274320" lvl="1" algn="just">
              <a:lnSpc>
                <a:spcPct val="120000"/>
              </a:lnSpc>
            </a:pPr>
            <a:endParaRPr lang="pt-BR" dirty="0"/>
          </a:p>
          <a:p>
            <a:pPr marL="274320" lvl="1" algn="just">
              <a:lnSpc>
                <a:spcPct val="120000"/>
              </a:lnSpc>
            </a:pPr>
            <a:r>
              <a:rPr lang="pt-BR" dirty="0"/>
              <a:t> A princípio, só existe preempção por prioridade, ou seja, os processos não saem da CPU por sua fatia de tempo ter acabado.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Escalonamento por Prioridades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9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8064896" cy="3456384"/>
          </a:xfrm>
        </p:spPr>
        <p:txBody>
          <a:bodyPr anchor="ctr">
            <a:normAutofit fontScale="85000" lnSpcReduction="10000"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 smtClean="0"/>
              <a:t>Recomendado </a:t>
            </a:r>
            <a:r>
              <a:rPr lang="pt-BR" dirty="0"/>
              <a:t>para sistemas de processamento em </a:t>
            </a:r>
            <a:r>
              <a:rPr lang="pt-BR" dirty="0">
                <a:solidFill>
                  <a:srgbClr val="FF0000"/>
                </a:solidFill>
              </a:rPr>
              <a:t>tempo real</a:t>
            </a:r>
            <a:r>
              <a:rPr lang="pt-BR" dirty="0"/>
              <a:t>, onde determinadas atividades ou processos tem prioridade sobre os demais e devem ser tratados no momento em que ocorrem.</a:t>
            </a:r>
          </a:p>
          <a:p>
            <a:pPr marL="274320" lvl="1" algn="just">
              <a:lnSpc>
                <a:spcPct val="120000"/>
              </a:lnSpc>
            </a:pPr>
            <a:r>
              <a:rPr lang="pt-BR" dirty="0"/>
              <a:t> Um problema que surge é o dos processos com menor prioridade não serem nunca processados se existirem processos de maior prioridade. Neste caso, o processo </a:t>
            </a:r>
            <a:r>
              <a:rPr lang="pt-BR" dirty="0">
                <a:solidFill>
                  <a:srgbClr val="FF0000"/>
                </a:solidFill>
              </a:rPr>
              <a:t>morre de fome (</a:t>
            </a:r>
            <a:r>
              <a:rPr lang="pt-BR" dirty="0" err="1">
                <a:solidFill>
                  <a:srgbClr val="FF0000"/>
                </a:solidFill>
              </a:rPr>
              <a:t>starvation</a:t>
            </a:r>
            <a:r>
              <a:rPr lang="pt-BR" dirty="0">
                <a:solidFill>
                  <a:srgbClr val="FF0000"/>
                </a:solidFill>
              </a:rPr>
              <a:t>).</a:t>
            </a:r>
          </a:p>
          <a:p>
            <a:pPr marL="274320" lvl="1" algn="just">
              <a:lnSpc>
                <a:spcPct val="120000"/>
              </a:lnSpc>
            </a:pPr>
            <a:r>
              <a:rPr lang="pt-BR" dirty="0"/>
              <a:t> Em alguns casos o Sistema Operacional pode mudar a prioridade dos processos, minimizando este problema.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Escalonamento por Prioridades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0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Escalonamento por Prioridades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9622"/>
            <a:ext cx="6266979" cy="3588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Escalonamento por Prioridades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9662"/>
            <a:ext cx="7451876" cy="324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75606"/>
            <a:ext cx="3469555" cy="702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8064896" cy="3456384"/>
          </a:xfrm>
        </p:spPr>
        <p:txBody>
          <a:bodyPr anchor="ctr">
            <a:noAutofit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sz="2000" dirty="0"/>
              <a:t>Como os diversos processos do sistema possuem características de processamento diferentes, é difícil que um único mecanismo de escalonamento seja adequado a todos os tipos de processo.</a:t>
            </a:r>
          </a:p>
          <a:p>
            <a:pPr marL="274320" lvl="1" algn="just">
              <a:lnSpc>
                <a:spcPct val="120000"/>
              </a:lnSpc>
            </a:pPr>
            <a:r>
              <a:rPr lang="pt-BR" sz="2000" dirty="0" smtClean="0"/>
              <a:t> </a:t>
            </a:r>
            <a:r>
              <a:rPr lang="pt-BR" sz="2000" dirty="0"/>
              <a:t>Uma boa política seria classificar os processos em função do tipo de processamento realizado e aplicar a cada grupo mecanismos de escalonamento distintos.</a:t>
            </a:r>
          </a:p>
          <a:p>
            <a:pPr marL="274320" lvl="1" algn="just">
              <a:lnSpc>
                <a:spcPct val="120000"/>
              </a:lnSpc>
            </a:pPr>
            <a:r>
              <a:rPr lang="pt-BR" sz="2000" dirty="0" smtClean="0"/>
              <a:t> </a:t>
            </a:r>
            <a:r>
              <a:rPr lang="pt-BR" sz="2000" dirty="0"/>
              <a:t>Assim, o Escalonamento por Múltiplas Filas implementa diversas filas de processo no estado pronto, onde cada processo é associado exclusivamente a uma delas.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Escalonamento por Múltiplas Filas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8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395536" y="1419622"/>
            <a:ext cx="8280920" cy="1224136"/>
          </a:xfrm>
        </p:spPr>
        <p:txBody>
          <a:bodyPr anchor="ctr">
            <a:normAutofit fontScale="70000" lnSpcReduction="20000"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/>
              <a:t>No exemplo, temos uma FIFO de processos do SO (de alta prioridade), uma fila circular de média prioridade para os processos do usuário (interativos) e uma FIFO de baixa prioridade para processos batch ou IO-</a:t>
            </a:r>
            <a:r>
              <a:rPr lang="pt-BR" dirty="0" err="1"/>
              <a:t>Bound</a:t>
            </a:r>
            <a:r>
              <a:rPr lang="pt-BR" dirty="0"/>
              <a:t>. A princípio, os processos não mudam de fila!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Escalonamento por Múltiplas Filas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25" y="2643758"/>
            <a:ext cx="6048350" cy="24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8064896" cy="3456384"/>
          </a:xfrm>
        </p:spPr>
        <p:txBody>
          <a:bodyPr anchor="ctr">
            <a:normAutofit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/>
              <a:t>O mecanismo de escalonamento para sistemas com múltiplos processadores é bem mais complexo que com um único processador.</a:t>
            </a:r>
          </a:p>
          <a:p>
            <a:pPr marL="274320" lvl="1" algn="just">
              <a:lnSpc>
                <a:spcPct val="120000"/>
              </a:lnSpc>
            </a:pPr>
            <a:endParaRPr lang="pt-BR" dirty="0"/>
          </a:p>
          <a:p>
            <a:pPr marL="274320" lvl="1" algn="just">
              <a:lnSpc>
                <a:spcPct val="120000"/>
              </a:lnSpc>
            </a:pPr>
            <a:r>
              <a:rPr lang="pt-BR" dirty="0"/>
              <a:t> A abordagem é diferenciada quando tratamos de </a:t>
            </a:r>
            <a:r>
              <a:rPr lang="pt-BR" dirty="0">
                <a:solidFill>
                  <a:srgbClr val="FF0000"/>
                </a:solidFill>
              </a:rPr>
              <a:t>sistemas fracamente acoplados ou fortemente acoplados</a:t>
            </a:r>
            <a:r>
              <a:rPr lang="pt-BR" dirty="0"/>
              <a:t>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pt-BR" dirty="0" smtClean="0"/>
              <a:t>Escalonamento com múltiplos processadores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8064896" cy="3456384"/>
          </a:xfrm>
        </p:spPr>
        <p:txBody>
          <a:bodyPr anchor="ctr">
            <a:normAutofit fontScale="85000" lnSpcReduction="20000"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/>
              <a:t>Em </a:t>
            </a:r>
            <a:r>
              <a:rPr lang="pt-BR" dirty="0">
                <a:solidFill>
                  <a:srgbClr val="FF0000"/>
                </a:solidFill>
              </a:rPr>
              <a:t>sistemas fracamente acoplados</a:t>
            </a:r>
            <a:r>
              <a:rPr lang="pt-BR" dirty="0"/>
              <a:t>, cada processador faz seu próprio escalonamento local. Todo sistema possui além do processador, sua memória principal, sistema operacional, algoritmo de escalonamento e sua própria fila de processos prontos para execução.</a:t>
            </a:r>
          </a:p>
          <a:p>
            <a:pPr marL="274320" lvl="1" algn="just">
              <a:lnSpc>
                <a:spcPct val="120000"/>
              </a:lnSpc>
            </a:pPr>
            <a:r>
              <a:rPr lang="pt-BR" dirty="0"/>
              <a:t> Em </a:t>
            </a:r>
            <a:r>
              <a:rPr lang="pt-BR" dirty="0">
                <a:solidFill>
                  <a:srgbClr val="FF0000"/>
                </a:solidFill>
              </a:rPr>
              <a:t>sistemas fortemente acoplados </a:t>
            </a:r>
            <a:r>
              <a:rPr lang="pt-BR" dirty="0"/>
              <a:t>é possível implementar uma única fila de processos prontos para todos os processadores. Todos os processos estão presentes nesta única fila e são escalonados no primeiro processador disponível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pt-BR" dirty="0" smtClean="0"/>
              <a:t>Escalonamento com múltiplos processadores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Estrutura de um Processo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93932"/>
            <a:ext cx="4897610" cy="374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091" y="-20538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8064896" cy="3456384"/>
          </a:xfrm>
        </p:spPr>
        <p:txBody>
          <a:bodyPr anchor="ctr">
            <a:normAutofit fontScale="85000" lnSpcReduction="20000"/>
          </a:bodyPr>
          <a:lstStyle>
            <a:extLst/>
          </a:lstStyle>
          <a:p>
            <a:pPr marL="274320" lvl="1">
              <a:lnSpc>
                <a:spcPct val="120000"/>
              </a:lnSpc>
            </a:pPr>
            <a:r>
              <a:rPr lang="pt-BR" dirty="0"/>
              <a:t>O Windows utiliza um algoritmo de escalonamento </a:t>
            </a:r>
            <a:r>
              <a:rPr lang="pt-BR" dirty="0" err="1"/>
              <a:t>preemptivo</a:t>
            </a:r>
            <a:r>
              <a:rPr lang="pt-BR" dirty="0"/>
              <a:t> por prioridades, onde são definidos 32 níveis de prioridades divididos em 6 classes:</a:t>
            </a:r>
          </a:p>
          <a:p>
            <a:pPr marL="548640" lvl="2">
              <a:lnSpc>
                <a:spcPct val="120000"/>
              </a:lnSpc>
            </a:pPr>
            <a:r>
              <a:rPr lang="pt-BR" dirty="0" smtClean="0"/>
              <a:t> </a:t>
            </a:r>
            <a:r>
              <a:rPr lang="pt-BR" dirty="0"/>
              <a:t>REALTIME_PRIORITY_CLASS (24);</a:t>
            </a:r>
          </a:p>
          <a:p>
            <a:pPr marL="548640" lvl="2">
              <a:lnSpc>
                <a:spcPct val="120000"/>
              </a:lnSpc>
            </a:pPr>
            <a:r>
              <a:rPr lang="pt-BR" dirty="0"/>
              <a:t> HIGH_PRIORITY_CLASS (13);</a:t>
            </a:r>
          </a:p>
          <a:p>
            <a:pPr marL="548640" lvl="2">
              <a:lnSpc>
                <a:spcPct val="120000"/>
              </a:lnSpc>
            </a:pPr>
            <a:r>
              <a:rPr lang="pt-BR" dirty="0"/>
              <a:t> ABOVE_NORMAL_PRIORITY_CLASS (10);</a:t>
            </a:r>
          </a:p>
          <a:p>
            <a:pPr marL="548640" lvl="2">
              <a:lnSpc>
                <a:spcPct val="120000"/>
              </a:lnSpc>
            </a:pPr>
            <a:r>
              <a:rPr lang="pt-BR" dirty="0"/>
              <a:t> NORMAL_PRIORITY_CLASS (8);</a:t>
            </a:r>
          </a:p>
          <a:p>
            <a:pPr marL="548640" lvl="2">
              <a:lnSpc>
                <a:spcPct val="120000"/>
              </a:lnSpc>
            </a:pPr>
            <a:r>
              <a:rPr lang="pt-BR" dirty="0"/>
              <a:t> BELOW_NORMAL_PRIORITY_CLASS (6);</a:t>
            </a:r>
          </a:p>
          <a:p>
            <a:pPr marL="548640" lvl="2">
              <a:lnSpc>
                <a:spcPct val="120000"/>
              </a:lnSpc>
            </a:pPr>
            <a:r>
              <a:rPr lang="pt-BR" dirty="0"/>
              <a:t> IDLE_PRIORITY_CLASS (4).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Escalonamento no Windows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8064896" cy="3456384"/>
          </a:xfrm>
        </p:spPr>
        <p:txBody>
          <a:bodyPr anchor="ctr">
            <a:normAutofit fontScale="92500"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/>
              <a:t>Os processos com prioridades de 1 a 15 podem alterar sua prioridade dinamicamente, enquanto que os processos com prioridades de 16 a 32 têm prioridade fixa.</a:t>
            </a:r>
          </a:p>
          <a:p>
            <a:pPr marL="274320" lvl="1" algn="just">
              <a:lnSpc>
                <a:spcPct val="120000"/>
              </a:lnSpc>
            </a:pPr>
            <a:endParaRPr lang="pt-BR" dirty="0"/>
          </a:p>
          <a:p>
            <a:pPr marL="274320" lvl="1" algn="just">
              <a:lnSpc>
                <a:spcPct val="120000"/>
              </a:lnSpc>
            </a:pPr>
            <a:r>
              <a:rPr lang="pt-BR" dirty="0"/>
              <a:t> O escalonador cria uma fila para cada um dos seis níveis de prioridade e escolhe o processo com prioridade mais alta para entrar em execução.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Escalonamento no Windows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9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19622"/>
            <a:ext cx="8064896" cy="3600400"/>
          </a:xfrm>
        </p:spPr>
        <p:txBody>
          <a:bodyPr anchor="ctr">
            <a:normAutofit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/>
              <a:t>Comando </a:t>
            </a:r>
            <a:r>
              <a:rPr lang="pt-BR" dirty="0" smtClean="0"/>
              <a:t>taskmgr.exe </a:t>
            </a:r>
            <a:r>
              <a:rPr lang="pt-BR" dirty="0"/>
              <a:t>(ou </a:t>
            </a:r>
            <a:r>
              <a:rPr lang="pt-BR" dirty="0" err="1"/>
              <a:t>Ctrl</a:t>
            </a:r>
            <a:r>
              <a:rPr lang="pt-BR" dirty="0"/>
              <a:t> + </a:t>
            </a:r>
            <a:r>
              <a:rPr lang="pt-BR" dirty="0" smtClean="0"/>
              <a:t>Shift </a:t>
            </a:r>
            <a:r>
              <a:rPr lang="pt-BR" dirty="0"/>
              <a:t>+ </a:t>
            </a:r>
            <a:r>
              <a:rPr lang="pt-BR" dirty="0" err="1" smtClean="0"/>
              <a:t>Esc</a:t>
            </a:r>
            <a:r>
              <a:rPr lang="pt-BR" dirty="0" smtClean="0"/>
              <a:t>)</a:t>
            </a:r>
            <a:endParaRPr lang="pt-BR" dirty="0"/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 </a:t>
            </a:r>
            <a:r>
              <a:rPr lang="pt-BR" dirty="0"/>
              <a:t>Mostra os processos do sistema num determinado instante</a:t>
            </a:r>
          </a:p>
          <a:p>
            <a:pPr marL="274320" lvl="1" algn="just">
              <a:lnSpc>
                <a:spcPct val="120000"/>
              </a:lnSpc>
            </a:pPr>
            <a:r>
              <a:rPr lang="pt-BR" dirty="0"/>
              <a:t> System </a:t>
            </a:r>
            <a:r>
              <a:rPr lang="pt-BR" dirty="0" err="1"/>
              <a:t>IdleProcess</a:t>
            </a:r>
            <a:r>
              <a:rPr lang="pt-BR" dirty="0"/>
              <a:t> (98) – Não está processando nada</a:t>
            </a:r>
          </a:p>
          <a:p>
            <a:pPr marL="0" lvl="1" indent="0" algn="just">
              <a:lnSpc>
                <a:spcPct val="120000"/>
              </a:lnSpc>
              <a:buNone/>
            </a:pPr>
            <a:r>
              <a:rPr lang="pt-BR" dirty="0"/>
              <a:t> </a:t>
            </a:r>
            <a:endParaRPr lang="pt-BR" dirty="0" smtClean="0"/>
          </a:p>
          <a:p>
            <a:pPr marL="274320" lvl="1" algn="just">
              <a:lnSpc>
                <a:spcPct val="120000"/>
              </a:lnSpc>
            </a:pPr>
            <a:r>
              <a:rPr lang="pt-BR" dirty="0" smtClean="0"/>
              <a:t>Obs</a:t>
            </a:r>
            <a:r>
              <a:rPr lang="pt-BR" dirty="0"/>
              <a:t>.: Podemos modificar as prioridades de um processo através do </a:t>
            </a:r>
            <a:r>
              <a:rPr lang="pt-BR" dirty="0" err="1" smtClean="0">
                <a:solidFill>
                  <a:srgbClr val="FF0000"/>
                </a:solidFill>
              </a:rPr>
              <a:t>taskmanager</a:t>
            </a:r>
            <a:endParaRPr lang="pt-BR" dirty="0"/>
          </a:p>
          <a:p>
            <a:pPr marL="274320" lvl="1" algn="just">
              <a:lnSpc>
                <a:spcPct val="120000"/>
              </a:lnSpc>
            </a:pPr>
            <a:endParaRPr lang="pt-BR" dirty="0" err="1"/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Processos no Windows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19622"/>
            <a:ext cx="8064896" cy="3528392"/>
          </a:xfrm>
        </p:spPr>
        <p:txBody>
          <a:bodyPr anchor="ctr">
            <a:normAutofit fontScale="77500" lnSpcReduction="20000"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/>
              <a:t>No Linux, as tarefas do </a:t>
            </a:r>
            <a:r>
              <a:rPr lang="pt-BR" dirty="0" err="1"/>
              <a:t>Kernel</a:t>
            </a:r>
            <a:r>
              <a:rPr lang="pt-BR" dirty="0"/>
              <a:t> também são incluídas no escalonamento de processos.</a:t>
            </a:r>
          </a:p>
          <a:p>
            <a:pPr marL="274320" lvl="1" algn="just">
              <a:lnSpc>
                <a:spcPct val="120000"/>
              </a:lnSpc>
            </a:pPr>
            <a:r>
              <a:rPr lang="pt-BR" dirty="0"/>
              <a:t>O Linux utiliza três métodos diferentes de escalonamento de processos, sendo que é </a:t>
            </a:r>
            <a:r>
              <a:rPr lang="pt-BR" dirty="0" smtClean="0"/>
              <a:t>a classe </a:t>
            </a:r>
            <a:r>
              <a:rPr lang="pt-BR" dirty="0"/>
              <a:t>de escalonamento de cada processo que determina qual algoritmo utilizar.</a:t>
            </a:r>
          </a:p>
          <a:p>
            <a:pPr marL="274320" lvl="1" algn="just">
              <a:lnSpc>
                <a:spcPct val="120000"/>
              </a:lnSpc>
            </a:pPr>
            <a:endParaRPr lang="pt-BR" dirty="0"/>
          </a:p>
          <a:p>
            <a:pPr marL="548640" lvl="2" algn="just">
              <a:lnSpc>
                <a:spcPct val="120000"/>
              </a:lnSpc>
            </a:pPr>
            <a:r>
              <a:rPr lang="pt-BR" dirty="0"/>
              <a:t> SCHED_FIFO: </a:t>
            </a:r>
            <a:r>
              <a:rPr lang="pt-BR" dirty="0" err="1"/>
              <a:t>First</a:t>
            </a:r>
            <a:r>
              <a:rPr lang="pt-BR" dirty="0"/>
              <a:t>-in-</a:t>
            </a:r>
            <a:r>
              <a:rPr lang="pt-BR" dirty="0" err="1"/>
              <a:t>first</a:t>
            </a:r>
            <a:r>
              <a:rPr lang="pt-BR" dirty="0"/>
              <a:t>-out, o primeiro que entra na fila é o primeiro que será executado;</a:t>
            </a:r>
          </a:p>
          <a:p>
            <a:pPr marL="548640" lvl="2" algn="just">
              <a:lnSpc>
                <a:spcPct val="120000"/>
              </a:lnSpc>
            </a:pPr>
            <a:r>
              <a:rPr lang="pt-BR" dirty="0"/>
              <a:t> SCHED_RR: Round-Robin;</a:t>
            </a:r>
          </a:p>
          <a:p>
            <a:pPr marL="548640" lvl="2" algn="just">
              <a:lnSpc>
                <a:spcPct val="120000"/>
              </a:lnSpc>
            </a:pPr>
            <a:r>
              <a:rPr lang="pt-BR" dirty="0"/>
              <a:t> SCHED_OTHER: Escalonamento hierárquico com realimentação.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Escalonamento no Linux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19622"/>
            <a:ext cx="8064896" cy="3600400"/>
          </a:xfrm>
        </p:spPr>
        <p:txBody>
          <a:bodyPr anchor="ctr">
            <a:normAutofit fontScale="47500" lnSpcReduction="20000"/>
          </a:bodyPr>
          <a:lstStyle>
            <a:extLst/>
          </a:lstStyle>
          <a:p>
            <a:pPr marL="274320" lvl="1">
              <a:lnSpc>
                <a:spcPct val="120000"/>
              </a:lnSpc>
            </a:pPr>
            <a:r>
              <a:rPr lang="pt-BR" dirty="0" smtClean="0">
                <a:solidFill>
                  <a:srgbClr val="FF0000"/>
                </a:solidFill>
              </a:rPr>
              <a:t>Comando </a:t>
            </a:r>
            <a:r>
              <a:rPr lang="pt-BR" dirty="0" err="1" smtClean="0">
                <a:solidFill>
                  <a:srgbClr val="FF0000"/>
                </a:solidFill>
              </a:rPr>
              <a:t>ps</a:t>
            </a:r>
            <a:endParaRPr lang="pt-BR" dirty="0" smtClean="0">
              <a:solidFill>
                <a:srgbClr val="FF0000"/>
              </a:solidFill>
            </a:endParaRPr>
          </a:p>
          <a:p>
            <a:pPr marL="548640" lvl="2">
              <a:lnSpc>
                <a:spcPct val="120000"/>
              </a:lnSpc>
            </a:pPr>
            <a:r>
              <a:rPr lang="pt-BR" dirty="0" smtClean="0"/>
              <a:t>– Mostra os processos do sistema num determinado instante</a:t>
            </a:r>
          </a:p>
          <a:p>
            <a:pPr marL="548640" lvl="2">
              <a:lnSpc>
                <a:spcPct val="120000"/>
              </a:lnSpc>
            </a:pPr>
            <a:r>
              <a:rPr lang="pt-BR" dirty="0" smtClean="0"/>
              <a:t># </a:t>
            </a:r>
            <a:r>
              <a:rPr lang="pt-BR" dirty="0" err="1"/>
              <a:t>ps</a:t>
            </a:r>
            <a:r>
              <a:rPr lang="pt-BR" dirty="0"/>
              <a:t> –</a:t>
            </a:r>
            <a:r>
              <a:rPr lang="pt-BR" dirty="0" err="1"/>
              <a:t>efu</a:t>
            </a:r>
            <a:endParaRPr lang="pt-BR" dirty="0"/>
          </a:p>
          <a:p>
            <a:pPr marL="548640" lvl="2">
              <a:lnSpc>
                <a:spcPct val="120000"/>
              </a:lnSpc>
            </a:pPr>
            <a:r>
              <a:rPr lang="pt-BR" dirty="0"/>
              <a:t>e =  mostra todos os processos</a:t>
            </a:r>
          </a:p>
          <a:p>
            <a:pPr marL="548640" lvl="2">
              <a:lnSpc>
                <a:spcPct val="120000"/>
              </a:lnSpc>
            </a:pPr>
            <a:r>
              <a:rPr lang="pt-BR" dirty="0"/>
              <a:t>f =   mostra mais detalhes dos processos</a:t>
            </a:r>
          </a:p>
          <a:p>
            <a:pPr marL="548640" lvl="2">
              <a:lnSpc>
                <a:spcPct val="120000"/>
              </a:lnSpc>
            </a:pPr>
            <a:r>
              <a:rPr lang="pt-BR" dirty="0"/>
              <a:t>u =  mostra o nome do usuário</a:t>
            </a:r>
          </a:p>
          <a:p>
            <a:pPr marL="274320" lvl="1">
              <a:lnSpc>
                <a:spcPct val="120000"/>
              </a:lnSpc>
            </a:pPr>
            <a:r>
              <a:rPr lang="pt-BR" dirty="0" smtClean="0">
                <a:solidFill>
                  <a:srgbClr val="FF0000"/>
                </a:solidFill>
              </a:rPr>
              <a:t>Comando </a:t>
            </a:r>
            <a:r>
              <a:rPr lang="pt-BR" dirty="0">
                <a:solidFill>
                  <a:srgbClr val="FF0000"/>
                </a:solidFill>
              </a:rPr>
              <a:t>top</a:t>
            </a:r>
          </a:p>
          <a:p>
            <a:pPr marL="548640" lvl="2">
              <a:lnSpc>
                <a:spcPct val="120000"/>
              </a:lnSpc>
            </a:pPr>
            <a:r>
              <a:rPr lang="pt-BR" dirty="0"/>
              <a:t>– mostra a atividade do processador em tempo real. </a:t>
            </a:r>
          </a:p>
          <a:p>
            <a:pPr marL="548640" lvl="2">
              <a:lnSpc>
                <a:spcPct val="120000"/>
              </a:lnSpc>
            </a:pPr>
            <a:r>
              <a:rPr lang="pt-BR" dirty="0"/>
              <a:t># top</a:t>
            </a:r>
          </a:p>
          <a:p>
            <a:pPr marL="274320" lvl="1">
              <a:lnSpc>
                <a:spcPct val="120000"/>
              </a:lnSpc>
            </a:pPr>
            <a:r>
              <a:rPr lang="pt-BR" dirty="0" smtClean="0">
                <a:solidFill>
                  <a:srgbClr val="FF0000"/>
                </a:solidFill>
              </a:rPr>
              <a:t>Comando </a:t>
            </a:r>
            <a:r>
              <a:rPr lang="pt-BR" dirty="0" err="1">
                <a:solidFill>
                  <a:srgbClr val="FF0000"/>
                </a:solidFill>
              </a:rPr>
              <a:t>kill</a:t>
            </a:r>
            <a:r>
              <a:rPr lang="pt-BR" dirty="0">
                <a:solidFill>
                  <a:srgbClr val="FF0000"/>
                </a:solidFill>
              </a:rPr>
              <a:t> -9 </a:t>
            </a:r>
            <a:r>
              <a:rPr lang="pt-BR" dirty="0" err="1">
                <a:solidFill>
                  <a:srgbClr val="FF0000"/>
                </a:solidFill>
              </a:rPr>
              <a:t>pid</a:t>
            </a:r>
            <a:endParaRPr lang="pt-BR" dirty="0">
              <a:solidFill>
                <a:srgbClr val="FF0000"/>
              </a:solidFill>
            </a:endParaRPr>
          </a:p>
          <a:p>
            <a:pPr marL="548640" lvl="2">
              <a:lnSpc>
                <a:spcPct val="120000"/>
              </a:lnSpc>
            </a:pPr>
            <a:r>
              <a:rPr lang="pt-BR" dirty="0"/>
              <a:t> Finaliza um processo</a:t>
            </a:r>
          </a:p>
          <a:p>
            <a:pPr marL="548640" lvl="2">
              <a:lnSpc>
                <a:spcPct val="120000"/>
              </a:lnSpc>
            </a:pPr>
            <a:r>
              <a:rPr lang="pt-BR" dirty="0"/>
              <a:t># </a:t>
            </a:r>
            <a:r>
              <a:rPr lang="pt-BR" dirty="0" err="1"/>
              <a:t>kill</a:t>
            </a:r>
            <a:r>
              <a:rPr lang="pt-BR" dirty="0"/>
              <a:t> -9 347</a:t>
            </a:r>
          </a:p>
          <a:p>
            <a:pPr marL="274320" lvl="1">
              <a:lnSpc>
                <a:spcPct val="120000"/>
              </a:lnSpc>
            </a:pPr>
            <a:r>
              <a:rPr lang="pt-BR" dirty="0" smtClean="0">
                <a:solidFill>
                  <a:srgbClr val="FF0000"/>
                </a:solidFill>
              </a:rPr>
              <a:t>Comando </a:t>
            </a:r>
            <a:r>
              <a:rPr lang="pt-BR" dirty="0" err="1">
                <a:solidFill>
                  <a:srgbClr val="FF0000"/>
                </a:solidFill>
              </a:rPr>
              <a:t>nice</a:t>
            </a:r>
            <a:r>
              <a:rPr lang="pt-BR" dirty="0">
                <a:solidFill>
                  <a:srgbClr val="FF0000"/>
                </a:solidFill>
              </a:rPr>
              <a:t> (</a:t>
            </a:r>
            <a:r>
              <a:rPr lang="pt-BR" dirty="0" err="1">
                <a:solidFill>
                  <a:srgbClr val="FF0000"/>
                </a:solidFill>
              </a:rPr>
              <a:t>renice</a:t>
            </a:r>
            <a:r>
              <a:rPr lang="pt-BR" dirty="0">
                <a:solidFill>
                  <a:srgbClr val="FF0000"/>
                </a:solidFill>
              </a:rPr>
              <a:t>)</a:t>
            </a:r>
          </a:p>
          <a:p>
            <a:pPr marL="548640" lvl="2">
              <a:lnSpc>
                <a:spcPct val="120000"/>
              </a:lnSpc>
            </a:pPr>
            <a:r>
              <a:rPr lang="pt-BR" dirty="0"/>
              <a:t>- Modifica as prioridades de execução dos processos (entre +19 e -20)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Processos no Linux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0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19622"/>
            <a:ext cx="8064896" cy="3600400"/>
          </a:xfrm>
        </p:spPr>
        <p:txBody>
          <a:bodyPr anchor="ctr">
            <a:normAutofit fontScale="70000" lnSpcReduction="20000"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 err="1"/>
              <a:t>uname</a:t>
            </a:r>
            <a:r>
              <a:rPr lang="pt-BR" dirty="0"/>
              <a:t> : exibe várias informações sobre o sistema (nome do computador, versão do </a:t>
            </a:r>
            <a:r>
              <a:rPr lang="pt-BR" dirty="0" err="1"/>
              <a:t>Kernel</a:t>
            </a:r>
            <a:r>
              <a:rPr lang="pt-BR" dirty="0"/>
              <a:t>, etc.). Ex.: </a:t>
            </a:r>
            <a:r>
              <a:rPr lang="pt-BR" dirty="0" err="1"/>
              <a:t>uname</a:t>
            </a:r>
            <a:r>
              <a:rPr lang="pt-BR" dirty="0"/>
              <a:t> –a</a:t>
            </a:r>
          </a:p>
          <a:p>
            <a:pPr marL="274320" lvl="1" algn="just">
              <a:lnSpc>
                <a:spcPct val="120000"/>
              </a:lnSpc>
            </a:pPr>
            <a:r>
              <a:rPr lang="pt-BR" dirty="0" err="1"/>
              <a:t>Df</a:t>
            </a:r>
            <a:r>
              <a:rPr lang="pt-BR" dirty="0"/>
              <a:t> : mostra o espaço em disco do sistema de arquivos usado por todas as partições. Ex.: </a:t>
            </a:r>
            <a:r>
              <a:rPr lang="pt-BR" dirty="0" err="1"/>
              <a:t>df</a:t>
            </a:r>
            <a:r>
              <a:rPr lang="pt-BR" dirty="0"/>
              <a:t> –h (mostra o espaço livre/ocupado em MB, KB, GB em vez de blocos).</a:t>
            </a:r>
          </a:p>
          <a:p>
            <a:pPr marL="274320" lvl="1" algn="just">
              <a:lnSpc>
                <a:spcPct val="120000"/>
              </a:lnSpc>
            </a:pPr>
            <a:r>
              <a:rPr lang="pt-BR" dirty="0"/>
              <a:t> </a:t>
            </a:r>
            <a:r>
              <a:rPr lang="pt-BR" dirty="0" err="1"/>
              <a:t>free</a:t>
            </a:r>
            <a:r>
              <a:rPr lang="pt-BR" dirty="0"/>
              <a:t> : exibe a quantidade de memória livre e usada no sistema. Ex.: </a:t>
            </a:r>
            <a:r>
              <a:rPr lang="pt-BR" dirty="0" err="1"/>
              <a:t>free</a:t>
            </a:r>
            <a:r>
              <a:rPr lang="pt-BR" dirty="0"/>
              <a:t> –m </a:t>
            </a:r>
          </a:p>
          <a:p>
            <a:pPr marL="274320" lvl="1" algn="just">
              <a:lnSpc>
                <a:spcPct val="120000"/>
              </a:lnSpc>
            </a:pPr>
            <a:r>
              <a:rPr lang="pt-BR" dirty="0" err="1"/>
              <a:t>swapon</a:t>
            </a:r>
            <a:r>
              <a:rPr lang="pt-BR" dirty="0"/>
              <a:t> : Informações sobre memória virtual (swap)</a:t>
            </a:r>
          </a:p>
          <a:p>
            <a:pPr marL="274320" lvl="1" algn="just">
              <a:lnSpc>
                <a:spcPct val="120000"/>
              </a:lnSpc>
            </a:pPr>
            <a:r>
              <a:rPr lang="pt-BR" dirty="0"/>
              <a:t>Sintaxe: # </a:t>
            </a:r>
            <a:r>
              <a:rPr lang="pt-BR" dirty="0" err="1"/>
              <a:t>swapon</a:t>
            </a:r>
            <a:r>
              <a:rPr lang="pt-BR" dirty="0"/>
              <a:t> –s</a:t>
            </a:r>
          </a:p>
          <a:p>
            <a:pPr marL="274320" lvl="1" algn="just">
              <a:lnSpc>
                <a:spcPct val="120000"/>
              </a:lnSpc>
            </a:pPr>
            <a:r>
              <a:rPr lang="pt-BR" dirty="0" err="1"/>
              <a:t>cat</a:t>
            </a:r>
            <a:r>
              <a:rPr lang="pt-BR" dirty="0"/>
              <a:t> /</a:t>
            </a:r>
            <a:r>
              <a:rPr lang="pt-BR" dirty="0" err="1"/>
              <a:t>proc</a:t>
            </a:r>
            <a:r>
              <a:rPr lang="pt-BR" dirty="0"/>
              <a:t>/</a:t>
            </a:r>
            <a:r>
              <a:rPr lang="pt-BR" dirty="0" err="1"/>
              <a:t>cpuinfo</a:t>
            </a:r>
            <a:r>
              <a:rPr lang="pt-BR" dirty="0"/>
              <a:t> : Informações sobre o processador</a:t>
            </a:r>
          </a:p>
          <a:p>
            <a:pPr marL="274320" lvl="1" algn="just">
              <a:lnSpc>
                <a:spcPct val="120000"/>
              </a:lnSpc>
            </a:pPr>
            <a:r>
              <a:rPr lang="pt-BR" dirty="0"/>
              <a:t>Sintaxe: $ </a:t>
            </a:r>
            <a:r>
              <a:rPr lang="pt-BR" dirty="0" err="1"/>
              <a:t>cat</a:t>
            </a:r>
            <a:r>
              <a:rPr lang="pt-BR" dirty="0"/>
              <a:t> /</a:t>
            </a:r>
            <a:r>
              <a:rPr lang="pt-BR" dirty="0" err="1"/>
              <a:t>proc</a:t>
            </a:r>
            <a:r>
              <a:rPr lang="pt-BR" dirty="0"/>
              <a:t>/</a:t>
            </a:r>
            <a:r>
              <a:rPr lang="pt-BR" dirty="0" err="1"/>
              <a:t>cpuinfo</a:t>
            </a:r>
            <a:endParaRPr lang="pt-BR" dirty="0"/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Processos no Linux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9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19622"/>
            <a:ext cx="8064896" cy="3600400"/>
          </a:xfrm>
        </p:spPr>
        <p:txBody>
          <a:bodyPr anchor="ctr">
            <a:normAutofit fontScale="92500" lnSpcReduction="10000"/>
          </a:bodyPr>
          <a:lstStyle>
            <a:extLst/>
          </a:lstStyle>
          <a:p>
            <a:pPr marL="274320" lvl="1">
              <a:lnSpc>
                <a:spcPct val="120000"/>
              </a:lnSpc>
            </a:pPr>
            <a:r>
              <a:rPr lang="pt-BR" dirty="0" smtClean="0"/>
              <a:t>São </a:t>
            </a:r>
            <a:r>
              <a:rPr lang="pt-BR" dirty="0"/>
              <a:t>processos disparados na inicialização do SO</a:t>
            </a:r>
          </a:p>
          <a:p>
            <a:pPr marL="274320" lvl="1">
              <a:lnSpc>
                <a:spcPct val="120000"/>
              </a:lnSpc>
            </a:pPr>
            <a:r>
              <a:rPr lang="en-US" dirty="0" smtClean="0"/>
              <a:t>No Linux, o</a:t>
            </a:r>
            <a:r>
              <a:rPr lang="pt-BR" dirty="0" smtClean="0"/>
              <a:t>s </a:t>
            </a:r>
            <a:r>
              <a:rPr lang="pt-BR" dirty="0"/>
              <a:t>scripts dos serviços estão no diretório /</a:t>
            </a:r>
            <a:r>
              <a:rPr lang="pt-BR" dirty="0" err="1"/>
              <a:t>etc</a:t>
            </a:r>
            <a:r>
              <a:rPr lang="pt-BR" dirty="0"/>
              <a:t>/</a:t>
            </a:r>
            <a:r>
              <a:rPr lang="pt-BR" dirty="0" err="1"/>
              <a:t>init.d</a:t>
            </a:r>
            <a:r>
              <a:rPr lang="pt-BR" dirty="0"/>
              <a:t>/</a:t>
            </a:r>
          </a:p>
          <a:p>
            <a:pPr marL="548640" lvl="2">
              <a:lnSpc>
                <a:spcPct val="120000"/>
              </a:lnSpc>
            </a:pPr>
            <a:r>
              <a:rPr lang="pt-BR" dirty="0" smtClean="0"/>
              <a:t> </a:t>
            </a:r>
            <a:r>
              <a:rPr lang="pt-BR" dirty="0"/>
              <a:t>/</a:t>
            </a:r>
            <a:r>
              <a:rPr lang="pt-BR" dirty="0" err="1"/>
              <a:t>etc</a:t>
            </a:r>
            <a:r>
              <a:rPr lang="pt-BR" dirty="0"/>
              <a:t>/</a:t>
            </a:r>
            <a:r>
              <a:rPr lang="pt-BR" dirty="0" err="1"/>
              <a:t>init.d</a:t>
            </a:r>
            <a:r>
              <a:rPr lang="pt-BR" dirty="0"/>
              <a:t>/</a:t>
            </a:r>
            <a:r>
              <a:rPr lang="pt-BR" dirty="0" err="1"/>
              <a:t>servico</a:t>
            </a:r>
            <a:r>
              <a:rPr lang="pt-BR" dirty="0"/>
              <a:t> start =&gt; inicia o serviço</a:t>
            </a:r>
          </a:p>
          <a:p>
            <a:pPr marL="548640" lvl="2">
              <a:lnSpc>
                <a:spcPct val="120000"/>
              </a:lnSpc>
            </a:pPr>
            <a:r>
              <a:rPr lang="pt-BR" dirty="0" smtClean="0"/>
              <a:t> </a:t>
            </a:r>
            <a:r>
              <a:rPr lang="pt-BR" dirty="0"/>
              <a:t>/</a:t>
            </a:r>
            <a:r>
              <a:rPr lang="pt-BR" dirty="0" err="1"/>
              <a:t>etc</a:t>
            </a:r>
            <a:r>
              <a:rPr lang="pt-BR" dirty="0"/>
              <a:t>/</a:t>
            </a:r>
            <a:r>
              <a:rPr lang="pt-BR" dirty="0" err="1"/>
              <a:t>init.d</a:t>
            </a:r>
            <a:r>
              <a:rPr lang="pt-BR" dirty="0"/>
              <a:t>/</a:t>
            </a:r>
            <a:r>
              <a:rPr lang="pt-BR" dirty="0" err="1"/>
              <a:t>servico</a:t>
            </a:r>
            <a:r>
              <a:rPr lang="pt-BR" dirty="0"/>
              <a:t> stop =&gt; paralisa o serviço</a:t>
            </a:r>
          </a:p>
          <a:p>
            <a:pPr marL="548640" lvl="2">
              <a:lnSpc>
                <a:spcPct val="120000"/>
              </a:lnSpc>
            </a:pPr>
            <a:r>
              <a:rPr lang="pt-BR" dirty="0" smtClean="0"/>
              <a:t> </a:t>
            </a:r>
            <a:r>
              <a:rPr lang="pt-BR" dirty="0"/>
              <a:t>/</a:t>
            </a:r>
            <a:r>
              <a:rPr lang="pt-BR" dirty="0" err="1"/>
              <a:t>etc</a:t>
            </a:r>
            <a:r>
              <a:rPr lang="pt-BR" dirty="0"/>
              <a:t>/</a:t>
            </a:r>
            <a:r>
              <a:rPr lang="pt-BR" dirty="0" err="1"/>
              <a:t>init.d</a:t>
            </a:r>
            <a:r>
              <a:rPr lang="pt-BR" dirty="0"/>
              <a:t>/</a:t>
            </a:r>
            <a:r>
              <a:rPr lang="pt-BR" dirty="0" err="1"/>
              <a:t>servico</a:t>
            </a:r>
            <a:r>
              <a:rPr lang="pt-BR" dirty="0"/>
              <a:t> status =&gt; informa o estado do serviço</a:t>
            </a:r>
          </a:p>
          <a:p>
            <a:pPr marL="548640" lvl="2">
              <a:lnSpc>
                <a:spcPct val="120000"/>
              </a:lnSpc>
            </a:pPr>
            <a:endParaRPr lang="pt-BR" dirty="0"/>
          </a:p>
          <a:p>
            <a:pPr marL="274320" lvl="1">
              <a:lnSpc>
                <a:spcPct val="120000"/>
              </a:lnSpc>
            </a:pPr>
            <a:r>
              <a:rPr lang="pt-BR" dirty="0"/>
              <a:t>Serviços ou </a:t>
            </a:r>
            <a:r>
              <a:rPr lang="pt-BR" dirty="0" err="1"/>
              <a:t>daemons</a:t>
            </a:r>
            <a:r>
              <a:rPr lang="pt-BR" dirty="0"/>
              <a:t> (Windows)</a:t>
            </a:r>
          </a:p>
          <a:p>
            <a:pPr marL="274320" lvl="1">
              <a:lnSpc>
                <a:spcPct val="120000"/>
              </a:lnSpc>
            </a:pPr>
            <a:r>
              <a:rPr lang="pt-BR" dirty="0"/>
              <a:t>	Ferramentas </a:t>
            </a:r>
            <a:r>
              <a:rPr lang="pt-BR" dirty="0" err="1"/>
              <a:t>admnistrativas</a:t>
            </a:r>
            <a:r>
              <a:rPr lang="pt-BR" dirty="0"/>
              <a:t> – </a:t>
            </a:r>
            <a:r>
              <a:rPr lang="pt-BR" dirty="0" smtClean="0"/>
              <a:t>Serviços</a:t>
            </a:r>
            <a:endParaRPr lang="pt-BR" dirty="0"/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Serviços ou </a:t>
            </a:r>
            <a:r>
              <a:rPr lang="pt-BR" dirty="0" err="1" smtClean="0"/>
              <a:t>Daemons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Objetivos do Escalonamento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91630"/>
            <a:ext cx="6518498" cy="350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725860" y="1563638"/>
            <a:ext cx="79208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/>
              <a:t>O sistema operacional GNU/Linux trabalha com compartilhamento de tempo, dando a impressão</a:t>
            </a:r>
            <a:r>
              <a:rPr lang="pt-BR" sz="2000" dirty="0"/>
              <a:t>	</a:t>
            </a:r>
            <a:r>
              <a:rPr lang="pt-BR" sz="2000" dirty="0" smtClean="0"/>
              <a:t>de estar executando simultaneamente mais de uma </a:t>
            </a:r>
            <a:r>
              <a:rPr lang="pt-BR" sz="2000" dirty="0"/>
              <a:t>tarefa, porém</a:t>
            </a:r>
            <a:r>
              <a:rPr lang="pt-BR" sz="2000" dirty="0" smtClean="0"/>
              <a:t>, o processo a ser executado pela </a:t>
            </a:r>
            <a:r>
              <a:rPr lang="pt-BR" sz="2000" dirty="0"/>
              <a:t>CPU </a:t>
            </a:r>
            <a:r>
              <a:rPr lang="pt-BR" sz="2000" dirty="0" smtClean="0"/>
              <a:t>em um determinado instante é decidido especificamente pelo</a:t>
            </a:r>
            <a:r>
              <a:rPr lang="pt-BR" sz="2000" dirty="0"/>
              <a:t>: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a</a:t>
            </a:r>
            <a:r>
              <a:rPr lang="pt-BR" sz="2000" dirty="0"/>
              <a:t>. Shell.</a:t>
            </a:r>
          </a:p>
          <a:p>
            <a:pPr algn="just"/>
            <a:r>
              <a:rPr lang="pt-BR" sz="2000" dirty="0"/>
              <a:t>b. </a:t>
            </a:r>
            <a:r>
              <a:rPr lang="pt-BR" sz="2000" dirty="0" smtClean="0"/>
              <a:t>Gerenciador </a:t>
            </a:r>
            <a:r>
              <a:rPr lang="pt-BR" sz="2000" dirty="0" err="1" smtClean="0"/>
              <a:t>preemptivo</a:t>
            </a:r>
            <a:r>
              <a:rPr lang="pt-BR" sz="2000" dirty="0"/>
              <a:t>.</a:t>
            </a:r>
          </a:p>
          <a:p>
            <a:pPr algn="just"/>
            <a:r>
              <a:rPr lang="pt-BR" sz="2000" dirty="0"/>
              <a:t>c. </a:t>
            </a:r>
            <a:r>
              <a:rPr lang="pt-BR" sz="2000" dirty="0" smtClean="0"/>
              <a:t>Escalonador de processos</a:t>
            </a:r>
            <a:r>
              <a:rPr lang="pt-BR" sz="2000" dirty="0"/>
              <a:t>.</a:t>
            </a:r>
          </a:p>
          <a:p>
            <a:pPr algn="just"/>
            <a:r>
              <a:rPr lang="pt-BR" sz="2000" dirty="0"/>
              <a:t>d. </a:t>
            </a:r>
            <a:r>
              <a:rPr lang="pt-BR" sz="2000" dirty="0" smtClean="0"/>
              <a:t>Compartilhador de tarefas</a:t>
            </a:r>
            <a:r>
              <a:rPr lang="pt-BR" sz="2000" dirty="0"/>
              <a:t>.</a:t>
            </a:r>
          </a:p>
          <a:p>
            <a:pPr algn="just"/>
            <a:r>
              <a:rPr lang="pt-BR" sz="2000" dirty="0"/>
              <a:t>e. </a:t>
            </a:r>
            <a:r>
              <a:rPr lang="pt-BR" sz="2000" dirty="0" err="1"/>
              <a:t>Multithreading</a:t>
            </a:r>
            <a:r>
              <a:rPr lang="pt-BR" sz="2000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683568" y="1635646"/>
            <a:ext cx="79208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Diferentes algoritmos de escalonamento de CPU possuem diferentes propriedades e a escolha de um determinado algoritmo pode favorecer uma classe dos processos em detrimento de outra. Assinale a opção que apresenta um algoritmo capaz de produzir </a:t>
            </a:r>
            <a:r>
              <a:rPr lang="pt-BR" sz="2000" dirty="0" err="1"/>
              <a:t>starvation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 a) prioridade</a:t>
            </a:r>
          </a:p>
          <a:p>
            <a:pPr algn="just"/>
            <a:r>
              <a:rPr lang="pt-BR" sz="2000" dirty="0"/>
              <a:t> b) Round-Robin</a:t>
            </a:r>
          </a:p>
          <a:p>
            <a:pPr algn="just"/>
            <a:r>
              <a:rPr lang="pt-BR" sz="2000" dirty="0"/>
              <a:t> c) primeiro a chegar, primeiro a ser atendido</a:t>
            </a:r>
          </a:p>
          <a:p>
            <a:pPr algn="just"/>
            <a:r>
              <a:rPr lang="pt-BR" sz="2000" dirty="0"/>
              <a:t> d) eleição</a:t>
            </a:r>
          </a:p>
          <a:p>
            <a:pPr algn="just"/>
            <a:r>
              <a:rPr lang="pt-BR" sz="2000" dirty="0"/>
              <a:t> e) múltiplas filas com realimentação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0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Estrutura de um Processo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1" y="2283718"/>
            <a:ext cx="4625423" cy="196746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067694"/>
            <a:ext cx="4201295" cy="218349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1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683568" y="1347614"/>
            <a:ext cx="78488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Defina o conceito de concorrência nos sistemas operacionais </a:t>
            </a:r>
            <a:r>
              <a:rPr lang="pt-BR" dirty="0" err="1"/>
              <a:t>multiprogramáveis</a:t>
            </a:r>
            <a:r>
              <a:rPr lang="pt-B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Explique o mecanismo de funcionamento das interrupções.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Dê exemplos associados ao mecanismo de exceção.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 que é DMA e qual a vantagem desta técnica ?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Explique a técnica de </a:t>
            </a:r>
            <a:r>
              <a:rPr lang="pt-BR" dirty="0" err="1"/>
              <a:t>buffering</a:t>
            </a:r>
            <a:r>
              <a:rPr lang="pt-B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Explique o mecanismo de </a:t>
            </a:r>
            <a:r>
              <a:rPr lang="pt-BR" dirty="0" err="1"/>
              <a:t>spooling</a:t>
            </a:r>
            <a:r>
              <a:rPr lang="pt-BR" dirty="0"/>
              <a:t> de impressão.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 que é o núcleo do SO e quais são suas principais funções ?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 que é uma System </a:t>
            </a:r>
            <a:r>
              <a:rPr lang="pt-BR" dirty="0" err="1"/>
              <a:t>Call</a:t>
            </a:r>
            <a:r>
              <a:rPr lang="pt-BR" dirty="0"/>
              <a:t> e qual sua importância para a segurança do SO ?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Defina o conceito de  Processo.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 Quais são os estados de um Processo ?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Quais são as mudanças de estado de um Processo ?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Qual a diferença entre um Processo CPU-</a:t>
            </a:r>
            <a:r>
              <a:rPr lang="pt-BR" dirty="0" err="1"/>
              <a:t>Bound</a:t>
            </a:r>
            <a:r>
              <a:rPr lang="pt-BR" dirty="0"/>
              <a:t> e I/O </a:t>
            </a:r>
            <a:r>
              <a:rPr lang="pt-BR" dirty="0" err="1"/>
              <a:t>Bound</a:t>
            </a:r>
            <a:r>
              <a:rPr lang="pt-BR" dirty="0"/>
              <a:t>. Dê exemplo de aplicações.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 com SJF</a:t>
            </a:r>
            <a:endParaRPr lang="pt-BR" dirty="0"/>
          </a:p>
        </p:txBody>
      </p:sp>
      <p:pic>
        <p:nvPicPr>
          <p:cNvPr id="2052" name="Picture 4" descr="Shortest Job first (Non-preemptiv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63638"/>
            <a:ext cx="57150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4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7920880" cy="3384376"/>
          </a:xfrm>
        </p:spPr>
        <p:txBody>
          <a:bodyPr anchor="ctr">
            <a:normAutofit fontScale="85000" lnSpcReduction="20000"/>
          </a:bodyPr>
          <a:lstStyle>
            <a:extLst/>
          </a:lstStyle>
          <a:p>
            <a:pPr marL="274320" lvl="1" algn="just"/>
            <a:r>
              <a:rPr lang="pt-BR" dirty="0"/>
              <a:t> O processo é implementado pelo SO através de uma estrutura de dados chamada </a:t>
            </a:r>
            <a:r>
              <a:rPr lang="pt-BR" dirty="0">
                <a:solidFill>
                  <a:srgbClr val="FF0000"/>
                </a:solidFill>
              </a:rPr>
              <a:t>PCB</a:t>
            </a:r>
            <a:r>
              <a:rPr lang="pt-BR" dirty="0"/>
              <a:t>, que é um conjunto de atributos do Processo. O </a:t>
            </a:r>
            <a:r>
              <a:rPr lang="pt-BR" dirty="0">
                <a:solidFill>
                  <a:srgbClr val="FF0000"/>
                </a:solidFill>
              </a:rPr>
              <a:t>PCB</a:t>
            </a:r>
            <a:r>
              <a:rPr lang="pt-BR" dirty="0"/>
              <a:t> é a representação de um processo num SO.  </a:t>
            </a:r>
          </a:p>
          <a:p>
            <a:pPr marL="274320" lvl="1" algn="just"/>
            <a:endParaRPr lang="pt-BR" dirty="0"/>
          </a:p>
          <a:p>
            <a:pPr marL="274320" lvl="1" algn="just"/>
            <a:r>
              <a:rPr lang="pt-BR" dirty="0"/>
              <a:t> A partir do </a:t>
            </a:r>
            <a:r>
              <a:rPr lang="pt-BR" dirty="0">
                <a:solidFill>
                  <a:srgbClr val="FF0000"/>
                </a:solidFill>
              </a:rPr>
              <a:t>PCB</a:t>
            </a:r>
            <a:r>
              <a:rPr lang="pt-BR" dirty="0"/>
              <a:t>, o SO mantém todas as informações sobre o contexto de hardware, contexto de software e espaço de endereçamento de cada processo.</a:t>
            </a:r>
          </a:p>
          <a:p>
            <a:pPr marL="274320" lvl="1" algn="just"/>
            <a:endParaRPr lang="pt-BR" dirty="0"/>
          </a:p>
          <a:p>
            <a:pPr marL="274320" lvl="1" algn="just"/>
            <a:r>
              <a:rPr lang="pt-BR" dirty="0"/>
              <a:t> Os </a:t>
            </a:r>
            <a:r>
              <a:rPr lang="pt-BR" dirty="0" err="1">
                <a:solidFill>
                  <a:srgbClr val="FF0000"/>
                </a:solidFill>
              </a:rPr>
              <a:t>PCBs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de todos os processos residem em uma área exclusiva da MP.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/>
              <a:t>PCB (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Block</a:t>
            </a:r>
            <a:r>
              <a:rPr lang="pt-BR" dirty="0"/>
              <a:t>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/>
              <a:t>PCB (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Block</a:t>
            </a:r>
            <a:r>
              <a:rPr lang="pt-BR" dirty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772" y="1377162"/>
            <a:ext cx="3494136" cy="3641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27584" y="199568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PCB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Estados do Processo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99568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 smtClean="0">
                <a:solidFill>
                  <a:srgbClr val="FF0000"/>
                </a:solidFill>
              </a:rPr>
              <a:t>Lista</a:t>
            </a:r>
            <a:r>
              <a:rPr lang="en-US" dirty="0" smtClean="0">
                <a:solidFill>
                  <a:srgbClr val="FF0000"/>
                </a:solidFill>
              </a:rPr>
              <a:t> de PCBs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19622"/>
            <a:ext cx="5830292" cy="3539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091" y="6530"/>
            <a:ext cx="1356910" cy="3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1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em Tela Larg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F911FB4175E9946ADE82584CDE2FA3B" ma:contentTypeVersion="2" ma:contentTypeDescription="Crie um novo documento." ma:contentTypeScope="" ma:versionID="3e34cc7cf17d4cb3cda27dfc4a7bad13">
  <xsd:schema xmlns:xsd="http://www.w3.org/2001/XMLSchema" xmlns:xs="http://www.w3.org/2001/XMLSchema" xmlns:p="http://schemas.microsoft.com/office/2006/metadata/properties" xmlns:ns2="2694de7c-98e5-413d-b65c-a61d11f6ea92" targetNamespace="http://schemas.microsoft.com/office/2006/metadata/properties" ma:root="true" ma:fieldsID="7ce6e957ed5db3942610c331ee80f4f4" ns2:_="">
    <xsd:import namespace="2694de7c-98e5-413d-b65c-a61d11f6ea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94de7c-98e5-413d-b65c-a61d11f6e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6A4A27-1CB9-40E1-A907-FB50E43D62D3}"/>
</file>

<file path=customXml/itemProps2.xml><?xml version="1.0" encoding="utf-8"?>
<ds:datastoreItem xmlns:ds="http://schemas.openxmlformats.org/officeDocument/2006/customXml" ds:itemID="{A56FC7C8-0510-47F0-B9F8-3CD488ED39AB}"/>
</file>

<file path=customXml/itemProps3.xml><?xml version="1.0" encoding="utf-8"?>
<ds:datastoreItem xmlns:ds="http://schemas.openxmlformats.org/officeDocument/2006/customXml" ds:itemID="{6AE5CF7A-0966-4897-ABF9-6E19704EFCFB}"/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2864</Words>
  <Application>Microsoft Office PowerPoint</Application>
  <PresentationFormat>Apresentação na tela (16:9)</PresentationFormat>
  <Paragraphs>320</Paragraphs>
  <Slides>61</Slides>
  <Notes>61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61</vt:i4>
      </vt:variant>
    </vt:vector>
  </HeadingPairs>
  <TitlesOfParts>
    <vt:vector size="66" baseType="lpstr">
      <vt:lpstr>Calibri</vt:lpstr>
      <vt:lpstr>Tw Cen MT</vt:lpstr>
      <vt:lpstr>Wingdings</vt:lpstr>
      <vt:lpstr>Wingdings 2</vt:lpstr>
      <vt:lpstr>Apresentação em Tela Larga</vt:lpstr>
      <vt:lpstr>Sistemas Operacionais I</vt:lpstr>
      <vt:lpstr>Roteiro</vt:lpstr>
      <vt:lpstr>Processos</vt:lpstr>
      <vt:lpstr>Modelo de Processos</vt:lpstr>
      <vt:lpstr>Estrutura de um Processo</vt:lpstr>
      <vt:lpstr>Estrutura de um Processo</vt:lpstr>
      <vt:lpstr>PCB (Process Control Block)</vt:lpstr>
      <vt:lpstr>PCB (Process Control Block)</vt:lpstr>
      <vt:lpstr>Estados do Processo</vt:lpstr>
      <vt:lpstr>Estados do Processo</vt:lpstr>
      <vt:lpstr>Criação de um Processo</vt:lpstr>
      <vt:lpstr>Finalização de um Processos</vt:lpstr>
      <vt:lpstr>Estados de um Processo</vt:lpstr>
      <vt:lpstr>Mudanças de Estado do Processo</vt:lpstr>
      <vt:lpstr>Mudanças de Estado</vt:lpstr>
      <vt:lpstr>Mudanças de Estado</vt:lpstr>
      <vt:lpstr>Todos os Estados do Processo</vt:lpstr>
      <vt:lpstr>Tipos de Processo</vt:lpstr>
      <vt:lpstr>Tipos de Processos</vt:lpstr>
      <vt:lpstr>Introdução ao Escalonamento</vt:lpstr>
      <vt:lpstr>Coordenação das atividades Escalonamento</vt:lpstr>
      <vt:lpstr>Chaveamento de Processos</vt:lpstr>
      <vt:lpstr>Escalonamento (Scheduling)</vt:lpstr>
      <vt:lpstr>Algorítmos de Escalonamento</vt:lpstr>
      <vt:lpstr>Escalonamento Não Preemptivo</vt:lpstr>
      <vt:lpstr>Escalonamento FIFO</vt:lpstr>
      <vt:lpstr>Escalonamento FIFO</vt:lpstr>
      <vt:lpstr>Escalonamento FIFO</vt:lpstr>
      <vt:lpstr>Escalonamento SJF</vt:lpstr>
      <vt:lpstr>Escalonamento SJF</vt:lpstr>
      <vt:lpstr>Escalonamento SJF</vt:lpstr>
      <vt:lpstr>Escalonamento Cooperativo</vt:lpstr>
      <vt:lpstr>Escalonamento Cooperativo</vt:lpstr>
      <vt:lpstr>Escalonamento Preemptivo</vt:lpstr>
      <vt:lpstr>Escalonamento Circular Round-Robin</vt:lpstr>
      <vt:lpstr>Escalonamento Circular Round-Robin</vt:lpstr>
      <vt:lpstr>Escalonamento Circular Round-Robin</vt:lpstr>
      <vt:lpstr>Escalonamento Circular Round-Robin</vt:lpstr>
      <vt:lpstr>Escalonamento Circular Round-Robin</vt:lpstr>
      <vt:lpstr>Escalonamento Circular Round-Robin</vt:lpstr>
      <vt:lpstr>Escalonamento Circular Round Robin</vt:lpstr>
      <vt:lpstr>Escalonamento por Prioridades</vt:lpstr>
      <vt:lpstr>Escalonamento por Prioridades</vt:lpstr>
      <vt:lpstr>Escalonamento por Prioridades</vt:lpstr>
      <vt:lpstr>Escalonamento por Prioridades</vt:lpstr>
      <vt:lpstr>Escalonamento por Múltiplas Filas</vt:lpstr>
      <vt:lpstr>Escalonamento por Múltiplas Filas</vt:lpstr>
      <vt:lpstr>Escalonamento com múltiplos processadores</vt:lpstr>
      <vt:lpstr>Escalonamento com múltiplos processadores</vt:lpstr>
      <vt:lpstr>Escalonamento no Windows</vt:lpstr>
      <vt:lpstr>Escalonamento no Windows</vt:lpstr>
      <vt:lpstr>Processos no Windows</vt:lpstr>
      <vt:lpstr>Escalonamento no Linux</vt:lpstr>
      <vt:lpstr>Processos no Linux</vt:lpstr>
      <vt:lpstr>Processos no Linux</vt:lpstr>
      <vt:lpstr>Serviços ou Daemons</vt:lpstr>
      <vt:lpstr>Objetivos do Escalonamento</vt:lpstr>
      <vt:lpstr>Atividades</vt:lpstr>
      <vt:lpstr>Atividades</vt:lpstr>
      <vt:lpstr>Atividades</vt:lpstr>
      <vt:lpstr>Programa com SJF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2012-07-30T18:40:18Z</dcterms:created>
  <dcterms:modified xsi:type="dcterms:W3CDTF">2020-05-08T21:04:40Z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  <property fmtid="{D5CDD505-2E9C-101B-9397-08002B2CF9AE}" pid="4" name="ContentTypeId">
    <vt:lpwstr>0x0101008F911FB4175E9946ADE82584CDE2FA3B</vt:lpwstr>
  </property>
</Properties>
</file>