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23" r:id="rId4"/>
    <p:sldId id="370" r:id="rId5"/>
    <p:sldId id="371" r:id="rId6"/>
    <p:sldId id="372" r:id="rId7"/>
    <p:sldId id="311" r:id="rId8"/>
    <p:sldId id="378" r:id="rId9"/>
    <p:sldId id="303" r:id="rId10"/>
    <p:sldId id="373" r:id="rId11"/>
    <p:sldId id="379" r:id="rId12"/>
    <p:sldId id="380" r:id="rId13"/>
    <p:sldId id="381" r:id="rId14"/>
    <p:sldId id="383" r:id="rId15"/>
    <p:sldId id="384" r:id="rId16"/>
    <p:sldId id="328" r:id="rId17"/>
    <p:sldId id="377" r:id="rId18"/>
    <p:sldId id="374" r:id="rId19"/>
    <p:sldId id="376" r:id="rId20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2" autoAdjust="0"/>
    <p:restoredTop sz="87567" autoAdjust="0"/>
  </p:normalViewPr>
  <p:slideViewPr>
    <p:cSldViewPr>
      <p:cViewPr varScale="1">
        <p:scale>
          <a:sx n="90" d="100"/>
          <a:sy n="90" d="100"/>
        </p:scale>
        <p:origin x="484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23/10/2020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4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01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7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78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59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7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01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516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830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003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7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94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12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15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67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15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20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3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5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23/10/2020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23/10/2020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23/10/2020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23/10/2020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23/10/2020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23/10/2020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23/10/2020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23/10/2020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23/10/2020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23/10/2020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Sistemas Operacionais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O modelo de Thread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9622"/>
            <a:ext cx="745247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19030" y="422793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1ª Coluna : Itens compartilhados por todos os threads em um processo.</a:t>
            </a:r>
          </a:p>
          <a:p>
            <a:r>
              <a:rPr lang="pt-BR" dirty="0"/>
              <a:t>2ª Coluna : Itens privativos de cada thread.</a:t>
            </a:r>
          </a:p>
        </p:txBody>
      </p:sp>
    </p:spTree>
    <p:extLst>
      <p:ext uri="{BB962C8B-B14F-4D97-AF65-F5344CB8AC3E}">
        <p14:creationId xmlns:p14="http://schemas.microsoft.com/office/powerpoint/2010/main" val="23572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/>
              <a:t>É mais rápido criar uma thread que um processo;</a:t>
            </a:r>
          </a:p>
          <a:p>
            <a:pPr marL="274320" lvl="1"/>
            <a:r>
              <a:rPr lang="pt-BR" dirty="0"/>
              <a:t>É mais rápido terminar uma thread que um processo;</a:t>
            </a:r>
          </a:p>
          <a:p>
            <a:pPr marL="274320" lvl="1"/>
            <a:r>
              <a:rPr lang="pt-BR" dirty="0"/>
              <a:t>É mais rápido chavear entre threads de um mesmo processo;</a:t>
            </a:r>
          </a:p>
          <a:p>
            <a:pPr marL="274320" lvl="1"/>
            <a:r>
              <a:rPr lang="pt-BR" dirty="0"/>
              <a:t>Threads podem se comunicar sem invocar o núcleo já que compartilham memória e arquivos.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Benefícios de 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10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 lnSpcReduction="10000"/>
          </a:bodyPr>
          <a:lstStyle>
            <a:extLst/>
          </a:lstStyle>
          <a:p>
            <a:pPr marL="274320" lvl="1"/>
            <a:r>
              <a:rPr lang="pt-BR" dirty="0" err="1" smtClean="0"/>
              <a:t>Multithreading</a:t>
            </a:r>
            <a:r>
              <a:rPr lang="pt-BR" dirty="0" smtClean="0"/>
              <a:t> </a:t>
            </a:r>
            <a:r>
              <a:rPr lang="pt-BR" dirty="0"/>
              <a:t>refere-se à habilidade do </a:t>
            </a:r>
            <a:r>
              <a:rPr lang="pt-BR" dirty="0" err="1"/>
              <a:t>kernel</a:t>
            </a:r>
            <a:r>
              <a:rPr lang="pt-BR" dirty="0"/>
              <a:t> do S.O. em suportar múltiplas threads concorrentes em um mesmo processo. </a:t>
            </a:r>
            <a:endParaRPr lang="pt-BR" dirty="0" smtClean="0"/>
          </a:p>
          <a:p>
            <a:pPr marL="274320" lvl="1"/>
            <a:r>
              <a:rPr lang="pt-BR" dirty="0" smtClean="0"/>
              <a:t>Exemplos</a:t>
            </a:r>
            <a:r>
              <a:rPr lang="pt-BR" dirty="0"/>
              <a:t>: </a:t>
            </a:r>
            <a:endParaRPr lang="pt-BR" dirty="0" smtClean="0"/>
          </a:p>
          <a:p>
            <a:pPr marL="548640" lvl="2"/>
            <a:r>
              <a:rPr lang="pt-BR" dirty="0" smtClean="0"/>
              <a:t>MS-DOS</a:t>
            </a:r>
            <a:r>
              <a:rPr lang="pt-BR" dirty="0"/>
              <a:t>: suporta uma única thread. </a:t>
            </a:r>
            <a:endParaRPr lang="pt-BR" dirty="0" smtClean="0"/>
          </a:p>
          <a:p>
            <a:pPr marL="548640" lvl="2"/>
            <a:r>
              <a:rPr lang="pt-BR" dirty="0" smtClean="0"/>
              <a:t>Unix </a:t>
            </a:r>
            <a:r>
              <a:rPr lang="pt-BR" dirty="0"/>
              <a:t>“standard”: suporta múltiplos processos, mas apenas uma thread por processo. </a:t>
            </a:r>
            <a:endParaRPr lang="pt-BR" dirty="0" smtClean="0"/>
          </a:p>
          <a:p>
            <a:pPr marL="548640" lvl="2"/>
            <a:r>
              <a:rPr lang="pt-BR" dirty="0" smtClean="0"/>
              <a:t>Windows </a:t>
            </a:r>
            <a:r>
              <a:rPr lang="pt-BR" dirty="0"/>
              <a:t>2k, Linux, Solaris: suportam múltiplas threads por processo.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Sistemas Operacionais </a:t>
            </a:r>
            <a:r>
              <a:rPr lang="pt-BR" dirty="0" err="1" smtClean="0"/>
              <a:t>Multithreading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20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 smtClean="0"/>
              <a:t>A </a:t>
            </a:r>
            <a:r>
              <a:rPr lang="pt-BR" dirty="0"/>
              <a:t>implementação de threads pode ser feita de diferentes maneiras, sendo as duas </a:t>
            </a:r>
            <a:r>
              <a:rPr lang="pt-BR" dirty="0" smtClean="0"/>
              <a:t>principais categorias: </a:t>
            </a:r>
          </a:p>
          <a:p>
            <a:pPr marL="548640" lvl="2"/>
            <a:r>
              <a:rPr lang="pt-BR" dirty="0" err="1" smtClean="0"/>
              <a:t>User-level</a:t>
            </a:r>
            <a:r>
              <a:rPr lang="pt-BR" dirty="0" smtClean="0"/>
              <a:t> </a:t>
            </a:r>
            <a:r>
              <a:rPr lang="pt-BR" dirty="0"/>
              <a:t>threads (ULT) – nível de usuário </a:t>
            </a:r>
            <a:endParaRPr lang="pt-BR" dirty="0" smtClean="0"/>
          </a:p>
          <a:p>
            <a:pPr marL="548640" lvl="2"/>
            <a:r>
              <a:rPr lang="pt-BR" dirty="0" err="1" smtClean="0"/>
              <a:t>Kernel-level</a:t>
            </a:r>
            <a:r>
              <a:rPr lang="pt-BR" dirty="0" smtClean="0"/>
              <a:t> </a:t>
            </a:r>
            <a:r>
              <a:rPr lang="pt-BR" dirty="0"/>
              <a:t>threads (KLT) – nível de </a:t>
            </a:r>
            <a:r>
              <a:rPr lang="pt-BR" dirty="0" err="1"/>
              <a:t>kernel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Tipos de 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/>
              <a:t>As threads da primeira categoria (ULT) são suportadas pela aplicação, sem conhecimento do núcleo e geralmente são implementadas por pacotes de rotinas (códigos para criar, terminar, escalonamento e armazenar contexto) fornecidas por uma determinada biblioteca de uma linguagem, como é o caso da </a:t>
            </a:r>
            <a:r>
              <a:rPr lang="pt-BR" dirty="0" err="1"/>
              <a:t>thread.h</a:t>
            </a:r>
            <a:r>
              <a:rPr lang="pt-BR" dirty="0"/>
              <a:t> (biblioteca padrão da linguagem C).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Threads ULT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 fontScale="92500" lnSpcReduction="10000"/>
          </a:bodyPr>
          <a:lstStyle>
            <a:extLst/>
          </a:lstStyle>
          <a:p>
            <a:pPr marL="274320" lvl="1"/>
            <a:r>
              <a:rPr lang="pt-BR" dirty="0" smtClean="0"/>
              <a:t>São suportadas diretamente pelo Sistema Operacional. O </a:t>
            </a:r>
            <a:r>
              <a:rPr lang="pt-BR" dirty="0"/>
              <a:t>gerenciamento das threads é feito pelo </a:t>
            </a:r>
            <a:r>
              <a:rPr lang="pt-BR" dirty="0" err="1"/>
              <a:t>kernel</a:t>
            </a:r>
            <a:r>
              <a:rPr lang="pt-BR" dirty="0"/>
              <a:t>. </a:t>
            </a:r>
            <a:endParaRPr lang="pt-BR" dirty="0" smtClean="0"/>
          </a:p>
          <a:p>
            <a:pPr marL="274320" lvl="1"/>
            <a:r>
              <a:rPr lang="pt-BR" dirty="0" smtClean="0"/>
              <a:t>O </a:t>
            </a:r>
            <a:r>
              <a:rPr lang="pt-BR" dirty="0" err="1"/>
              <a:t>kernel</a:t>
            </a:r>
            <a:r>
              <a:rPr lang="pt-BR" dirty="0"/>
              <a:t> pode melhor aproveitar a capacidade de </a:t>
            </a:r>
            <a:r>
              <a:rPr lang="pt-BR" dirty="0" err="1"/>
              <a:t>multiprocessamento</a:t>
            </a:r>
            <a:r>
              <a:rPr lang="pt-BR" dirty="0"/>
              <a:t> da máquina, escalonando as várias threads do processo em diferentes processadores. </a:t>
            </a:r>
            <a:endParaRPr lang="pt-BR" dirty="0" smtClean="0"/>
          </a:p>
          <a:p>
            <a:pPr marL="274320" lvl="1"/>
            <a:r>
              <a:rPr lang="pt-BR" dirty="0" smtClean="0"/>
              <a:t>O </a:t>
            </a:r>
            <a:r>
              <a:rPr lang="pt-BR" dirty="0"/>
              <a:t>bloqueio de uma thread não implica no bloqueio das outras threads do processo. </a:t>
            </a:r>
            <a:endParaRPr lang="pt-BR" dirty="0" smtClean="0"/>
          </a:p>
          <a:p>
            <a:pPr marL="274320" lvl="1"/>
            <a:r>
              <a:rPr lang="pt-BR" dirty="0" smtClean="0"/>
              <a:t>O </a:t>
            </a:r>
            <a:r>
              <a:rPr lang="pt-BR" dirty="0" err="1"/>
              <a:t>kernel</a:t>
            </a:r>
            <a:r>
              <a:rPr lang="pt-BR" dirty="0"/>
              <a:t> mantém a informação de contexto para processo e threads.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>
            <a:normAutofit/>
          </a:bodyPr>
          <a:lstStyle>
            <a:extLst/>
          </a:lstStyle>
          <a:p>
            <a:r>
              <a:rPr lang="pt-BR" dirty="0" smtClean="0"/>
              <a:t>Threads KLT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6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91630"/>
            <a:ext cx="8136904" cy="3456384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/>
              <a:t>As linguagens modernas como Java e C# possuem </a:t>
            </a:r>
            <a:r>
              <a:rPr lang="pt-BR" dirty="0" smtClean="0"/>
              <a:t>funcionalidades </a:t>
            </a:r>
            <a:r>
              <a:rPr lang="pt-BR" dirty="0"/>
              <a:t>MULTITHREADING na própria </a:t>
            </a:r>
            <a:r>
              <a:rPr lang="pt-BR" dirty="0" smtClean="0"/>
              <a:t>estrutura da </a:t>
            </a:r>
            <a:r>
              <a:rPr lang="pt-BR" dirty="0"/>
              <a:t>linguagem. </a:t>
            </a:r>
            <a:endParaRPr lang="pt-BR" dirty="0" smtClean="0"/>
          </a:p>
          <a:p>
            <a:pPr marL="274320" lvl="1"/>
            <a:r>
              <a:rPr lang="pt-BR" dirty="0" smtClean="0"/>
              <a:t>C </a:t>
            </a:r>
            <a:r>
              <a:rPr lang="pt-BR" dirty="0"/>
              <a:t>e C++ necessitam de biblioteca especifica para processamento </a:t>
            </a:r>
            <a:r>
              <a:rPr lang="pt-BR" dirty="0" smtClean="0"/>
              <a:t>MULTITHREADING.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Programando com 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3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91630"/>
            <a:ext cx="8136904" cy="3456384"/>
          </a:xfrm>
        </p:spPr>
        <p:txBody>
          <a:bodyPr anchor="ctr">
            <a:normAutofit fontScale="92500" lnSpcReduction="20000"/>
          </a:bodyPr>
          <a:lstStyle>
            <a:extLst/>
          </a:lstStyle>
          <a:p>
            <a:pPr marL="274320" lvl="1"/>
            <a:r>
              <a:rPr lang="pt-BR" dirty="0"/>
              <a:t>Grande parte das aplicações existentes usam o conceito de multitarefa (</a:t>
            </a:r>
            <a:r>
              <a:rPr lang="pt-BR" dirty="0" err="1"/>
              <a:t>multithread</a:t>
            </a:r>
            <a:r>
              <a:rPr lang="pt-BR" dirty="0"/>
              <a:t>).</a:t>
            </a:r>
          </a:p>
          <a:p>
            <a:pPr marL="274320" lvl="1"/>
            <a:r>
              <a:rPr lang="pt-BR" dirty="0"/>
              <a:t> Ex.: Quando estamos usando um navegador WEB (Internet Explorer, Firefox, ...), ao mesmo tempo em que estamos lendo um texto, também podemos estar efetuando o download de arquivos e ouvindo música. </a:t>
            </a:r>
          </a:p>
          <a:p>
            <a:pPr marL="274320" lvl="1"/>
            <a:r>
              <a:rPr lang="pt-BR" dirty="0"/>
              <a:t> Para cada uma dessas atividades, o navegador cria threads que executarão em (</a:t>
            </a:r>
            <a:r>
              <a:rPr lang="pt-BR" dirty="0" err="1"/>
              <a:t>pseudo</a:t>
            </a:r>
            <a:r>
              <a:rPr lang="pt-BR" dirty="0"/>
              <a:t>) paralelamente. </a:t>
            </a:r>
          </a:p>
          <a:p>
            <a:pPr marL="274320" lvl="1"/>
            <a:r>
              <a:rPr lang="pt-BR" dirty="0"/>
              <a:t> A seguir, detalhes da implementação de aplicações multitarefa usando a linguagem Java :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Programação </a:t>
            </a:r>
            <a:r>
              <a:rPr lang="pt-BR" dirty="0" err="1" smtClean="0"/>
              <a:t>Multithread</a:t>
            </a:r>
            <a:r>
              <a:rPr lang="pt-BR" dirty="0" smtClean="0"/>
              <a:t>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4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 fontScale="55000" lnSpcReduction="20000"/>
          </a:bodyPr>
          <a:lstStyle>
            <a:extLst/>
          </a:lstStyle>
          <a:p>
            <a:pPr marL="274320" lvl="1"/>
            <a:r>
              <a:rPr lang="pt-BR" dirty="0"/>
              <a:t>O Programa a seguir instancia duas threads da classe acima e inicia a execução das mesmas :</a:t>
            </a:r>
          </a:p>
          <a:p>
            <a:pPr marL="0" lvl="1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TwoThreadsDemo</a:t>
            </a:r>
            <a:r>
              <a:rPr lang="pt-BR" dirty="0"/>
              <a:t> { </a:t>
            </a:r>
          </a:p>
          <a:p>
            <a:pPr marL="0" lvl="1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 </a:t>
            </a:r>
          </a:p>
          <a:p>
            <a:pPr marL="0" lvl="1" indent="0">
              <a:buNone/>
            </a:pPr>
            <a:r>
              <a:rPr lang="pt-BR" dirty="0"/>
              <a:t>		new </a:t>
            </a:r>
            <a:r>
              <a:rPr lang="pt-BR" dirty="0" err="1"/>
              <a:t>SimpleThread</a:t>
            </a:r>
            <a:r>
              <a:rPr lang="pt-BR" dirty="0"/>
              <a:t>(“Brasil").start(); </a:t>
            </a:r>
          </a:p>
          <a:p>
            <a:pPr marL="0" lvl="1" indent="0">
              <a:buNone/>
            </a:pPr>
            <a:r>
              <a:rPr lang="pt-BR" dirty="0"/>
              <a:t>		new </a:t>
            </a:r>
            <a:r>
              <a:rPr lang="pt-BR" dirty="0" err="1"/>
              <a:t>SimpleThread</a:t>
            </a:r>
            <a:r>
              <a:rPr lang="pt-BR" dirty="0"/>
              <a:t>(“Fatec").start(); } } </a:t>
            </a:r>
          </a:p>
          <a:p>
            <a:pPr marL="274320" lvl="1"/>
            <a:r>
              <a:rPr lang="pt-BR" dirty="0"/>
              <a:t>Um exemplo de saída durante a execução desse programa poderia ser: </a:t>
            </a:r>
          </a:p>
          <a:p>
            <a:pPr marL="274320" lvl="1"/>
            <a:r>
              <a:rPr lang="pt-BR" dirty="0"/>
              <a:t>0 Brasil </a:t>
            </a:r>
          </a:p>
          <a:p>
            <a:pPr marL="274320" lvl="1"/>
            <a:r>
              <a:rPr lang="pt-BR" dirty="0"/>
              <a:t>0 Fatec </a:t>
            </a:r>
          </a:p>
          <a:p>
            <a:pPr marL="274320" lvl="1"/>
            <a:r>
              <a:rPr lang="pt-BR" dirty="0"/>
              <a:t>1 Fatec</a:t>
            </a:r>
          </a:p>
          <a:p>
            <a:pPr marL="274320" lvl="1"/>
            <a:r>
              <a:rPr lang="pt-BR" dirty="0"/>
              <a:t>1 Brasil </a:t>
            </a:r>
          </a:p>
          <a:p>
            <a:pPr marL="274320" lvl="1"/>
            <a:r>
              <a:rPr lang="pt-BR" dirty="0"/>
              <a:t>2 Brasil </a:t>
            </a:r>
          </a:p>
          <a:p>
            <a:pPr marL="274320" lvl="1"/>
            <a:r>
              <a:rPr lang="pt-BR" dirty="0"/>
              <a:t>2 Fatec </a:t>
            </a:r>
          </a:p>
          <a:p>
            <a:pPr marL="274320" lvl="1"/>
            <a:r>
              <a:rPr lang="pt-BR" dirty="0"/>
              <a:t>3 Fatec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Programação </a:t>
            </a:r>
            <a:r>
              <a:rPr lang="pt-BR" dirty="0" err="1" smtClean="0"/>
              <a:t>Multithread</a:t>
            </a:r>
            <a:r>
              <a:rPr lang="pt-BR" dirty="0" smtClean="0"/>
              <a:t> em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47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136904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 smtClean="0"/>
              <a:t>Pesquisar a utilização de Threads em Aplicações, desenvolver um Software com o uso de Threads e apresentá-lo em Classe.</a:t>
            </a:r>
          </a:p>
          <a:p>
            <a:pPr marL="274320" lvl="1"/>
            <a:r>
              <a:rPr lang="pt-BR" dirty="0" smtClean="0"/>
              <a:t>Atividade pode ser feita em duplas</a:t>
            </a:r>
          </a:p>
          <a:p>
            <a:pPr marL="274320" lvl="1"/>
            <a:r>
              <a:rPr lang="pt-BR" dirty="0" smtClean="0"/>
              <a:t>Data : </a:t>
            </a:r>
            <a:r>
              <a:rPr lang="pt-BR" dirty="0" smtClean="0"/>
              <a:t>13/11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Atividade Extra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5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346776" cy="3528392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/>
              <a:t> Introdução a Threads</a:t>
            </a:r>
          </a:p>
          <a:p>
            <a:pPr marL="274320" lvl="1"/>
            <a:r>
              <a:rPr lang="pt-BR" dirty="0"/>
              <a:t> Motivação para Threads</a:t>
            </a:r>
          </a:p>
          <a:p>
            <a:pPr marL="274320" lvl="1"/>
            <a:r>
              <a:rPr lang="pt-BR" dirty="0"/>
              <a:t> Características</a:t>
            </a:r>
          </a:p>
          <a:p>
            <a:pPr marL="274320" lvl="1"/>
            <a:r>
              <a:rPr lang="pt-BR" dirty="0"/>
              <a:t> Exemplo de uso de Threads</a:t>
            </a:r>
          </a:p>
          <a:p>
            <a:pPr marL="274320" lvl="1"/>
            <a:r>
              <a:rPr lang="pt-BR" dirty="0"/>
              <a:t> Programação </a:t>
            </a:r>
            <a:r>
              <a:rPr lang="pt-BR" dirty="0" err="1"/>
              <a:t>Multithreads</a:t>
            </a:r>
            <a:r>
              <a:rPr lang="pt-BR" dirty="0"/>
              <a:t> em Java</a:t>
            </a:r>
          </a:p>
        </p:txBody>
      </p:sp>
    </p:spTree>
    <p:extLst>
      <p:ext uri="{BB962C8B-B14F-4D97-AF65-F5344CB8AC3E}">
        <p14:creationId xmlns:p14="http://schemas.microsoft.com/office/powerpoint/2010/main" val="561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136904" cy="3528392"/>
          </a:xfrm>
        </p:spPr>
        <p:txBody>
          <a:bodyPr anchor="ctr">
            <a:normAutofit fontScale="85000" lnSpcReduction="20000"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dirty="0"/>
              <a:t>Sempre que um novo processo é criado, o SO deve alocar recursos (contexto de HW, contexto de SW e espaço de endereçamento) para cada processo além de consumir tempo de UCP neste trabalho.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No caso de término do processo, o SO desperdiça tempo para </a:t>
            </a:r>
            <a:r>
              <a:rPr lang="pt-BR" dirty="0" err="1"/>
              <a:t>desalocar</a:t>
            </a:r>
            <a:r>
              <a:rPr lang="pt-BR" dirty="0"/>
              <a:t> recursos previamente alocados.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/>
              <a:t> </a:t>
            </a:r>
            <a:r>
              <a:rPr lang="pt-BR" dirty="0"/>
              <a:t>Na tentativa de diminuir o tempo gasto na criação/eliminação de processos, bem como economizar recursos do sistema como um todo, foi introduzido o conceito de </a:t>
            </a:r>
            <a:r>
              <a:rPr lang="pt-BR" b="1" dirty="0">
                <a:solidFill>
                  <a:srgbClr val="FF0000"/>
                </a:solidFill>
              </a:rPr>
              <a:t>thread</a:t>
            </a:r>
            <a:r>
              <a:rPr lang="pt-BR" dirty="0"/>
              <a:t> (ou processo leve ou linha de controle ou linha de execução).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7848872" cy="3528392"/>
          </a:xfrm>
        </p:spPr>
        <p:txBody>
          <a:bodyPr anchor="ctr">
            <a:normAutofit fontScale="77500" lnSpcReduction="20000"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dirty="0"/>
              <a:t>Muitas aplicações possuem múltiplas atividades que devem ser realizadas ao mesmo tempo;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/>
              <a:t>Decompondo </a:t>
            </a:r>
            <a:r>
              <a:rPr lang="pt-BR" dirty="0"/>
              <a:t>tais aplicações em múltiplas threads </a:t>
            </a:r>
            <a:r>
              <a:rPr lang="pt-BR" dirty="0" err="1"/>
              <a:t>seqüênciais</a:t>
            </a:r>
            <a:r>
              <a:rPr lang="pt-BR" dirty="0"/>
              <a:t> (rodando “em paralelo”) facilita a programação;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/>
              <a:t>A </a:t>
            </a:r>
            <a:r>
              <a:rPr lang="pt-BR" dirty="0"/>
              <a:t>criação de uma thread pode ser até 100 vezes mais rápido do que a criação de um processo;</a:t>
            </a:r>
          </a:p>
          <a:p>
            <a:pPr marL="274320" lvl="1">
              <a:lnSpc>
                <a:spcPct val="120000"/>
              </a:lnSpc>
            </a:pPr>
            <a:r>
              <a:rPr lang="pt-BR" dirty="0" smtClean="0"/>
              <a:t>Threads </a:t>
            </a:r>
            <a:r>
              <a:rPr lang="pt-BR" dirty="0"/>
              <a:t>são muito úteis em sistemas </a:t>
            </a:r>
            <a:r>
              <a:rPr lang="pt-BR" dirty="0" err="1"/>
              <a:t>multiprocessados</a:t>
            </a:r>
            <a:r>
              <a:rPr lang="pt-BR" dirty="0"/>
              <a:t>, onde o paralelismo real ocorre.</a:t>
            </a:r>
          </a:p>
          <a:p>
            <a:pPr marL="274320" lvl="1">
              <a:lnSpc>
                <a:spcPct val="120000"/>
              </a:lnSpc>
            </a:pPr>
            <a:r>
              <a:rPr lang="pt-BR" dirty="0"/>
              <a:t>Em um SO </a:t>
            </a:r>
            <a:r>
              <a:rPr lang="pt-BR" dirty="0" err="1"/>
              <a:t>Multithread</a:t>
            </a:r>
            <a:r>
              <a:rPr lang="pt-BR" dirty="0"/>
              <a:t> cada processo pode responder a várias solicitações concorrentes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Motivação para o uso de 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1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19622"/>
            <a:ext cx="8064896" cy="3600400"/>
          </a:xfrm>
        </p:spPr>
        <p:txBody>
          <a:bodyPr anchor="ctr">
            <a:normAutofit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sz="1600" dirty="0"/>
              <a:t>Tal qual um processo, uma thread pode estar em um dos seguintes estados:</a:t>
            </a:r>
          </a:p>
          <a:p>
            <a:pPr marL="548640" lvl="2">
              <a:lnSpc>
                <a:spcPct val="120000"/>
              </a:lnSpc>
            </a:pPr>
            <a:r>
              <a:rPr lang="pt-BR" sz="1600" dirty="0"/>
              <a:t>Execução</a:t>
            </a:r>
          </a:p>
          <a:p>
            <a:pPr marL="548640" lvl="2">
              <a:lnSpc>
                <a:spcPct val="120000"/>
              </a:lnSpc>
            </a:pPr>
            <a:r>
              <a:rPr lang="pt-BR" sz="1600" dirty="0"/>
              <a:t>Pronto</a:t>
            </a:r>
          </a:p>
          <a:p>
            <a:pPr marL="548640" lvl="2">
              <a:lnSpc>
                <a:spcPct val="120000"/>
              </a:lnSpc>
            </a:pPr>
            <a:r>
              <a:rPr lang="pt-BR" sz="1600" dirty="0"/>
              <a:t>Bloqueado</a:t>
            </a:r>
          </a:p>
          <a:p>
            <a:pPr marL="274320" lvl="1">
              <a:lnSpc>
                <a:spcPct val="120000"/>
              </a:lnSpc>
            </a:pPr>
            <a:r>
              <a:rPr lang="pt-BR" sz="1600" dirty="0"/>
              <a:t>Uma thread pode criar outras threads, mas o espaço de endereçamento é comum a todas;</a:t>
            </a:r>
          </a:p>
          <a:p>
            <a:pPr marL="274320" lvl="1">
              <a:lnSpc>
                <a:spcPct val="120000"/>
              </a:lnSpc>
            </a:pPr>
            <a:r>
              <a:rPr lang="pt-BR" sz="1600" dirty="0"/>
              <a:t>Todas as threads de um processo podem acessar/alterar um arquivo ou alocar memória;</a:t>
            </a:r>
          </a:p>
          <a:p>
            <a:pPr marL="274320" lvl="1">
              <a:lnSpc>
                <a:spcPct val="120000"/>
              </a:lnSpc>
            </a:pPr>
            <a:r>
              <a:rPr lang="pt-BR" sz="1600" dirty="0"/>
              <a:t>Cada thread tem a sua própria pilha para que o chaveamento entre threads ocorra eficientemente;</a:t>
            </a:r>
          </a:p>
          <a:p>
            <a:pPr marL="274320" lvl="1">
              <a:lnSpc>
                <a:spcPct val="120000"/>
              </a:lnSpc>
            </a:pPr>
            <a:r>
              <a:rPr lang="pt-BR" sz="1600" dirty="0"/>
              <a:t>Como as threads são cooperativas, elas podem ceder a CPU umas às outras voluntariamente;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Características de 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4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323528" y="1275606"/>
            <a:ext cx="3960440" cy="3744416"/>
          </a:xfrm>
        </p:spPr>
        <p:txBody>
          <a:bodyPr anchor="ctr">
            <a:normAutofit/>
          </a:bodyPr>
          <a:lstStyle>
            <a:extLst/>
          </a:lstStyle>
          <a:p>
            <a:pPr marL="274320" lvl="1">
              <a:lnSpc>
                <a:spcPct val="120000"/>
              </a:lnSpc>
            </a:pPr>
            <a:r>
              <a:rPr lang="pt-BR" sz="1600" dirty="0"/>
              <a:t>Aplicação </a:t>
            </a:r>
            <a:r>
              <a:rPr lang="pt-BR" sz="1600" dirty="0" err="1"/>
              <a:t>multithread</a:t>
            </a:r>
            <a:endParaRPr lang="pt-BR" sz="1600" dirty="0"/>
          </a:p>
          <a:p>
            <a:pPr marL="274320" lvl="1">
              <a:lnSpc>
                <a:spcPct val="120000"/>
              </a:lnSpc>
            </a:pPr>
            <a:r>
              <a:rPr lang="pt-BR" sz="1600" dirty="0"/>
              <a:t>De forma simplificada, uma thread pode ser definida como uma sub-rotina de um programa e pode ser executada paralelamente ao programa chamador. O programador deve especificar os threads, associando-os às sub-rotinas assíncronas.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Ambiente </a:t>
            </a:r>
            <a:r>
              <a:rPr lang="pt-BR" dirty="0" err="1" smtClean="0"/>
              <a:t>Multithread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39985"/>
            <a:ext cx="4197600" cy="360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9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Exemplo de uso de Threads - Word</a:t>
            </a: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15202"/>
            <a:ext cx="6410300" cy="382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5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67544" y="1419622"/>
            <a:ext cx="8295456" cy="3528392"/>
          </a:xfrm>
        </p:spPr>
        <p:txBody>
          <a:bodyPr anchor="ctr">
            <a:normAutofit fontScale="92500"/>
          </a:bodyPr>
          <a:lstStyle>
            <a:extLst/>
          </a:lstStyle>
          <a:p>
            <a:pPr marL="274320" lvl="1"/>
            <a:r>
              <a:rPr lang="pt-BR" dirty="0"/>
              <a:t>Navegador (browser) </a:t>
            </a:r>
            <a:endParaRPr lang="pt-BR" dirty="0" smtClean="0"/>
          </a:p>
          <a:p>
            <a:pPr marL="548640" lvl="2"/>
            <a:r>
              <a:rPr lang="pt-BR" dirty="0" smtClean="0"/>
              <a:t>Consegue </a:t>
            </a:r>
            <a:r>
              <a:rPr lang="pt-BR" dirty="0"/>
              <a:t>fazer o download de vários arquivos ao mesmo tempo, gerenciando as diferentes velocidades de cada servidor e, ainda assim, permitindo que o usuário continue interagindo, mudando de página enquanto os arquivos estão sendo carregados. </a:t>
            </a:r>
            <a:endParaRPr lang="pt-BR" dirty="0" smtClean="0"/>
          </a:p>
          <a:p>
            <a:pPr marL="274320" lvl="1"/>
            <a:r>
              <a:rPr lang="pt-BR" dirty="0" smtClean="0"/>
              <a:t>Programas </a:t>
            </a:r>
            <a:r>
              <a:rPr lang="pt-BR" dirty="0"/>
              <a:t>numéricos (</a:t>
            </a:r>
            <a:r>
              <a:rPr lang="pt-BR" dirty="0" err="1"/>
              <a:t>ex</a:t>
            </a:r>
            <a:r>
              <a:rPr lang="pt-BR" dirty="0"/>
              <a:t>: multiplicação de matrizes): </a:t>
            </a:r>
            <a:endParaRPr lang="pt-BR" dirty="0" smtClean="0"/>
          </a:p>
          <a:p>
            <a:pPr marL="548640" lvl="2"/>
            <a:r>
              <a:rPr lang="pt-BR" dirty="0" smtClean="0"/>
              <a:t>Cada </a:t>
            </a:r>
            <a:r>
              <a:rPr lang="pt-BR" dirty="0"/>
              <a:t>elemento da matriz produto pode ser calculado independentemente dos outros; portanto, podem ser facilmente calculados por threads diferentes. </a:t>
            </a:r>
          </a:p>
        </p:txBody>
      </p:sp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Exemplo de Threads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87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extLst/>
          </a:lstStyle>
          <a:p>
            <a:r>
              <a:rPr lang="pt-BR" dirty="0" smtClean="0"/>
              <a:t>O modelo de Thread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5147"/>
            <a:ext cx="6225828" cy="292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69086"/>
            <a:ext cx="5346427" cy="81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F911FB4175E9946ADE82584CDE2FA3B" ma:contentTypeVersion="2" ma:contentTypeDescription="Crie um novo documento." ma:contentTypeScope="" ma:versionID="3e34cc7cf17d4cb3cda27dfc4a7bad13">
  <xsd:schema xmlns:xsd="http://www.w3.org/2001/XMLSchema" xmlns:xs="http://www.w3.org/2001/XMLSchema" xmlns:p="http://schemas.microsoft.com/office/2006/metadata/properties" xmlns:ns2="2694de7c-98e5-413d-b65c-a61d11f6ea92" targetNamespace="http://schemas.microsoft.com/office/2006/metadata/properties" ma:root="true" ma:fieldsID="7ce6e957ed5db3942610c331ee80f4f4" ns2:_="">
    <xsd:import namespace="2694de7c-98e5-413d-b65c-a61d11f6e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94de7c-98e5-413d-b65c-a61d11f6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7BD85E-92F7-48AC-8B42-D907B1A0CA7F}"/>
</file>

<file path=customXml/itemProps2.xml><?xml version="1.0" encoding="utf-8"?>
<ds:datastoreItem xmlns:ds="http://schemas.openxmlformats.org/officeDocument/2006/customXml" ds:itemID="{CBBB1986-2AB2-41A1-8068-1E88C89142C2}"/>
</file>

<file path=customXml/itemProps3.xml><?xml version="1.0" encoding="utf-8"?>
<ds:datastoreItem xmlns:ds="http://schemas.openxmlformats.org/officeDocument/2006/customXml" ds:itemID="{6C6DF1DB-8EC5-475B-907C-442EA146CC2A}"/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934</Words>
  <Application>Microsoft Office PowerPoint</Application>
  <PresentationFormat>Apresentação na tela (16:9)</PresentationFormat>
  <Paragraphs>108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Calibri</vt:lpstr>
      <vt:lpstr>Tw Cen MT</vt:lpstr>
      <vt:lpstr>Wingdings</vt:lpstr>
      <vt:lpstr>Wingdings 2</vt:lpstr>
      <vt:lpstr>Apresentação em Tela Larga</vt:lpstr>
      <vt:lpstr>Sistemas Operacionais I</vt:lpstr>
      <vt:lpstr>Roteiro</vt:lpstr>
      <vt:lpstr>Threads</vt:lpstr>
      <vt:lpstr>Motivação para o uso de Threads</vt:lpstr>
      <vt:lpstr>Características de Threads</vt:lpstr>
      <vt:lpstr>Ambiente Multithread</vt:lpstr>
      <vt:lpstr>Exemplo de uso de Threads - Word</vt:lpstr>
      <vt:lpstr>Exemplo de Threads</vt:lpstr>
      <vt:lpstr>O modelo de Thread</vt:lpstr>
      <vt:lpstr>O modelo de Thread</vt:lpstr>
      <vt:lpstr>Benefícios de Threads</vt:lpstr>
      <vt:lpstr>Sistemas Operacionais Multithreading</vt:lpstr>
      <vt:lpstr>Tipos de Threads</vt:lpstr>
      <vt:lpstr>Threads ULT</vt:lpstr>
      <vt:lpstr>Threads KLT</vt:lpstr>
      <vt:lpstr>Programando com Threads</vt:lpstr>
      <vt:lpstr>Programação Multithread em Java</vt:lpstr>
      <vt:lpstr>Programação Multithread em Java</vt:lpstr>
      <vt:lpstr>Atividade Extra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2020-10-23T16:35:01Z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  <property fmtid="{D5CDD505-2E9C-101B-9397-08002B2CF9AE}" pid="4" name="ContentTypeId">
    <vt:lpwstr>0x0101008F911FB4175E9946ADE82584CDE2FA3B</vt:lpwstr>
  </property>
</Properties>
</file>