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8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29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49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7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6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9"/>
  </p:notesMasterIdLst>
  <p:sldIdLst>
    <p:sldId id="256" r:id="rId2"/>
    <p:sldId id="298" r:id="rId3"/>
    <p:sldId id="370" r:id="rId4"/>
    <p:sldId id="465" r:id="rId5"/>
    <p:sldId id="395" r:id="rId6"/>
    <p:sldId id="466" r:id="rId7"/>
    <p:sldId id="467" r:id="rId8"/>
    <p:sldId id="419" r:id="rId9"/>
    <p:sldId id="420" r:id="rId10"/>
    <p:sldId id="421" r:id="rId11"/>
    <p:sldId id="401" r:id="rId12"/>
    <p:sldId id="375" r:id="rId13"/>
    <p:sldId id="422" r:id="rId14"/>
    <p:sldId id="380" r:id="rId15"/>
    <p:sldId id="423" r:id="rId16"/>
    <p:sldId id="424" r:id="rId17"/>
    <p:sldId id="425" r:id="rId18"/>
    <p:sldId id="426" r:id="rId19"/>
    <p:sldId id="417" r:id="rId20"/>
    <p:sldId id="427" r:id="rId21"/>
    <p:sldId id="428" r:id="rId22"/>
    <p:sldId id="429" r:id="rId23"/>
    <p:sldId id="430" r:id="rId24"/>
    <p:sldId id="431" r:id="rId25"/>
    <p:sldId id="460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468" r:id="rId51"/>
    <p:sldId id="456" r:id="rId52"/>
    <p:sldId id="457" r:id="rId53"/>
    <p:sldId id="458" r:id="rId54"/>
    <p:sldId id="459" r:id="rId55"/>
    <p:sldId id="461" r:id="rId56"/>
    <p:sldId id="464" r:id="rId57"/>
    <p:sldId id="463" r:id="rId58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2" autoAdjust="0"/>
    <p:restoredTop sz="87567" autoAdjust="0"/>
  </p:normalViewPr>
  <p:slideViewPr>
    <p:cSldViewPr>
      <p:cViewPr varScale="1">
        <p:scale>
          <a:sx n="90" d="100"/>
          <a:sy n="90" d="100"/>
        </p:scale>
        <p:origin x="484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03/07/2020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58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8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3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414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625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027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787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025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784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74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3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170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848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892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23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1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876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78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584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632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89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239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70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776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043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64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99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36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18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75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7330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57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931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667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9130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609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9448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28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771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276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7514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0103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80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9033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600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77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2355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2243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4659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9589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3407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59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126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97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90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5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03/07/2020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03/07/2020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03/07/2020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03/07/2020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03/07/2020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03/07/2020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03/07/2020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03/07/2020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03/07/2020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03/07/2020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587974"/>
            <a:ext cx="6515100" cy="627534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en-US" dirty="0" smtClean="0"/>
              <a:t>ANÁLISE E DESENVOLVIMENTO DE SISTEMAS</a:t>
            </a:r>
            <a:endParaRPr lang="pt-BR" dirty="0" smtClean="0"/>
          </a:p>
          <a:p>
            <a:r>
              <a:rPr lang="en-US" dirty="0" smtClean="0"/>
              <a:t>Prof. Ms. José Geraldo </a:t>
            </a:r>
            <a:r>
              <a:rPr lang="en-US" dirty="0"/>
              <a:t>de Moraes - http://lattes.cnpq.br/3313135299163906 </a:t>
            </a:r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Sistemas Operacionais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352928" cy="3600400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Alguns sistemas suportam uma extensão relacionada ao arquivo: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MS-DOS: 1-3 caracteres; suporta apenas uma extensão;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LINUX: </a:t>
            </a:r>
            <a:r>
              <a:rPr lang="pt-BR" dirty="0"/>
              <a:t>extensão pode conter mais de 3 caracteres;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LINUX suporta </a:t>
            </a:r>
            <a:r>
              <a:rPr lang="pt-BR" dirty="0"/>
              <a:t>mais de uma extensão: Ex.: </a:t>
            </a:r>
            <a:r>
              <a:rPr lang="pt-BR" dirty="0" err="1"/>
              <a:t>exemplo.c.Z</a:t>
            </a:r>
            <a:r>
              <a:rPr lang="pt-BR" dirty="0"/>
              <a:t> (arquivo com compressão); 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LINUX </a:t>
            </a:r>
            <a:r>
              <a:rPr lang="pt-BR" dirty="0"/>
              <a:t>também permite que arquivos sejam criados sem extensão;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Uma extensão, geralmente, associa o arquivo a algum aplicativo: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.</a:t>
            </a:r>
            <a:r>
              <a:rPr lang="pt-BR" dirty="0" err="1"/>
              <a:t>doc</a:t>
            </a:r>
            <a:r>
              <a:rPr lang="pt-BR" dirty="0"/>
              <a:t> – Microsoft Word;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.c – Compilador C;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Nomes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1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Extensão de Arquivos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2713"/>
            <a:ext cx="6974359" cy="354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8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30796" y="1491630"/>
            <a:ext cx="8136904" cy="936104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/>
            <a:r>
              <a:rPr lang="pt-BR" dirty="0"/>
              <a:t>Além do nome e dos dados, todo arquivo tem outras informações associadas a ele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>
                <a:solidFill>
                  <a:srgbClr val="FF0000"/>
                </a:solidFill>
              </a:rPr>
              <a:t>atributos</a:t>
            </a:r>
            <a:r>
              <a:rPr lang="pt-BR" dirty="0"/>
              <a:t>;</a:t>
            </a:r>
          </a:p>
          <a:p>
            <a:pPr marL="274320" lvl="1"/>
            <a:r>
              <a:rPr lang="pt-BR" dirty="0"/>
              <a:t>A lista de atributos varia de SO para SO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Atributos de Arquivos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68" y="2427734"/>
            <a:ext cx="7221550" cy="2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3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30796" y="1491630"/>
            <a:ext cx="8136904" cy="936104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/>
            <a:r>
              <a:rPr lang="pt-BR" dirty="0"/>
              <a:t>Rotinas de E/S : Diferentes </a:t>
            </a:r>
            <a:r>
              <a:rPr lang="pt-BR" dirty="0" err="1"/>
              <a:t>SOs</a:t>
            </a:r>
            <a:r>
              <a:rPr lang="pt-BR" dirty="0"/>
              <a:t> provêm diferentes operações que permitem armazenar e recuperar arquivos;</a:t>
            </a:r>
          </a:p>
          <a:p>
            <a:pPr marL="274320" lvl="1"/>
            <a:r>
              <a:rPr lang="pt-BR" dirty="0"/>
              <a:t>Operações mais comuns (system </a:t>
            </a:r>
            <a:r>
              <a:rPr lang="pt-BR" dirty="0" err="1"/>
              <a:t>calls</a:t>
            </a:r>
            <a:r>
              <a:rPr lang="pt-BR" dirty="0"/>
              <a:t>):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Operações de Entrada/</a:t>
            </a:r>
            <a:r>
              <a:rPr lang="pt-BR" dirty="0" err="1" smtClean="0"/>
              <a:t>Saida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72" y="2427734"/>
            <a:ext cx="703056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2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A Organização de arquivos consiste em como os seus dados estão internamente armazenados.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Organização não estruturada : </a:t>
            </a:r>
            <a:r>
              <a:rPr lang="pt-BR" dirty="0"/>
              <a:t>o sistema de arquivos não impõe nenhuma estrutura lógica para os dados.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Organização Indexada : </a:t>
            </a:r>
            <a:r>
              <a:rPr lang="pt-BR" dirty="0"/>
              <a:t>o sistema de arquivos organiza os arquivos através de chaves de índices.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Organização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2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Forma como o Sistema de Arquivos pode recuperar / acessar dados no Disco. </a:t>
            </a:r>
          </a:p>
          <a:p>
            <a:pPr marL="274320" lvl="1" algn="just">
              <a:lnSpc>
                <a:spcPct val="120000"/>
              </a:lnSpc>
            </a:pPr>
            <a:endParaRPr lang="pt-BR" dirty="0"/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Acesso </a:t>
            </a:r>
            <a:r>
              <a:rPr lang="pt-BR" dirty="0" err="1"/>
              <a:t>seqüencial</a:t>
            </a:r>
            <a:endParaRPr lang="pt-BR" dirty="0"/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 Acesso direto 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 Acesso Indexado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Métodos de 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4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2808312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Acesso </a:t>
            </a:r>
            <a:r>
              <a:rPr lang="pt-BR" dirty="0" err="1">
                <a:solidFill>
                  <a:srgbClr val="FF0000"/>
                </a:solidFill>
              </a:rPr>
              <a:t>seqüencial</a:t>
            </a:r>
            <a:r>
              <a:rPr lang="pt-BR" dirty="0">
                <a:solidFill>
                  <a:srgbClr val="FF0000"/>
                </a:solidFill>
              </a:rPr>
              <a:t> : </a:t>
            </a:r>
            <a:r>
              <a:rPr lang="pt-BR" dirty="0"/>
              <a:t>uma leitura sempre acessa o próximo registro e avança um ponteiro sobre o arquivo</a:t>
            </a:r>
            <a:r>
              <a:rPr lang="pt-BR" dirty="0" smtClean="0"/>
              <a:t>. O </a:t>
            </a:r>
            <a:r>
              <a:rPr lang="pt-BR" dirty="0"/>
              <a:t>ponteiro indica qual a próxima posição a ser lida ou escrita.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Ex.: Armazenamento </a:t>
            </a:r>
            <a:r>
              <a:rPr lang="pt-BR" dirty="0"/>
              <a:t>em fitas magnéticas </a:t>
            </a:r>
            <a:r>
              <a:rPr lang="pt-BR" dirty="0" smtClean="0"/>
              <a:t>(DLT, LTO) </a:t>
            </a:r>
            <a:r>
              <a:rPr lang="pt-BR" dirty="0"/>
              <a:t>utiliza este método.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Métodos de Acesso</a:t>
            </a:r>
            <a:endParaRPr lang="pt-BR" dirty="0"/>
          </a:p>
        </p:txBody>
      </p:sp>
      <p:pic>
        <p:nvPicPr>
          <p:cNvPr id="1026" name="Picture 2" descr="Resultado de imagem para fitas de back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574664"/>
            <a:ext cx="1548011" cy="156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1440160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Acesso direto </a:t>
            </a:r>
            <a:r>
              <a:rPr lang="pt-BR" dirty="0"/>
              <a:t>: Permite a leitura/gravação de um registro diretamente na sua posição. Este método é realizado através do número do registro, que é a sua posição relativa ao início do arquivo.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Métodos de Acesso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54353"/>
            <a:ext cx="4848151" cy="254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1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1224136"/>
          </a:xfrm>
        </p:spPr>
        <p:txBody>
          <a:bodyPr anchor="ctr">
            <a:normAutofit fontScale="85000" lnSpcReduction="1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Acesso indexado ou por chave: </a:t>
            </a:r>
            <a:r>
              <a:rPr lang="pt-BR" dirty="0"/>
              <a:t>o arquivo deve possuir uma área de índice onde existam ponteiros para os diversos registros e a partir desta informação realiza-se um acesso direto.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Métodos de Acesso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54353"/>
            <a:ext cx="4848151" cy="254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1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A estrutura de Diretórios é como o Sistema Operacional organiza logicamente os diversos arquivos contidos em um disco. 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 </a:t>
            </a:r>
            <a:r>
              <a:rPr lang="pt-BR" dirty="0" smtClean="0"/>
              <a:t>Diretório </a:t>
            </a:r>
            <a:r>
              <a:rPr lang="pt-BR" dirty="0"/>
              <a:t>de nível único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 Diretório de dois níveis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 Diretórios em forma de árvore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Sistema de Diretórios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3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Roteiro – Sistemas de Arquivos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7346776" cy="352839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/>
            <a:r>
              <a:rPr lang="pt-BR" dirty="0"/>
              <a:t>Introdução  </a:t>
            </a:r>
          </a:p>
          <a:p>
            <a:pPr marL="274320" lvl="1"/>
            <a:r>
              <a:rPr lang="pt-BR" dirty="0"/>
              <a:t>Arquivos </a:t>
            </a:r>
          </a:p>
          <a:p>
            <a:pPr marL="548640" lvl="2"/>
            <a:r>
              <a:rPr lang="pt-BR" dirty="0"/>
              <a:t>Organização de Arquivos </a:t>
            </a:r>
          </a:p>
          <a:p>
            <a:pPr marL="548640" lvl="2"/>
            <a:r>
              <a:rPr lang="pt-BR" dirty="0"/>
              <a:t>Métodos de Acesso </a:t>
            </a:r>
          </a:p>
          <a:p>
            <a:pPr marL="548640" lvl="2"/>
            <a:r>
              <a:rPr lang="pt-BR" dirty="0"/>
              <a:t>Operações de Entrada/Saída </a:t>
            </a:r>
          </a:p>
          <a:p>
            <a:pPr marL="548640" lvl="2"/>
            <a:r>
              <a:rPr lang="pt-BR" dirty="0"/>
              <a:t>Atributos </a:t>
            </a:r>
          </a:p>
          <a:p>
            <a:pPr marL="274320" lvl="1"/>
            <a:r>
              <a:rPr lang="pt-BR" dirty="0"/>
              <a:t>Diretórios </a:t>
            </a:r>
          </a:p>
          <a:p>
            <a:pPr marL="274320" lvl="1"/>
            <a:r>
              <a:rPr lang="pt-BR" dirty="0"/>
              <a:t>Gerência de Espaço Livre em Disco </a:t>
            </a:r>
          </a:p>
          <a:p>
            <a:pPr marL="274320" lvl="1"/>
            <a:r>
              <a:rPr lang="pt-BR" dirty="0"/>
              <a:t>Gerência de Alocação de Espaço em Disco</a:t>
            </a:r>
          </a:p>
          <a:p>
            <a:pPr marL="274320" lvl="1"/>
            <a:r>
              <a:rPr lang="pt-BR" dirty="0"/>
              <a:t>Proteção de Acesso </a:t>
            </a:r>
          </a:p>
          <a:p>
            <a:pPr marL="274320" lvl="1"/>
            <a:r>
              <a:rPr lang="pt-BR" dirty="0"/>
              <a:t>Tipos de File Systems</a:t>
            </a:r>
          </a:p>
        </p:txBody>
      </p:sp>
    </p:spTree>
    <p:extLst>
      <p:ext uri="{BB962C8B-B14F-4D97-AF65-F5344CB8AC3E}">
        <p14:creationId xmlns:p14="http://schemas.microsoft.com/office/powerpoint/2010/main" val="561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1440160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>
              <a:lnSpc>
                <a:spcPct val="120000"/>
              </a:lnSpc>
            </a:pPr>
            <a:r>
              <a:rPr lang="pt-BR" dirty="0"/>
              <a:t>Todos os arquivos fazem parte do mesmo diretório;</a:t>
            </a:r>
          </a:p>
          <a:p>
            <a:pPr marL="274320" lvl="1">
              <a:lnSpc>
                <a:spcPct val="120000"/>
              </a:lnSpc>
            </a:pPr>
            <a:r>
              <a:rPr lang="pt-BR" dirty="0"/>
              <a:t>Problemas de organização no caso de muitos arquivos.</a:t>
            </a:r>
          </a:p>
          <a:p>
            <a:pPr marL="274320" lvl="1">
              <a:lnSpc>
                <a:spcPct val="120000"/>
              </a:lnSpc>
            </a:pPr>
            <a:r>
              <a:rPr lang="pt-BR" dirty="0"/>
              <a:t>É necessário nome único para cada arquivo.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Diretório de um único nível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9782"/>
            <a:ext cx="5078413" cy="218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5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08912" cy="1512168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Criam-se diretórios separados para cada Usuário;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No diretório principal mantém-se apenas os endereços dos diretórios dos usuários;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Proteção contra acessos indevidos.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Diretório de dois níveis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87295"/>
            <a:ext cx="3717652" cy="225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3816424" cy="3600400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Os usuários podem criar seus próprios </a:t>
            </a:r>
            <a:r>
              <a:rPr lang="pt-BR" dirty="0" err="1"/>
              <a:t>sub-diretórios</a:t>
            </a:r>
            <a:r>
              <a:rPr lang="pt-BR" dirty="0"/>
              <a:t> para organizar seus arquivos;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A árvore possui um diretório raiz;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Cada arquivo possui um </a:t>
            </a:r>
            <a:r>
              <a:rPr lang="pt-BR" dirty="0" err="1"/>
              <a:t>pathname</a:t>
            </a:r>
            <a:r>
              <a:rPr lang="pt-BR" dirty="0"/>
              <a:t> (nome do arquivo composto pelos nomes de diretórios que formam o caminho da raiz até ele).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Diretório estruturado em árvores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9621"/>
            <a:ext cx="3272334" cy="367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47614"/>
            <a:ext cx="8208912" cy="3456384"/>
          </a:xfrm>
        </p:spPr>
        <p:txBody>
          <a:bodyPr anchor="ctr">
            <a:normAutofit fontScale="85000" lnSpcReduction="1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O Sistema Operacional Linux oferece um sistema de arquivos para organizar e gerenciar seus arquivos e diretórios. </a:t>
            </a:r>
            <a:endParaRPr lang="pt-BR" dirty="0" smtClean="0"/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A </a:t>
            </a:r>
            <a:r>
              <a:rPr lang="pt-BR" dirty="0"/>
              <a:t>organização dos diretórios pode ser representada graficamente, utilizando uma estrutura em árvore hierárquica. Na figura a seguir, os diretórios são representados por ícones em forma de pastas e os arquivos por ícones em forma de documentos.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Estrutura de Diretórios - Linux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Estrutura de Diretórios - Linux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85" y="1511761"/>
            <a:ext cx="4034334" cy="359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9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Estrutura de Diretórios - Windows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419622"/>
            <a:ext cx="2808312" cy="34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Caminho (path) de um arquivo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82" y="1563638"/>
            <a:ext cx="4181666" cy="358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Alocação Contígua :  Consiste em armazenar um arquivo em blocos </a:t>
            </a:r>
            <a:r>
              <a:rPr lang="pt-BR" dirty="0" smtClean="0"/>
              <a:t>sequencialmente </a:t>
            </a:r>
            <a:r>
              <a:rPr lang="pt-BR" dirty="0"/>
              <a:t>dispostos no disco</a:t>
            </a:r>
            <a:r>
              <a:rPr lang="pt-BR" dirty="0" smtClean="0"/>
              <a:t>. </a:t>
            </a:r>
            <a:r>
              <a:rPr lang="pt-BR" dirty="0" err="1" smtClean="0"/>
              <a:t>Ex</a:t>
            </a:r>
            <a:r>
              <a:rPr lang="pt-BR" dirty="0"/>
              <a:t>: arquivo com 150k, blocos de 1k, seriam alocados 150 blocos consecutivos ao arquivo;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Simples de implementar;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O arquivo pode ser lido de maneira eficiente;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Problemas: determinar o tamanho do arquivo;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Apresenta outro problema chamado Fragmentação dos espaços livres.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Alocação contígua é </a:t>
            </a:r>
            <a:r>
              <a:rPr lang="pt-BR" dirty="0" smtClean="0"/>
              <a:t>viável em CD-DVD-ROMS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Gerência de Alocação de Espaço em Disco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Gerência de Alocação de Espaço em Disco</a:t>
            </a:r>
            <a:endParaRPr lang="pt-BR" dirty="0"/>
          </a:p>
        </p:txBody>
      </p:sp>
      <p:pic>
        <p:nvPicPr>
          <p:cNvPr id="6" name="Picture 9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96" y="1419622"/>
            <a:ext cx="5655612" cy="36004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6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100811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Alocação Encadeada : </a:t>
            </a:r>
            <a:r>
              <a:rPr lang="pt-BR" dirty="0"/>
              <a:t>um arquivo pode ser organizado como um conjunto de blocos ligados logicamente no disco, independente da sua localização física. Cada bloco deve possuir um ponteiro para bloco </a:t>
            </a:r>
            <a:r>
              <a:rPr lang="pt-BR" dirty="0" smtClean="0"/>
              <a:t>seguinte. Ex.: FAT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Gerência de Alocação de Espaço em Disco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03186"/>
            <a:ext cx="3528045" cy="264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3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7848872" cy="3456384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 smtClean="0"/>
              <a:t>O Sistema </a:t>
            </a:r>
            <a:r>
              <a:rPr lang="pt-BR" dirty="0"/>
              <a:t>de </a:t>
            </a:r>
            <a:r>
              <a:rPr lang="pt-BR" dirty="0" smtClean="0"/>
              <a:t>Arquivos </a:t>
            </a:r>
            <a:r>
              <a:rPr lang="pt-BR" dirty="0"/>
              <a:t>é a parte mais </a:t>
            </a:r>
            <a:r>
              <a:rPr lang="pt-BR" dirty="0" smtClean="0"/>
              <a:t>visível </a:t>
            </a:r>
            <a:r>
              <a:rPr lang="pt-BR" dirty="0"/>
              <a:t>do </a:t>
            </a:r>
            <a:r>
              <a:rPr lang="pt-BR" dirty="0" smtClean="0"/>
              <a:t>Sistema Operacional para o usuário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Cria </a:t>
            </a:r>
            <a:r>
              <a:rPr lang="pt-BR" dirty="0"/>
              <a:t>um recurso lógico a partir de recursos físicos através de uma interface coerente e simples, fácil de usar </a:t>
            </a:r>
            <a:endParaRPr lang="pt-BR" dirty="0" smtClean="0"/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Mecanismo </a:t>
            </a:r>
            <a:r>
              <a:rPr lang="pt-BR" dirty="0"/>
              <a:t>para armazenamento e acesso a dados e a programas </a:t>
            </a:r>
            <a:r>
              <a:rPr lang="pt-BR" dirty="0" smtClean="0"/>
              <a:t>nas unidades de Armazenamento (Discos, Pen-Drives, etc.)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Duas </a:t>
            </a:r>
            <a:r>
              <a:rPr lang="pt-BR" dirty="0"/>
              <a:t>partes básicas: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Arquivos </a:t>
            </a:r>
          </a:p>
          <a:p>
            <a:pPr marL="1005840" lvl="3" algn="just">
              <a:lnSpc>
                <a:spcPct val="120000"/>
              </a:lnSpc>
            </a:pPr>
            <a:r>
              <a:rPr lang="pt-BR" dirty="0" smtClean="0"/>
              <a:t>Armazenamento </a:t>
            </a:r>
            <a:r>
              <a:rPr lang="pt-BR" dirty="0"/>
              <a:t>de dados e de programas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Diretórios </a:t>
            </a:r>
          </a:p>
          <a:p>
            <a:pPr marL="1005840" lvl="3" algn="just">
              <a:lnSpc>
                <a:spcPct val="120000"/>
              </a:lnSpc>
            </a:pPr>
            <a:r>
              <a:rPr lang="pt-BR" dirty="0" smtClean="0"/>
              <a:t>Organização </a:t>
            </a:r>
            <a:r>
              <a:rPr lang="pt-BR" dirty="0"/>
              <a:t>e informações sobre arquivos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1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100811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Alocação Indexada : </a:t>
            </a:r>
            <a:r>
              <a:rPr lang="pt-BR" dirty="0"/>
              <a:t>Técnica que mantém os ponteiros de todos os blocos do arquivo em uma única estrutura denominada bloco de índice (que deve estar na Memória) Ex. </a:t>
            </a:r>
            <a:r>
              <a:rPr lang="pt-BR" dirty="0" smtClean="0"/>
              <a:t>UNIX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Gerência de Alocação de Espaço em Disco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59566"/>
            <a:ext cx="3239591" cy="298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9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925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Estratégias de Alocação : No momento em que o SO  deseja alocar espaço para armazenar um arquivo, pode existir mais de um segmento livre disponível com o tamanho exigido. Neste caso, é utilizada uma estratégia de alocação </a:t>
            </a:r>
            <a:r>
              <a:rPr lang="pt-BR" dirty="0" smtClean="0"/>
              <a:t>:</a:t>
            </a:r>
          </a:p>
          <a:p>
            <a:pPr marL="548640" lvl="2" algn="just">
              <a:lnSpc>
                <a:spcPct val="120000"/>
              </a:lnSpc>
            </a:pPr>
            <a:r>
              <a:rPr lang="en-US" dirty="0" smtClean="0"/>
              <a:t>BEST FIT</a:t>
            </a:r>
          </a:p>
          <a:p>
            <a:pPr marL="548640" lvl="2" algn="just">
              <a:lnSpc>
                <a:spcPct val="120000"/>
              </a:lnSpc>
            </a:pPr>
            <a:r>
              <a:rPr lang="en-US" dirty="0" smtClean="0"/>
              <a:t>FIRST FIT</a:t>
            </a:r>
          </a:p>
          <a:p>
            <a:pPr marL="548640" lvl="2" algn="just">
              <a:lnSpc>
                <a:spcPct val="120000"/>
              </a:lnSpc>
            </a:pPr>
            <a:r>
              <a:rPr lang="en-US" dirty="0" smtClean="0"/>
              <a:t>WORST FIT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Gerência de Alocação de Espaço em Disco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3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1296144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Fragmentação : </a:t>
            </a:r>
            <a:r>
              <a:rPr lang="pt-BR" dirty="0"/>
              <a:t>Como os arquivos são criados  eliminados </a:t>
            </a:r>
            <a:r>
              <a:rPr lang="pt-BR" dirty="0" smtClean="0"/>
              <a:t>frequentemente</a:t>
            </a:r>
            <a:r>
              <a:rPr lang="pt-BR" dirty="0"/>
              <a:t>, os segmentos livres vão se fragmentando em pequenos pedaços por todo o disco. É necessário que seja executada uma rotina que reorganize todos os arquivos no disco de maneira que só exista um único segmento de blocos livres (desfragmentação).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Gerência de Alocação de Espaço em Disco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7774"/>
            <a:ext cx="6371878" cy="223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Considerando que os meios de armazenamento são compartilhados é necessário ter mecanismos de proteção para garantir a proteção de arquivos e diretórios.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 smtClean="0"/>
              <a:t>Qualquer </a:t>
            </a:r>
            <a:r>
              <a:rPr lang="pt-BR" dirty="0"/>
              <a:t>sistema de arquivos deve possuir mecanismos próprios para proteger o acesso as informações gravadas e o tipo de acesso é mediante concessão ou não de acessos que podem ser realizados como a leitura (</a:t>
            </a:r>
            <a:r>
              <a:rPr lang="pt-BR" dirty="0" err="1"/>
              <a:t>read</a:t>
            </a:r>
            <a:r>
              <a:rPr lang="pt-BR" dirty="0"/>
              <a:t>), gravação (</a:t>
            </a:r>
            <a:r>
              <a:rPr lang="pt-BR" dirty="0" err="1"/>
              <a:t>write</a:t>
            </a:r>
            <a:r>
              <a:rPr lang="pt-BR" dirty="0"/>
              <a:t>), execução (execute) e  eliminação (delete).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 smtClean="0"/>
              <a:t>Existem </a:t>
            </a:r>
            <a:r>
              <a:rPr lang="pt-BR" dirty="0"/>
              <a:t>diferentes mecanismos e níveis de proteção, cada qual com suas vantagens e desvantagens – para cada tipo de sistema, um modelo é mais adequado do que o outro.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Proteção de 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1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indent="-360000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Senha de Acesso : </a:t>
            </a:r>
            <a:r>
              <a:rPr lang="pt-BR" dirty="0"/>
              <a:t>É bastante simples e se resume ao usuário ter conhecimento da senha e a liberação do acesso ao arquivo concedida pelo sistema.</a:t>
            </a:r>
          </a:p>
          <a:p>
            <a:pPr marL="274320" lvl="1" indent="-360000">
              <a:lnSpc>
                <a:spcPct val="120000"/>
              </a:lnSpc>
            </a:pPr>
            <a:endParaRPr lang="pt-BR" dirty="0"/>
          </a:p>
          <a:p>
            <a:pPr marL="274320" lvl="1" indent="-360000">
              <a:lnSpc>
                <a:spcPct val="120000"/>
              </a:lnSpc>
            </a:pPr>
            <a:r>
              <a:rPr lang="pt-BR" dirty="0"/>
              <a:t>Cada arquivo possui apenas uma senha, o acesso é liberado ou não na sua totalidade.</a:t>
            </a:r>
          </a:p>
          <a:p>
            <a:pPr marL="274320" lvl="1" indent="-360000" algn="just">
              <a:lnSpc>
                <a:spcPct val="120000"/>
              </a:lnSpc>
            </a:pPr>
            <a:endParaRPr lang="pt-BR" dirty="0"/>
          </a:p>
          <a:p>
            <a:pPr marL="274320" lvl="1" indent="-360000">
              <a:lnSpc>
                <a:spcPct val="120000"/>
              </a:lnSpc>
            </a:pPr>
            <a:r>
              <a:rPr lang="pt-BR" dirty="0"/>
              <a:t>Não é possível determinar quais tipos de operações podem ou não ser concedidas e outra desvantagem é a dificuldade de compartilhamento já que todos os demais usuários deveriam ter conhecimento da senha.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Proteção de 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3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Senha de Acesso : </a:t>
            </a:r>
            <a:r>
              <a:rPr lang="pt-BR" dirty="0"/>
              <a:t>É bastante simples e se resume ao usuário ter conhecimento da senha e a liberação do acesso ao arquivo concedida pelo sistema.</a:t>
            </a:r>
          </a:p>
          <a:p>
            <a:pPr marL="274320" lvl="1" indent="-360000" algn="just">
              <a:lnSpc>
                <a:spcPct val="120000"/>
              </a:lnSpc>
            </a:pPr>
            <a:endParaRPr lang="pt-BR" dirty="0"/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Cada arquivo possui apenas uma senha, o acesso é liberado ou não na sua totalidade.</a:t>
            </a:r>
          </a:p>
          <a:p>
            <a:pPr marL="274320" lvl="1" indent="-360000" algn="just">
              <a:lnSpc>
                <a:spcPct val="120000"/>
              </a:lnSpc>
            </a:pPr>
            <a:endParaRPr lang="pt-BR" dirty="0"/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Não é possível determinar quais tipos de operações podem ou não ser concedidas e outra desvantagem é a dificuldade de compartilhamento já que todos os demais usuários deveriam ter conhecimento da senha.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Proteção de 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6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100811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Proteção por grupos de usuários : </a:t>
            </a:r>
            <a:r>
              <a:rPr lang="pt-BR" dirty="0"/>
              <a:t>Este tipo de proteção tem como princípio a associação de cada usuário do sistema a um grupo. Os grupos são criados com o objetivo de compartilhar arquivos e diretórios.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Proteção de Acesso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2500"/>
            <a:ext cx="6108448" cy="25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3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100811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Lista de Controle de Acesso : </a:t>
            </a:r>
            <a:r>
              <a:rPr lang="pt-BR" dirty="0"/>
              <a:t>(ACL) consiste em uma lista associada a cada arquivo, onde são especificados quais os usuários e os tipos de acesso permitido.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Proteção de Acesso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78339"/>
            <a:ext cx="6446490" cy="24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925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O Sistema Operacional Linux incorpora uma estrutura de três camadas para definir quem tem acesso a cada arquivo e diretório: </a:t>
            </a:r>
          </a:p>
          <a:p>
            <a:pPr marL="274320" lvl="1" indent="-360000" algn="just">
              <a:lnSpc>
                <a:spcPct val="120000"/>
              </a:lnSpc>
            </a:pPr>
            <a:endParaRPr lang="pt-BR" dirty="0"/>
          </a:p>
          <a:p>
            <a:pPr marL="274320" lvl="1" indent="-360000" algn="just">
              <a:lnSpc>
                <a:spcPct val="120000"/>
              </a:lnSpc>
            </a:pPr>
            <a:r>
              <a:rPr lang="pt-BR" dirty="0" err="1">
                <a:solidFill>
                  <a:srgbClr val="FF0000"/>
                </a:solidFill>
              </a:rPr>
              <a:t>user</a:t>
            </a:r>
            <a:r>
              <a:rPr lang="pt-BR" dirty="0">
                <a:solidFill>
                  <a:srgbClr val="FF0000"/>
                </a:solidFill>
              </a:rPr>
              <a:t> </a:t>
            </a:r>
            <a:r>
              <a:rPr lang="pt-BR" dirty="0" smtClean="0">
                <a:solidFill>
                  <a:srgbClr val="FF0000"/>
                </a:solidFill>
              </a:rPr>
              <a:t>/ </a:t>
            </a:r>
            <a:r>
              <a:rPr lang="pt-BR" dirty="0" err="1" smtClean="0">
                <a:solidFill>
                  <a:srgbClr val="FF0000"/>
                </a:solidFill>
              </a:rPr>
              <a:t>owner</a:t>
            </a:r>
            <a:r>
              <a:rPr lang="pt-BR" dirty="0" smtClean="0"/>
              <a:t>-</a:t>
            </a:r>
            <a:r>
              <a:rPr lang="pt-BR" dirty="0"/>
              <a:t> representa o proprietário do arquivo</a:t>
            </a:r>
            <a:br>
              <a:rPr lang="pt-BR" dirty="0"/>
            </a:br>
            <a:r>
              <a:rPr lang="pt-BR" dirty="0" err="1">
                <a:solidFill>
                  <a:srgbClr val="FF0000"/>
                </a:solidFill>
              </a:rPr>
              <a:t>group</a:t>
            </a:r>
            <a:r>
              <a:rPr lang="pt-BR" dirty="0"/>
              <a:t> - representa o grupo que pode ter acesso ao arquivo</a:t>
            </a:r>
            <a:br>
              <a:rPr lang="pt-BR" dirty="0"/>
            </a:br>
            <a:r>
              <a:rPr lang="pt-BR" dirty="0" err="1" smtClean="0">
                <a:solidFill>
                  <a:srgbClr val="FF0000"/>
                </a:solidFill>
              </a:rPr>
              <a:t>other</a:t>
            </a:r>
            <a:r>
              <a:rPr lang="pt-BR" dirty="0" smtClean="0">
                <a:solidFill>
                  <a:srgbClr val="FF0000"/>
                </a:solidFill>
              </a:rPr>
              <a:t> / </a:t>
            </a:r>
            <a:r>
              <a:rPr lang="pt-BR" dirty="0" err="1" smtClean="0">
                <a:solidFill>
                  <a:srgbClr val="FF0000"/>
                </a:solidFill>
              </a:rPr>
              <a:t>all</a:t>
            </a:r>
            <a:r>
              <a:rPr lang="pt-BR" dirty="0"/>
              <a:t> - representa todos os outros usuários do sistema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Proteção de Acesso - Linux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Há três tipos de acesso, tanto para arquivos como para diretórios: 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 err="1">
                <a:solidFill>
                  <a:srgbClr val="FF0000"/>
                </a:solidFill>
              </a:rPr>
              <a:t>Read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 Arquivo - o conteúdo pode ser examinado</a:t>
            </a:r>
            <a:br>
              <a:rPr lang="pt-BR" dirty="0"/>
            </a:br>
            <a:r>
              <a:rPr lang="pt-BR" dirty="0"/>
              <a:t>         Diretório - o conteúdo pode ser examinado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Write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 Arquivo - o conteúdo pode ser alterado </a:t>
            </a:r>
            <a:br>
              <a:rPr lang="pt-BR" dirty="0"/>
            </a:br>
            <a:r>
              <a:rPr lang="pt-BR" dirty="0"/>
              <a:t>         Diretório - o conteúdo pode ser alterado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Execute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      Arquivo - pode ser usado como um comando</a:t>
            </a:r>
            <a:br>
              <a:rPr lang="pt-BR" dirty="0"/>
            </a:br>
            <a:r>
              <a:rPr lang="pt-BR" dirty="0"/>
              <a:t>         Diretório - pode tornar-se o diretório de trabalho corrente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Proteção de Acesso - Linux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2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7848872" cy="3456384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Fornecer mecanismos para usuários manipular arquivos e diretórios </a:t>
            </a:r>
            <a:endParaRPr lang="pt-BR" dirty="0" smtClean="0"/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Garantir </a:t>
            </a:r>
            <a:r>
              <a:rPr lang="pt-BR" dirty="0"/>
              <a:t>a validade e coerência de dados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Minimizar </a:t>
            </a:r>
            <a:r>
              <a:rPr lang="pt-BR" dirty="0"/>
              <a:t>ou eliminar o risco de perda/alteração de </a:t>
            </a:r>
            <a:r>
              <a:rPr lang="pt-BR" dirty="0" smtClean="0"/>
              <a:t>dados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Otimizar </a:t>
            </a:r>
            <a:r>
              <a:rPr lang="pt-BR" dirty="0"/>
              <a:t>o acesso </a:t>
            </a:r>
            <a:endParaRPr lang="pt-BR" dirty="0" smtClean="0"/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Fornecer </a:t>
            </a:r>
            <a:r>
              <a:rPr lang="pt-BR" dirty="0"/>
              <a:t>suporte a outros sistemas de arquivos </a:t>
            </a:r>
            <a:endParaRPr lang="pt-BR" dirty="0" smtClean="0"/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Suporte </a:t>
            </a:r>
            <a:r>
              <a:rPr lang="pt-BR" dirty="0"/>
              <a:t>a vários usuários (multiprogramação)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Uso </a:t>
            </a:r>
            <a:r>
              <a:rPr lang="pt-BR" dirty="0"/>
              <a:t>compartilhado (proteção e acesso concorrente)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Objetivos do Sistemas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7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Proteção de Acesso - Linux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5646"/>
            <a:ext cx="858136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55000" lnSpcReduction="20000"/>
          </a:bodyPr>
          <a:lstStyle>
            <a:extLst/>
          </a:lstStyle>
          <a:p>
            <a:pPr marL="274320" lvl="1" indent="-360000">
              <a:lnSpc>
                <a:spcPct val="120000"/>
              </a:lnSpc>
            </a:pPr>
            <a:r>
              <a:rPr lang="en-US" dirty="0"/>
              <a:t>FAT 16 </a:t>
            </a:r>
          </a:p>
          <a:p>
            <a:pPr marL="274320" lvl="1" indent="-360000">
              <a:lnSpc>
                <a:spcPct val="120000"/>
              </a:lnSpc>
            </a:pPr>
            <a:r>
              <a:rPr lang="en-US" dirty="0"/>
              <a:t>FAT32 </a:t>
            </a:r>
          </a:p>
          <a:p>
            <a:pPr marL="274320" lvl="1" indent="-360000">
              <a:lnSpc>
                <a:spcPct val="120000"/>
              </a:lnSpc>
            </a:pPr>
            <a:r>
              <a:rPr lang="en-US" dirty="0"/>
              <a:t>ISO9660 </a:t>
            </a:r>
          </a:p>
          <a:p>
            <a:pPr marL="274320" lvl="1" indent="-360000">
              <a:lnSpc>
                <a:spcPct val="120000"/>
              </a:lnSpc>
            </a:pPr>
            <a:r>
              <a:rPr lang="en-US" dirty="0"/>
              <a:t>NTFS </a:t>
            </a:r>
            <a:endParaRPr lang="en-US" dirty="0" smtClean="0"/>
          </a:p>
          <a:p>
            <a:pPr marL="274320" lvl="1" indent="-360000">
              <a:lnSpc>
                <a:spcPct val="120000"/>
              </a:lnSpc>
            </a:pPr>
            <a:r>
              <a:rPr lang="en-US" dirty="0" err="1" smtClean="0"/>
              <a:t>ReFS</a:t>
            </a:r>
            <a:endParaRPr lang="en-US" dirty="0"/>
          </a:p>
          <a:p>
            <a:pPr marL="274320" lvl="1" indent="-360000">
              <a:lnSpc>
                <a:spcPct val="120000"/>
              </a:lnSpc>
            </a:pPr>
            <a:r>
              <a:rPr lang="en-US" dirty="0"/>
              <a:t>VFS (Virtual File System) </a:t>
            </a:r>
          </a:p>
          <a:p>
            <a:pPr marL="274320" lvl="1" indent="-360000">
              <a:lnSpc>
                <a:spcPct val="120000"/>
              </a:lnSpc>
            </a:pPr>
            <a:r>
              <a:rPr lang="en-US" dirty="0" smtClean="0"/>
              <a:t>VFAT </a:t>
            </a:r>
            <a:endParaRPr lang="en-US" dirty="0"/>
          </a:p>
          <a:p>
            <a:pPr marL="274320" lvl="1" indent="-360000">
              <a:lnSpc>
                <a:spcPct val="120000"/>
              </a:lnSpc>
            </a:pPr>
            <a:r>
              <a:rPr lang="en-US" dirty="0"/>
              <a:t>EXT (extended) </a:t>
            </a:r>
          </a:p>
          <a:p>
            <a:pPr marL="274320" lvl="1" indent="-360000">
              <a:lnSpc>
                <a:spcPct val="120000"/>
              </a:lnSpc>
            </a:pPr>
            <a:r>
              <a:rPr lang="en-US" dirty="0"/>
              <a:t>EXT2 (second extend file system) </a:t>
            </a:r>
          </a:p>
          <a:p>
            <a:pPr marL="274320" lvl="1" indent="-360000">
              <a:lnSpc>
                <a:spcPct val="120000"/>
              </a:lnSpc>
            </a:pPr>
            <a:r>
              <a:rPr lang="en-US" dirty="0"/>
              <a:t>EXT3 </a:t>
            </a:r>
            <a:endParaRPr lang="en-US" dirty="0" smtClean="0"/>
          </a:p>
          <a:p>
            <a:pPr marL="274320" lvl="1" indent="-360000">
              <a:lnSpc>
                <a:spcPct val="120000"/>
              </a:lnSpc>
            </a:pPr>
            <a:r>
              <a:rPr lang="en-US" dirty="0" smtClean="0"/>
              <a:t>HFS+</a:t>
            </a:r>
            <a:endParaRPr lang="en-US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Tipos de File System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Trata-se de um sistema de arquivos de 16 bits de endereçamento, não aceita LFN (</a:t>
            </a:r>
            <a:r>
              <a:rPr lang="pt-BR" dirty="0" err="1"/>
              <a:t>long</a:t>
            </a:r>
            <a:r>
              <a:rPr lang="pt-BR" dirty="0"/>
              <a:t> file </a:t>
            </a:r>
            <a:r>
              <a:rPr lang="pt-BR" dirty="0" err="1"/>
              <a:t>name</a:t>
            </a:r>
            <a:r>
              <a:rPr lang="pt-BR" dirty="0"/>
              <a:t>) e suporta no Máximo 65.536 clusters com tamanho máximo de 32 </a:t>
            </a:r>
            <a:r>
              <a:rPr lang="pt-BR" dirty="0" err="1"/>
              <a:t>Kbytes</a:t>
            </a:r>
            <a:r>
              <a:rPr lang="pt-BR" dirty="0"/>
              <a:t>.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Cluster</a:t>
            </a:r>
            <a:r>
              <a:rPr lang="pt-BR" dirty="0"/>
              <a:t> é o menor espaço de um disco que pode ser alocado para armazenar um arquivo. 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Cada partição pode ter no máximo 2 GB, sendo que a perda de espaço no disco é muito grande.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O Linux é compatível com o FAT16, podendo pode ler e gravar dados nesta partição.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FAT 16 (file </a:t>
            </a:r>
            <a:r>
              <a:rPr lang="pt-BR" dirty="0" err="1" smtClean="0"/>
              <a:t>allocation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1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2430860"/>
            <a:ext cx="8424936" cy="2517154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>
                <a:solidFill>
                  <a:srgbClr val="FF0000"/>
                </a:solidFill>
              </a:rPr>
              <a:t>Setor de boot: </a:t>
            </a:r>
            <a:r>
              <a:rPr lang="pt-BR" dirty="0"/>
              <a:t>o setor que contém a primeira imagem a ser carregada ao boot.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 smtClean="0">
                <a:solidFill>
                  <a:srgbClr val="FF0000"/>
                </a:solidFill>
              </a:rPr>
              <a:t>FAT </a:t>
            </a:r>
            <a:r>
              <a:rPr lang="pt-BR" dirty="0">
                <a:solidFill>
                  <a:srgbClr val="FF0000"/>
                </a:solidFill>
              </a:rPr>
              <a:t>(1) e FAT (2): </a:t>
            </a:r>
            <a:r>
              <a:rPr lang="pt-BR" dirty="0"/>
              <a:t>tabela de alocação dos arquivos, espelhada.(</a:t>
            </a:r>
            <a:r>
              <a:rPr lang="pt-BR" dirty="0" err="1"/>
              <a:t>obs</a:t>
            </a:r>
            <a:r>
              <a:rPr lang="pt-BR" dirty="0"/>
              <a:t>: a estrutura de diretório contem os ponteiros para os blocos iniciais dos arquivos)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 smtClean="0">
                <a:solidFill>
                  <a:srgbClr val="FF0000"/>
                </a:solidFill>
              </a:rPr>
              <a:t>Diretório </a:t>
            </a:r>
            <a:r>
              <a:rPr lang="pt-BR" dirty="0">
                <a:solidFill>
                  <a:srgbClr val="FF0000"/>
                </a:solidFill>
              </a:rPr>
              <a:t>raiz: </a:t>
            </a:r>
            <a:r>
              <a:rPr lang="pt-BR" dirty="0"/>
              <a:t>ponto de entrada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 smtClean="0">
                <a:solidFill>
                  <a:srgbClr val="FF0000"/>
                </a:solidFill>
              </a:rPr>
              <a:t>Dados</a:t>
            </a:r>
            <a:r>
              <a:rPr lang="pt-BR" dirty="0">
                <a:solidFill>
                  <a:srgbClr val="FF0000"/>
                </a:solidFill>
              </a:rPr>
              <a:t>: </a:t>
            </a:r>
            <a:r>
              <a:rPr lang="pt-BR" dirty="0"/>
              <a:t>espaço para outros diretórios e arquivos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FAT 16 (file </a:t>
            </a:r>
            <a:r>
              <a:rPr lang="pt-BR" dirty="0" err="1" smtClean="0"/>
              <a:t>allocation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" y="1419622"/>
            <a:ext cx="7870825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4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Suporta LFN, e clusters menores (até 4 </a:t>
            </a:r>
            <a:r>
              <a:rPr lang="pt-BR" dirty="0" err="1"/>
              <a:t>Kbytes</a:t>
            </a:r>
            <a:r>
              <a:rPr lang="pt-BR" dirty="0"/>
              <a:t>), permitem uma economia de 15 a 30 % de espaço em disco, porém é cerca de 6% mais lento que FAT16 e, conforme a Microsoft, é possível ter em um disco uma partição FAT32 de até 2 TB. 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Outro problema é que alguns Sistemas Operacionais não enxergam este tipo de partição. 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Taxa de fragmentação é altíssima nos dois sistemas de arquivos (FAT16 e FAT32)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FAT 32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3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387929"/>
            <a:ext cx="8208912" cy="1224136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A Microsoft estabeleceu clusters de 4 KB em partições de até 8 GB. Acima disto, o tamanho dos clusters varia de acordo com o tamanho do disco.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Ex.: </a:t>
            </a:r>
            <a:r>
              <a:rPr lang="pt-BR" dirty="0" err="1">
                <a:solidFill>
                  <a:srgbClr val="FF0000"/>
                </a:solidFill>
              </a:rPr>
              <a:t>chkdsk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(exibe o tamanho de clusters utilizados)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FAT 32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12065"/>
            <a:ext cx="6528594" cy="25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3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496944" cy="3528392"/>
          </a:xfrm>
        </p:spPr>
        <p:txBody>
          <a:bodyPr anchor="ctr">
            <a:normAutofit fontScale="625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O NTFS é um sistema de arquivos </a:t>
            </a:r>
            <a:r>
              <a:rPr lang="pt-BR" dirty="0" err="1"/>
              <a:t>super</a:t>
            </a:r>
            <a:r>
              <a:rPr lang="pt-BR" dirty="0"/>
              <a:t> complexo, porém bastante sofisticado e robusto. Desenvolvido para o Windows NT, este sistema foi aperfeiçoado e se encontra no Windows 2003. 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Características :</a:t>
            </a:r>
          </a:p>
          <a:p>
            <a:pPr marL="548640" lvl="2" indent="-360000" algn="just">
              <a:lnSpc>
                <a:spcPct val="120000"/>
              </a:lnSpc>
            </a:pPr>
            <a:r>
              <a:rPr lang="pt-BR" dirty="0"/>
              <a:t>cotas de disco, </a:t>
            </a:r>
          </a:p>
          <a:p>
            <a:pPr marL="548640" lvl="2" indent="-360000" algn="just">
              <a:lnSpc>
                <a:spcPct val="120000"/>
              </a:lnSpc>
            </a:pPr>
            <a:r>
              <a:rPr lang="pt-BR" dirty="0"/>
              <a:t>compactação de arquivos , </a:t>
            </a:r>
          </a:p>
          <a:p>
            <a:pPr marL="548640" lvl="2" indent="-360000" algn="just">
              <a:lnSpc>
                <a:spcPct val="120000"/>
              </a:lnSpc>
            </a:pPr>
            <a:r>
              <a:rPr lang="pt-BR" dirty="0"/>
              <a:t>suporte ao Active </a:t>
            </a:r>
            <a:r>
              <a:rPr lang="pt-BR" dirty="0" err="1"/>
              <a:t>Directory</a:t>
            </a:r>
            <a:r>
              <a:rPr lang="pt-BR" dirty="0"/>
              <a:t>, </a:t>
            </a:r>
          </a:p>
          <a:p>
            <a:pPr marL="548640" lvl="2" indent="-360000" algn="just">
              <a:lnSpc>
                <a:spcPct val="120000"/>
              </a:lnSpc>
            </a:pPr>
            <a:r>
              <a:rPr lang="pt-BR" dirty="0"/>
              <a:t>criptografia </a:t>
            </a:r>
          </a:p>
          <a:p>
            <a:pPr marL="548640" lvl="2" indent="-360000" algn="just">
              <a:lnSpc>
                <a:spcPct val="120000"/>
              </a:lnSpc>
            </a:pPr>
            <a:r>
              <a:rPr lang="pt-BR" dirty="0"/>
              <a:t>LFS (</a:t>
            </a:r>
            <a:r>
              <a:rPr lang="pt-BR" dirty="0" err="1"/>
              <a:t>Long</a:t>
            </a:r>
            <a:r>
              <a:rPr lang="pt-BR" dirty="0"/>
              <a:t> File </a:t>
            </a:r>
            <a:r>
              <a:rPr lang="pt-BR" dirty="0" smtClean="0"/>
              <a:t>Service), responsável pelo sistema de Tolerância a Falhas.</a:t>
            </a:r>
            <a:endParaRPr lang="pt-BR" dirty="0"/>
          </a:p>
          <a:p>
            <a:pPr marL="548640" lvl="2" indent="-360000" algn="just">
              <a:lnSpc>
                <a:spcPct val="120000"/>
              </a:lnSpc>
            </a:pPr>
            <a:r>
              <a:rPr lang="pt-BR" dirty="0"/>
              <a:t>Nível de fragmentação baixíssimo em relação aos ancestrais e teoricamente tem suporte de até 16 </a:t>
            </a:r>
            <a:r>
              <a:rPr lang="pt-BR" dirty="0" err="1"/>
              <a:t>Hexabytes</a:t>
            </a:r>
            <a:r>
              <a:rPr lang="pt-BR" dirty="0"/>
              <a:t> de espaço em disco. </a:t>
            </a:r>
          </a:p>
          <a:p>
            <a:pPr marL="548640" lvl="2" indent="-360000" algn="just">
              <a:lnSpc>
                <a:spcPct val="120000"/>
              </a:lnSpc>
            </a:pPr>
            <a:r>
              <a:rPr lang="pt-BR" dirty="0"/>
              <a:t>Consegue se recuperar de problema no disco sem resultar em perda de dados (tolerância à falhas)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NTFS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8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496944" cy="1581096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Os clusters têm tamanhos variados de acordo com o tamanho da partição e do tipo de sistema de arquivo; podem variar desde 512 bytes até 64 </a:t>
            </a:r>
            <a:r>
              <a:rPr lang="pt-BR" dirty="0" err="1"/>
              <a:t>kB</a:t>
            </a:r>
            <a:r>
              <a:rPr lang="pt-BR" dirty="0"/>
              <a:t>. 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No NTFS o valor padrão de cluster é de 4 </a:t>
            </a:r>
            <a:r>
              <a:rPr lang="pt-BR" dirty="0" err="1"/>
              <a:t>kB</a:t>
            </a:r>
            <a:r>
              <a:rPr lang="pt-BR" dirty="0" smtClean="0"/>
              <a:t>. O </a:t>
            </a:r>
            <a:r>
              <a:rPr lang="pt-BR" dirty="0"/>
              <a:t>problema é  que, com um número muito grande de clusters, o processamento necessário para encontrar os dados desejados passa a ser muito pesado, resultando numa queda de desempenho.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NTFS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75806"/>
            <a:ext cx="6476454" cy="214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9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Componentes - NTFS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35871"/>
            <a:ext cx="3744416" cy="381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5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Componentes - NTFS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38481"/>
            <a:ext cx="7704856" cy="380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0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136904" cy="3528392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Cada usuário deve ser capaz de: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Criar</a:t>
            </a:r>
            <a:r>
              <a:rPr lang="pt-BR" dirty="0"/>
              <a:t>, apagar, ler e alterar arquivos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Controlar </a:t>
            </a:r>
            <a:r>
              <a:rPr lang="pt-BR" dirty="0"/>
              <a:t>as permissões de acesso a seus arquivos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Nomear </a:t>
            </a:r>
            <a:r>
              <a:rPr lang="pt-BR" dirty="0"/>
              <a:t>arquivos de forma simbólica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Estruturar </a:t>
            </a:r>
            <a:r>
              <a:rPr lang="pt-BR" dirty="0"/>
              <a:t>os arquivos de forma a adequá-los a suas necessidades específicas </a:t>
            </a:r>
            <a:endParaRPr lang="pt-BR" dirty="0" smtClean="0"/>
          </a:p>
          <a:p>
            <a:pPr marL="1005840" lvl="3" algn="just">
              <a:lnSpc>
                <a:spcPct val="120000"/>
              </a:lnSpc>
            </a:pPr>
            <a:r>
              <a:rPr lang="pt-BR" dirty="0" smtClean="0"/>
              <a:t>Criação </a:t>
            </a:r>
            <a:r>
              <a:rPr lang="pt-BR" dirty="0"/>
              <a:t>de diretórios e subdiretórios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Realizar </a:t>
            </a:r>
            <a:r>
              <a:rPr lang="pt-BR" dirty="0"/>
              <a:t>back-ups e recuperar arquivos em caso de problemas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Requisitos do 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1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496944" cy="3528392"/>
          </a:xfrm>
        </p:spPr>
        <p:txBody>
          <a:bodyPr anchor="ctr">
            <a:normAutofit fontScale="625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sz="2900" dirty="0"/>
              <a:t>O sistema de arquivos </a:t>
            </a:r>
            <a:r>
              <a:rPr lang="pt-BR" sz="2900" b="1" dirty="0" err="1"/>
              <a:t>ReFS</a:t>
            </a:r>
            <a:r>
              <a:rPr lang="pt-BR" sz="2900" dirty="0"/>
              <a:t> (</a:t>
            </a:r>
            <a:r>
              <a:rPr lang="pt-BR" sz="2900" dirty="0" err="1"/>
              <a:t>Resilient</a:t>
            </a:r>
            <a:r>
              <a:rPr lang="pt-BR" sz="2900" dirty="0"/>
              <a:t> File System) é o </a:t>
            </a:r>
            <a:r>
              <a:rPr lang="pt-BR" sz="2900" dirty="0" smtClean="0"/>
              <a:t>Sistema </a:t>
            </a:r>
            <a:r>
              <a:rPr lang="pt-BR" sz="2900" dirty="0"/>
              <a:t>de </a:t>
            </a:r>
            <a:r>
              <a:rPr lang="pt-BR" sz="2900" dirty="0" smtClean="0"/>
              <a:t>Arquivos </a:t>
            </a:r>
            <a:r>
              <a:rPr lang="pt-BR" sz="2900" dirty="0"/>
              <a:t>mais recente da Microsoft, projetado para otimizar a disponibilidade de dados, gerenciar eficientemente a escalabilidade de grandes quantidades de dados e garantir a integridade dos dados através da chamada “resiliência” à corrupção de arquivos. O </a:t>
            </a:r>
            <a:r>
              <a:rPr lang="pt-BR" sz="2900" dirty="0" err="1"/>
              <a:t>ReFS</a:t>
            </a:r>
            <a:r>
              <a:rPr lang="pt-BR" sz="2900" dirty="0"/>
              <a:t> foi projetado para lidar com os novos cenários de crescimento de dados e como base para futuras inovações</a:t>
            </a:r>
            <a:r>
              <a:rPr lang="pt-BR" sz="2900" dirty="0" smtClean="0"/>
              <a:t>. Principais características :</a:t>
            </a:r>
            <a:endParaRPr lang="pt-BR" sz="2900" dirty="0"/>
          </a:p>
          <a:p>
            <a:pPr lvl="1" algn="just"/>
            <a:r>
              <a:rPr lang="pt-BR" b="1" dirty="0" smtClean="0"/>
              <a:t>Modelo gravação transacional: </a:t>
            </a:r>
            <a:r>
              <a:rPr lang="pt-BR" dirty="0" smtClean="0"/>
              <a:t>Oferece proteção contra falta de energia.</a:t>
            </a:r>
          </a:p>
          <a:p>
            <a:pPr lvl="1" algn="just"/>
            <a:r>
              <a:rPr lang="en-US" b="1" dirty="0" err="1" smtClean="0"/>
              <a:t>Reparo</a:t>
            </a:r>
            <a:r>
              <a:rPr lang="en-US" b="1" dirty="0" smtClean="0"/>
              <a:t>/</a:t>
            </a:r>
            <a:r>
              <a:rPr lang="en-US" b="1" dirty="0" err="1" smtClean="0"/>
              <a:t>autocura</a:t>
            </a:r>
            <a:r>
              <a:rPr lang="en-US" b="1" dirty="0" smtClean="0"/>
              <a:t> </a:t>
            </a:r>
            <a:r>
              <a:rPr lang="en-US" b="1" dirty="0" err="1" smtClean="0"/>
              <a:t>proativos</a:t>
            </a:r>
            <a:r>
              <a:rPr lang="en-US" b="1" dirty="0" smtClean="0"/>
              <a:t>: </a:t>
            </a:r>
            <a:r>
              <a:rPr lang="en-US" dirty="0" err="1" smtClean="0"/>
              <a:t>Deteccao</a:t>
            </a:r>
            <a:r>
              <a:rPr lang="en-US" dirty="0" smtClean="0"/>
              <a:t> de </a:t>
            </a:r>
            <a:r>
              <a:rPr lang="en-US" dirty="0" err="1" smtClean="0"/>
              <a:t>corrupcao</a:t>
            </a:r>
            <a:r>
              <a:rPr lang="en-US" dirty="0" smtClean="0"/>
              <a:t>, </a:t>
            </a:r>
            <a:r>
              <a:rPr lang="en-US" dirty="0" err="1" smtClean="0"/>
              <a:t>reparos</a:t>
            </a:r>
            <a:r>
              <a:rPr lang="en-US" dirty="0" smtClean="0"/>
              <a:t> </a:t>
            </a:r>
            <a:r>
              <a:rPr lang="en-US" dirty="0" err="1" smtClean="0"/>
              <a:t>automaticos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dirty="0" err="1" smtClean="0"/>
              <a:t>Integridade</a:t>
            </a:r>
            <a:r>
              <a:rPr lang="en-US" b="1" dirty="0" smtClean="0"/>
              <a:t> dos dados: </a:t>
            </a:r>
            <a:r>
              <a:rPr lang="en-US" dirty="0" err="1" smtClean="0"/>
              <a:t>Reduz</a:t>
            </a:r>
            <a:r>
              <a:rPr lang="en-US" dirty="0" smtClean="0"/>
              <a:t> a </a:t>
            </a:r>
            <a:r>
              <a:rPr lang="en-US" dirty="0" err="1" smtClean="0"/>
              <a:t>corrupcao</a:t>
            </a:r>
            <a:r>
              <a:rPr lang="en-US" dirty="0" smtClean="0"/>
              <a:t> de Discos.</a:t>
            </a:r>
          </a:p>
          <a:p>
            <a:pPr lvl="1" algn="just"/>
            <a:r>
              <a:rPr lang="en-US" b="1" dirty="0" err="1" smtClean="0"/>
              <a:t>Disponibilidade</a:t>
            </a:r>
            <a:r>
              <a:rPr lang="en-US" b="1" dirty="0" smtClean="0"/>
              <a:t> </a:t>
            </a:r>
            <a:r>
              <a:rPr lang="en-US" b="1" dirty="0" err="1" smtClean="0"/>
              <a:t>melhorada</a:t>
            </a:r>
            <a:r>
              <a:rPr lang="en-US" b="1" dirty="0" smtClean="0"/>
              <a:t>: </a:t>
            </a:r>
            <a:r>
              <a:rPr lang="en-US" dirty="0" err="1" smtClean="0"/>
              <a:t>Reparos</a:t>
            </a:r>
            <a:r>
              <a:rPr lang="en-US" dirty="0" smtClean="0"/>
              <a:t> de Volumes </a:t>
            </a:r>
            <a:r>
              <a:rPr lang="en-US" dirty="0" err="1" smtClean="0"/>
              <a:t>ReFS</a:t>
            </a:r>
            <a:r>
              <a:rPr lang="en-US" dirty="0" smtClean="0"/>
              <a:t> </a:t>
            </a:r>
            <a:r>
              <a:rPr lang="en-US" dirty="0" err="1" smtClean="0"/>
              <a:t>enquanto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estao</a:t>
            </a:r>
            <a:r>
              <a:rPr lang="en-US" dirty="0" smtClean="0"/>
              <a:t> online.</a:t>
            </a:r>
          </a:p>
          <a:p>
            <a:pPr lvl="1" algn="just"/>
            <a:r>
              <a:rPr lang="en-US" b="1" dirty="0" err="1" smtClean="0"/>
              <a:t>Escalabilidade</a:t>
            </a:r>
            <a:r>
              <a:rPr lang="en-US" b="1" dirty="0" smtClean="0"/>
              <a:t>: </a:t>
            </a:r>
            <a:r>
              <a:rPr lang="en-US" dirty="0" err="1" smtClean="0"/>
              <a:t>trabalha</a:t>
            </a:r>
            <a:r>
              <a:rPr lang="en-US" dirty="0" smtClean="0"/>
              <a:t> com </a:t>
            </a:r>
            <a:r>
              <a:rPr lang="en-US" dirty="0" err="1" smtClean="0"/>
              <a:t>conjunto</a:t>
            </a:r>
            <a:r>
              <a:rPr lang="en-US" dirty="0" smtClean="0"/>
              <a:t> de dados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grandes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err="1" smtClean="0"/>
              <a:t>ReFS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3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496944" cy="3528392"/>
          </a:xfrm>
        </p:spPr>
        <p:txBody>
          <a:bodyPr anchor="ctr">
            <a:normAutofit fontScale="550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O EXT3 é uma evolução do EXT2 que traz novos recursos como: sistema de tolerância à falhas e recursos de </a:t>
            </a:r>
            <a:r>
              <a:rPr lang="pt-BR" dirty="0" err="1"/>
              <a:t>journaling</a:t>
            </a:r>
            <a:r>
              <a:rPr lang="pt-BR" dirty="0"/>
              <a:t>.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O EXT3 passou a ser efetivamente suportado pelo </a:t>
            </a:r>
            <a:r>
              <a:rPr lang="pt-BR" dirty="0" err="1"/>
              <a:t>kernel</a:t>
            </a:r>
            <a:r>
              <a:rPr lang="pt-BR" dirty="0"/>
              <a:t> do Linux a partir da versão 2.4.  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O </a:t>
            </a:r>
            <a:r>
              <a:rPr lang="pt-BR" dirty="0" smtClean="0"/>
              <a:t>EXT3 </a:t>
            </a:r>
            <a:r>
              <a:rPr lang="pt-BR" dirty="0"/>
              <a:t>suporta três diferentes tipos do </a:t>
            </a:r>
            <a:r>
              <a:rPr lang="pt-BR" dirty="0" err="1"/>
              <a:t>journaling</a:t>
            </a:r>
            <a:r>
              <a:rPr lang="pt-BR" dirty="0"/>
              <a:t> :</a:t>
            </a:r>
          </a:p>
          <a:p>
            <a:pPr marL="548640" lvl="2" indent="-360000" algn="just">
              <a:lnSpc>
                <a:spcPct val="120000"/>
              </a:lnSpc>
            </a:pPr>
            <a:r>
              <a:rPr lang="pt-BR" dirty="0" err="1"/>
              <a:t>Journal</a:t>
            </a:r>
            <a:r>
              <a:rPr lang="pt-BR" dirty="0"/>
              <a:t>: grava todas as mudanças em sistema de arquivos. É o mais lento dos três.</a:t>
            </a:r>
          </a:p>
          <a:p>
            <a:pPr marL="548640" lvl="2" indent="-360000" algn="just">
              <a:lnSpc>
                <a:spcPct val="120000"/>
              </a:lnSpc>
            </a:pPr>
            <a:r>
              <a:rPr lang="pt-BR" dirty="0" err="1"/>
              <a:t>Ordered</a:t>
            </a:r>
            <a:r>
              <a:rPr lang="pt-BR" dirty="0"/>
              <a:t>: grava somente mudanças em arquivos </a:t>
            </a:r>
            <a:r>
              <a:rPr lang="pt-BR" dirty="0" err="1"/>
              <a:t>metadata</a:t>
            </a:r>
            <a:r>
              <a:rPr lang="pt-BR" dirty="0"/>
              <a:t> (arquivos que guardam informações sobre outros arquivos). É o padrão nos sistemas de arquivos EXT3.</a:t>
            </a:r>
          </a:p>
          <a:p>
            <a:pPr marL="548640" lvl="2" indent="-360000" algn="just">
              <a:lnSpc>
                <a:spcPct val="120000"/>
              </a:lnSpc>
            </a:pPr>
            <a:r>
              <a:rPr lang="pt-BR" dirty="0" err="1"/>
              <a:t>Writeback</a:t>
            </a:r>
            <a:r>
              <a:rPr lang="pt-BR" dirty="0"/>
              <a:t>: também só grava mudanças para o sistema de arquivo em </a:t>
            </a:r>
            <a:r>
              <a:rPr lang="pt-BR" dirty="0" err="1"/>
              <a:t>metadata</a:t>
            </a:r>
            <a:r>
              <a:rPr lang="pt-BR" dirty="0"/>
              <a:t>, mas utiliza o processo de escrita do sistema de arquivos em uso para gravação. E o mais rápido </a:t>
            </a:r>
            <a:r>
              <a:rPr lang="pt-BR" dirty="0" err="1"/>
              <a:t>Journaling</a:t>
            </a:r>
            <a:r>
              <a:rPr lang="pt-BR" dirty="0"/>
              <a:t> EXT3, mas o menos confiável</a:t>
            </a:r>
          </a:p>
          <a:p>
            <a:pPr marL="274320" lvl="1" indent="-360000" algn="just">
              <a:lnSpc>
                <a:spcPct val="120000"/>
              </a:lnSpc>
            </a:pPr>
            <a:endParaRPr lang="pt-BR" dirty="0"/>
          </a:p>
          <a:p>
            <a:pPr marL="274320" lvl="1" indent="-360000" algn="just">
              <a:lnSpc>
                <a:spcPct val="120000"/>
              </a:lnSpc>
            </a:pP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gedit</a:t>
            </a:r>
            <a:r>
              <a:rPr lang="pt-BR" dirty="0"/>
              <a:t> 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fstab</a:t>
            </a:r>
            <a:r>
              <a:rPr lang="pt-BR" dirty="0"/>
              <a:t> 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Acrescentar a seguinte linha :</a:t>
            </a:r>
          </a:p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/</a:t>
            </a:r>
            <a:r>
              <a:rPr lang="pt-BR" dirty="0" err="1"/>
              <a:t>dev</a:t>
            </a:r>
            <a:r>
              <a:rPr lang="pt-BR" dirty="0"/>
              <a:t>/hda1 / ext3 </a:t>
            </a:r>
            <a:r>
              <a:rPr lang="pt-BR" dirty="0" err="1"/>
              <a:t>defaults,errors</a:t>
            </a:r>
            <a:r>
              <a:rPr lang="pt-BR" dirty="0"/>
              <a:t>=</a:t>
            </a:r>
            <a:r>
              <a:rPr lang="pt-BR" dirty="0" err="1"/>
              <a:t>remount-ro,atime,auto,rw,dev,exec,suid,nouser,data</a:t>
            </a:r>
            <a:r>
              <a:rPr lang="pt-BR" dirty="0"/>
              <a:t>=</a:t>
            </a:r>
            <a:r>
              <a:rPr lang="pt-BR" dirty="0" err="1"/>
              <a:t>writeback</a:t>
            </a:r>
            <a:r>
              <a:rPr lang="pt-BR" dirty="0"/>
              <a:t> 0 1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EXT3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7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496944" cy="3528392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 indent="-360000" algn="just">
              <a:lnSpc>
                <a:spcPct val="120000"/>
              </a:lnSpc>
            </a:pPr>
            <a:r>
              <a:rPr lang="pt-BR" dirty="0"/>
              <a:t>“</a:t>
            </a:r>
            <a:r>
              <a:rPr lang="pt-BR" dirty="0" err="1">
                <a:solidFill>
                  <a:srgbClr val="FF0000"/>
                </a:solidFill>
              </a:rPr>
              <a:t>Journaling</a:t>
            </a:r>
            <a:r>
              <a:rPr lang="pt-BR" dirty="0">
                <a:solidFill>
                  <a:srgbClr val="FF0000"/>
                </a:solidFill>
              </a:rPr>
              <a:t>” </a:t>
            </a:r>
            <a:r>
              <a:rPr lang="pt-BR" dirty="0"/>
              <a:t>é um recurso que possui a capacidade de acompanhar as mudanças que são feitas no sistema de arquivos (por exemplo, gravações/atualizações de dados) antes que realmente sejam feitas. </a:t>
            </a:r>
            <a:endParaRPr lang="pt-BR" dirty="0" smtClean="0"/>
          </a:p>
          <a:p>
            <a:pPr marL="274320" lvl="1" indent="-360000" algn="just">
              <a:lnSpc>
                <a:spcPct val="120000"/>
              </a:lnSpc>
            </a:pPr>
            <a:r>
              <a:rPr lang="pt-BR" dirty="0" smtClean="0"/>
              <a:t>Essas </a:t>
            </a:r>
            <a:r>
              <a:rPr lang="pt-BR" dirty="0"/>
              <a:t>informações que o  </a:t>
            </a:r>
            <a:r>
              <a:rPr lang="pt-BR" dirty="0" err="1"/>
              <a:t>journaling</a:t>
            </a:r>
            <a:r>
              <a:rPr lang="pt-BR" dirty="0"/>
              <a:t> captura são então armazenadas em uma parte separada do sistema de arquivos, denominada ''</a:t>
            </a:r>
            <a:r>
              <a:rPr lang="pt-BR" dirty="0" err="1"/>
              <a:t>Journal</a:t>
            </a:r>
            <a:r>
              <a:rPr lang="pt-BR" dirty="0"/>
              <a:t>'' (também conhecida por "registros de log"). </a:t>
            </a:r>
            <a:endParaRPr lang="pt-BR" dirty="0" smtClean="0"/>
          </a:p>
          <a:p>
            <a:pPr marL="274320" lvl="1" indent="-360000" algn="just">
              <a:lnSpc>
                <a:spcPct val="120000"/>
              </a:lnSpc>
            </a:pPr>
            <a:r>
              <a:rPr lang="pt-BR" dirty="0" smtClean="0"/>
              <a:t>Quando </a:t>
            </a:r>
            <a:r>
              <a:rPr lang="pt-BR" dirty="0"/>
              <a:t>as informações são armazenadas no </a:t>
            </a:r>
            <a:r>
              <a:rPr lang="pt-BR" dirty="0" err="1"/>
              <a:t>Journal</a:t>
            </a:r>
            <a:r>
              <a:rPr lang="pt-BR" dirty="0"/>
              <a:t>, o sistema de arquivos aplica as mudanças registradas nele e então, remove as informações do </a:t>
            </a:r>
            <a:r>
              <a:rPr lang="pt-BR" dirty="0" err="1"/>
              <a:t>Journal</a:t>
            </a:r>
            <a:r>
              <a:rPr lang="pt-BR" dirty="0"/>
              <a:t>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EXT3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0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496944" cy="1629788"/>
          </a:xfrm>
        </p:spPr>
        <p:txBody>
          <a:bodyPr anchor="ctr">
            <a:normAutofit fontScale="70000" lnSpcReduction="20000"/>
          </a:bodyPr>
          <a:lstStyle>
            <a:extLst/>
          </a:lstStyle>
          <a:p>
            <a:pPr marL="274320" lvl="1" indent="-360000">
              <a:lnSpc>
                <a:spcPct val="120000"/>
              </a:lnSpc>
            </a:pPr>
            <a:r>
              <a:rPr lang="pt-BR" dirty="0"/>
              <a:t>Regra utilizada na nomenclatura</a:t>
            </a:r>
          </a:p>
          <a:p>
            <a:pPr marL="548640" lvl="2" indent="-360000">
              <a:lnSpc>
                <a:spcPct val="120000"/>
              </a:lnSpc>
            </a:pPr>
            <a:r>
              <a:rPr lang="pt-BR" dirty="0" smtClean="0"/>
              <a:t>IDE </a:t>
            </a:r>
            <a:r>
              <a:rPr lang="pt-BR" dirty="0"/>
              <a:t>= </a:t>
            </a:r>
            <a:r>
              <a:rPr lang="pt-BR" dirty="0" err="1"/>
              <a:t>hd</a:t>
            </a:r>
            <a:r>
              <a:rPr lang="pt-BR" dirty="0"/>
              <a:t>, </a:t>
            </a:r>
          </a:p>
          <a:p>
            <a:pPr marL="548640" lvl="2" indent="-360000">
              <a:lnSpc>
                <a:spcPct val="120000"/>
              </a:lnSpc>
            </a:pPr>
            <a:r>
              <a:rPr lang="pt-BR" dirty="0"/>
              <a:t>SCSI / SATA = </a:t>
            </a:r>
            <a:r>
              <a:rPr lang="pt-BR" dirty="0" err="1"/>
              <a:t>sd</a:t>
            </a:r>
            <a:r>
              <a:rPr lang="pt-BR" dirty="0"/>
              <a:t>;</a:t>
            </a:r>
          </a:p>
          <a:p>
            <a:pPr marL="548640" lvl="2" indent="-360000">
              <a:lnSpc>
                <a:spcPct val="120000"/>
              </a:lnSpc>
            </a:pPr>
            <a:r>
              <a:rPr lang="pt-BR" dirty="0"/>
              <a:t>De acordo com a posição do disco ela assume uma letra, conforme a tabela abaixo:</a:t>
            </a:r>
          </a:p>
          <a:p>
            <a:pPr marL="548640" lvl="2" indent="-360000">
              <a:lnSpc>
                <a:spcPct val="120000"/>
              </a:lnSpc>
            </a:pPr>
            <a:r>
              <a:rPr lang="pt-BR" dirty="0" err="1"/>
              <a:t>Fdisk</a:t>
            </a:r>
            <a:r>
              <a:rPr lang="pt-BR" dirty="0"/>
              <a:t> = Ferramenta para criação de partições no Linux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EXT3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49410"/>
            <a:ext cx="4945162" cy="209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5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496944" cy="720080"/>
          </a:xfrm>
        </p:spPr>
        <p:txBody>
          <a:bodyPr anchor="ctr">
            <a:normAutofit/>
          </a:bodyPr>
          <a:lstStyle>
            <a:extLst/>
          </a:lstStyle>
          <a:p>
            <a:pPr marL="274320" lvl="1" indent="-360000">
              <a:lnSpc>
                <a:spcPct val="120000"/>
              </a:lnSpc>
            </a:pPr>
            <a:r>
              <a:rPr lang="pt-BR" dirty="0" smtClean="0"/>
              <a:t>Diretórios importantes do Linux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EXT3</a:t>
            </a:r>
            <a:endParaRPr lang="pt-BR" dirty="0"/>
          </a:p>
        </p:txBody>
      </p:sp>
      <p:pic>
        <p:nvPicPr>
          <p:cNvPr id="6" name="Picture 4" descr="10_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9702"/>
            <a:ext cx="6996314" cy="277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9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lnSpcReduction="10000"/>
          </a:bodyPr>
          <a:lstStyle>
            <a:extLst/>
          </a:lstStyle>
          <a:p>
            <a:pPr algn="just"/>
            <a:r>
              <a:rPr lang="pt-BR" sz="2800" dirty="0" smtClean="0"/>
              <a:t>Sucessor do EXT3, utiliza clusters de até 4 Kb, permite arquivos de até16 TB de tamanho. Também existe a possibilidade de criar até 64.000 subdiretórios, o dobro da capacidade do EXT3.</a:t>
            </a:r>
          </a:p>
          <a:p>
            <a:pPr algn="just"/>
            <a:r>
              <a:rPr lang="pt-BR" sz="2800" dirty="0" smtClean="0"/>
              <a:t>Consegue gerenciar partições de até 1 </a:t>
            </a:r>
            <a:r>
              <a:rPr lang="pt-BR" sz="2800" dirty="0" err="1" smtClean="0"/>
              <a:t>Hexabyte</a:t>
            </a:r>
            <a:endParaRPr lang="pt-BR" sz="2800" dirty="0" smtClean="0"/>
          </a:p>
          <a:p>
            <a:pPr algn="just"/>
            <a:r>
              <a:rPr lang="pt-BR" sz="2800" dirty="0" smtClean="0"/>
              <a:t>Consegue ler e gravar em partições EXT2/EXT3 mantendo compatibilidade.</a:t>
            </a:r>
          </a:p>
          <a:p>
            <a:pPr algn="just"/>
            <a:r>
              <a:rPr lang="pt-BR" sz="2800" dirty="0" smtClean="0"/>
              <a:t>Possui suporte avançado a </a:t>
            </a:r>
            <a:r>
              <a:rPr lang="pt-BR" sz="2800" dirty="0" err="1" smtClean="0"/>
              <a:t>journaling</a:t>
            </a:r>
            <a:r>
              <a:rPr lang="pt-BR" sz="2800" dirty="0" smtClean="0"/>
              <a:t>.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en-US" dirty="0" smtClean="0"/>
              <a:t>EXT4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1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r>
              <a:rPr lang="pt-BR" sz="3200" dirty="0"/>
              <a:t>O menor espaço de um disco, usado para armazenar arquivos e que recebe um único endereço, registrado na Tabela de Alocação de arquivos do disco é chamado: </a:t>
            </a:r>
            <a:endParaRPr lang="pt-BR" sz="4400" dirty="0"/>
          </a:p>
          <a:p>
            <a:pPr marL="320040" lvl="1" indent="0">
              <a:buNone/>
            </a:pPr>
            <a:r>
              <a:rPr lang="pt-BR" dirty="0"/>
              <a:t>a) Trilha</a:t>
            </a:r>
            <a:endParaRPr lang="pt-BR" sz="4100" dirty="0"/>
          </a:p>
          <a:p>
            <a:pPr marL="320040" lvl="1" indent="0">
              <a:buNone/>
            </a:pPr>
            <a:r>
              <a:rPr lang="pt-BR" dirty="0"/>
              <a:t>b) Cluster</a:t>
            </a:r>
            <a:endParaRPr lang="pt-BR" sz="4100" dirty="0"/>
          </a:p>
          <a:p>
            <a:pPr marL="320040" lvl="1" indent="0">
              <a:buNone/>
            </a:pPr>
            <a:r>
              <a:rPr lang="pt-BR" dirty="0"/>
              <a:t>c) Sistema de Arquivos</a:t>
            </a:r>
            <a:endParaRPr lang="pt-BR" sz="4100" dirty="0"/>
          </a:p>
          <a:p>
            <a:pPr marL="320040" lvl="1" indent="0">
              <a:buNone/>
            </a:pPr>
            <a:r>
              <a:rPr lang="pt-BR" dirty="0"/>
              <a:t>d) Setor</a:t>
            </a:r>
            <a:endParaRPr lang="pt-BR" sz="4100" dirty="0"/>
          </a:p>
          <a:p>
            <a:pPr marL="320040" lvl="1" indent="0">
              <a:buNone/>
            </a:pPr>
            <a:r>
              <a:rPr lang="pt-BR" dirty="0"/>
              <a:t>e) Nó</a:t>
            </a:r>
            <a:endParaRPr lang="pt-BR" sz="4100" dirty="0"/>
          </a:p>
          <a:p>
            <a:pPr marL="548640" lvl="2">
              <a:lnSpc>
                <a:spcPct val="120000"/>
              </a:lnSpc>
            </a:pP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Revisão – Sistemas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4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08912" cy="3528392"/>
          </a:xfrm>
        </p:spPr>
        <p:txBody>
          <a:bodyPr anchor="ctr">
            <a:normAutofit/>
          </a:bodyPr>
          <a:lstStyle>
            <a:extLst/>
          </a:lstStyle>
          <a:p>
            <a:r>
              <a:rPr lang="pt-BR" sz="3200" dirty="0" smtClean="0"/>
              <a:t>Qual a implementação de diretórios é utilizada na maioria dos Sistemas Operacionais: </a:t>
            </a:r>
            <a:endParaRPr lang="pt-BR" sz="4400" dirty="0"/>
          </a:p>
          <a:p>
            <a:pPr marL="320040" lvl="1" indent="0">
              <a:buNone/>
            </a:pPr>
            <a:r>
              <a:rPr lang="pt-BR" dirty="0"/>
              <a:t>a) </a:t>
            </a:r>
            <a:r>
              <a:rPr lang="pt-BR" dirty="0" smtClean="0"/>
              <a:t>Single </a:t>
            </a:r>
            <a:r>
              <a:rPr lang="pt-BR" dirty="0" err="1" smtClean="0"/>
              <a:t>Level</a:t>
            </a:r>
            <a:endParaRPr lang="pt-BR" sz="4100" dirty="0"/>
          </a:p>
          <a:p>
            <a:pPr marL="320040" lvl="1" indent="0">
              <a:buNone/>
            </a:pPr>
            <a:r>
              <a:rPr lang="pt-BR" dirty="0"/>
              <a:t>b)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sz="4100" dirty="0"/>
          </a:p>
          <a:p>
            <a:pPr marL="320040" lvl="1" indent="0">
              <a:buNone/>
            </a:pPr>
            <a:r>
              <a:rPr lang="pt-BR" dirty="0"/>
              <a:t>c) </a:t>
            </a:r>
            <a:r>
              <a:rPr lang="pt-BR" dirty="0" smtClean="0"/>
              <a:t>Diretório Estruturado em árvore</a:t>
            </a:r>
            <a:endParaRPr lang="pt-BR" sz="4100" dirty="0"/>
          </a:p>
          <a:p>
            <a:pPr marL="320040" lvl="1" indent="0">
              <a:buNone/>
            </a:pPr>
            <a:r>
              <a:rPr lang="pt-BR" dirty="0"/>
              <a:t>d) </a:t>
            </a:r>
            <a:r>
              <a:rPr lang="pt-BR" dirty="0" smtClean="0"/>
              <a:t>Estrutura de Diretório Cíclica</a:t>
            </a:r>
            <a:endParaRPr lang="pt-BR" sz="4100" dirty="0"/>
          </a:p>
          <a:p>
            <a:pPr marL="548640" lvl="2">
              <a:lnSpc>
                <a:spcPct val="120000"/>
              </a:lnSpc>
            </a:pP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en-US" dirty="0" err="1" smtClean="0"/>
              <a:t>Revisão</a:t>
            </a:r>
            <a:r>
              <a:rPr lang="en-US" dirty="0" smtClean="0"/>
              <a:t> –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5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136904" cy="3528392"/>
          </a:xfrm>
        </p:spPr>
        <p:txBody>
          <a:bodyPr anchor="ctr">
            <a:normAutofit fontScale="925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O </a:t>
            </a:r>
            <a:r>
              <a:rPr lang="pt-BR" dirty="0" smtClean="0"/>
              <a:t>Sistema Operacional </a:t>
            </a:r>
            <a:r>
              <a:rPr lang="pt-BR" dirty="0"/>
              <a:t>deve ser capaz: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Descrever </a:t>
            </a:r>
            <a:r>
              <a:rPr lang="pt-BR" dirty="0"/>
              <a:t>a localização de todos os arquivos e de seus atributos </a:t>
            </a:r>
            <a:endParaRPr lang="pt-BR" dirty="0" smtClean="0"/>
          </a:p>
          <a:p>
            <a:pPr marL="1005840" lvl="3" algn="just">
              <a:lnSpc>
                <a:spcPct val="120000"/>
              </a:lnSpc>
            </a:pPr>
            <a:r>
              <a:rPr lang="pt-BR" dirty="0" smtClean="0"/>
              <a:t>Via </a:t>
            </a:r>
            <a:r>
              <a:rPr lang="pt-BR" dirty="0"/>
              <a:t>diretório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Gerenciar </a:t>
            </a:r>
            <a:r>
              <a:rPr lang="pt-BR" dirty="0"/>
              <a:t>espaço físico do disco </a:t>
            </a:r>
            <a:endParaRPr lang="pt-BR" dirty="0" smtClean="0"/>
          </a:p>
          <a:p>
            <a:pPr marL="1005840" lvl="3" algn="just">
              <a:lnSpc>
                <a:spcPct val="120000"/>
              </a:lnSpc>
            </a:pPr>
            <a:r>
              <a:rPr lang="pt-BR" dirty="0" smtClean="0"/>
              <a:t>Alocar </a:t>
            </a:r>
            <a:r>
              <a:rPr lang="pt-BR" dirty="0"/>
              <a:t>blocos livres a arquivos em criação/expansão </a:t>
            </a:r>
            <a:endParaRPr lang="pt-BR" dirty="0" smtClean="0"/>
          </a:p>
          <a:p>
            <a:pPr marL="1005840" lvl="3" algn="just">
              <a:lnSpc>
                <a:spcPct val="120000"/>
              </a:lnSpc>
            </a:pPr>
            <a:r>
              <a:rPr lang="pt-BR" dirty="0" smtClean="0"/>
              <a:t>Liberar </a:t>
            </a:r>
            <a:r>
              <a:rPr lang="pt-BR" dirty="0"/>
              <a:t>blocos de arquivos removidos </a:t>
            </a:r>
            <a:endParaRPr lang="pt-BR" dirty="0" smtClean="0"/>
          </a:p>
          <a:p>
            <a:pPr marL="1005840" lvl="3" algn="just">
              <a:lnSpc>
                <a:spcPct val="120000"/>
              </a:lnSpc>
            </a:pPr>
            <a:r>
              <a:rPr lang="pt-BR" dirty="0" smtClean="0"/>
              <a:t>Mecanismos </a:t>
            </a:r>
            <a:r>
              <a:rPr lang="pt-BR" dirty="0"/>
              <a:t>para localizar eficientemente blocos (setores) que compõem arquivos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Requisitos do Sistema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6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136904" cy="3528392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Arquivos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Recipientes </a:t>
            </a:r>
            <a:r>
              <a:rPr lang="pt-BR" dirty="0"/>
              <a:t>que contêm dados </a:t>
            </a:r>
            <a:endParaRPr lang="pt-BR" dirty="0" smtClean="0"/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Diretórios 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Conjuntos </a:t>
            </a:r>
            <a:r>
              <a:rPr lang="pt-BR" dirty="0"/>
              <a:t>de referências a arquivos </a:t>
            </a:r>
            <a:endParaRPr lang="pt-BR" dirty="0" smtClean="0"/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Partição 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Abstração </a:t>
            </a:r>
            <a:r>
              <a:rPr lang="pt-BR" dirty="0"/>
              <a:t>que permite a partir do disco físico criar discos lógicos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Conceitos Básicos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136904" cy="3600400"/>
          </a:xfrm>
        </p:spPr>
        <p:txBody>
          <a:bodyPr anchor="ctr">
            <a:normAutofit fontScale="62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Informação pode ser armazenada em diferentes tipos de mídia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O Sistema Operacional </a:t>
            </a:r>
            <a:r>
              <a:rPr lang="pt-BR" dirty="0"/>
              <a:t>deve oferecer uma visão uniforme da informação independente do dispositivo físico de armazenamento </a:t>
            </a:r>
            <a:endParaRPr lang="pt-BR" dirty="0" smtClean="0"/>
          </a:p>
          <a:p>
            <a:pPr marL="1005840" lvl="3" algn="just">
              <a:lnSpc>
                <a:spcPct val="120000"/>
              </a:lnSpc>
            </a:pPr>
            <a:r>
              <a:rPr lang="pt-BR" dirty="0" smtClean="0"/>
              <a:t>Visão </a:t>
            </a:r>
            <a:r>
              <a:rPr lang="pt-BR" dirty="0"/>
              <a:t>lógica é o arquivo </a:t>
            </a:r>
            <a:endParaRPr lang="pt-BR" dirty="0" smtClean="0"/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Arquivos </a:t>
            </a:r>
            <a:r>
              <a:rPr lang="pt-BR" dirty="0"/>
              <a:t>são mapeados para dispositivos físicos </a:t>
            </a:r>
            <a:endParaRPr lang="pt-BR" dirty="0" smtClean="0"/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Arquivos </a:t>
            </a:r>
            <a:r>
              <a:rPr lang="pt-BR" dirty="0"/>
              <a:t>possuem: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Nome 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Atributos 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Estrutura </a:t>
            </a:r>
            <a:r>
              <a:rPr lang="pt-BR" dirty="0"/>
              <a:t>interna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Tipo 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Método </a:t>
            </a:r>
            <a:r>
              <a:rPr lang="pt-BR" dirty="0"/>
              <a:t>de acesso </a:t>
            </a:r>
            <a:endParaRPr lang="pt-BR" dirty="0" smtClean="0"/>
          </a:p>
          <a:p>
            <a:pPr marL="548640" lvl="2" algn="just">
              <a:lnSpc>
                <a:spcPct val="120000"/>
              </a:lnSpc>
            </a:pPr>
            <a:r>
              <a:rPr lang="pt-BR" dirty="0" smtClean="0"/>
              <a:t>Operações 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Conceito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8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352928" cy="3600400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 algn="just">
              <a:lnSpc>
                <a:spcPct val="120000"/>
              </a:lnSpc>
            </a:pPr>
            <a:r>
              <a:rPr lang="pt-BR" dirty="0"/>
              <a:t>Quando arquivos são criados, nomes são atribuídos a esses arquivos;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Arquivos são referenciados por meio de seus nomes;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Tamanho :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DOS (até 08 Caracteres)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Windows </a:t>
            </a:r>
            <a:r>
              <a:rPr lang="pt-BR" dirty="0" smtClean="0"/>
              <a:t>(primeiras versões: até 260 </a:t>
            </a:r>
            <a:r>
              <a:rPr lang="pt-BR" dirty="0"/>
              <a:t>Caracteres)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Linux (Não há)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/>
              <a:t>Composição :</a:t>
            </a:r>
          </a:p>
          <a:p>
            <a:pPr marL="548640" lvl="2" algn="just">
              <a:lnSpc>
                <a:spcPct val="120000"/>
              </a:lnSpc>
            </a:pPr>
            <a:r>
              <a:rPr lang="pt-BR" dirty="0"/>
              <a:t>Letras, Números, caracteres especiais (ex.: 2.DOC, aula-2.doc)</a:t>
            </a:r>
          </a:p>
          <a:p>
            <a:pPr marL="274320" lvl="1" algn="just">
              <a:lnSpc>
                <a:spcPct val="120000"/>
              </a:lnSpc>
            </a:pPr>
            <a:r>
              <a:rPr lang="pt-BR" dirty="0" smtClean="0"/>
              <a:t>Alguns </a:t>
            </a:r>
            <a:r>
              <a:rPr lang="pt-BR" dirty="0"/>
              <a:t>Sistemas Operacionais são sensíveis (Case </a:t>
            </a:r>
            <a:r>
              <a:rPr lang="pt-BR" dirty="0" err="1"/>
              <a:t>Sensitive</a:t>
            </a:r>
            <a:r>
              <a:rPr lang="pt-BR" dirty="0"/>
              <a:t>) a letras maiúsculas e minúsculas e outros não;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Nomes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3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911FB4175E9946ADE82584CDE2FA3B" ma:contentTypeVersion="2" ma:contentTypeDescription="Crie um novo documento." ma:contentTypeScope="" ma:versionID="3e34cc7cf17d4cb3cda27dfc4a7bad13">
  <xsd:schema xmlns:xsd="http://www.w3.org/2001/XMLSchema" xmlns:xs="http://www.w3.org/2001/XMLSchema" xmlns:p="http://schemas.microsoft.com/office/2006/metadata/properties" xmlns:ns2="2694de7c-98e5-413d-b65c-a61d11f6ea92" targetNamespace="http://schemas.microsoft.com/office/2006/metadata/properties" ma:root="true" ma:fieldsID="7ce6e957ed5db3942610c331ee80f4f4" ns2:_="">
    <xsd:import namespace="2694de7c-98e5-413d-b65c-a61d11f6e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4de7c-98e5-413d-b65c-a61d11f6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56DEDE-6165-4F3B-8DD0-745AAE1401DA}"/>
</file>

<file path=customXml/itemProps2.xml><?xml version="1.0" encoding="utf-8"?>
<ds:datastoreItem xmlns:ds="http://schemas.openxmlformats.org/officeDocument/2006/customXml" ds:itemID="{29149ADA-11CC-4BE0-BDAB-74631B96CE2A}"/>
</file>

<file path=customXml/itemProps3.xml><?xml version="1.0" encoding="utf-8"?>
<ds:datastoreItem xmlns:ds="http://schemas.openxmlformats.org/officeDocument/2006/customXml" ds:itemID="{1EB039B7-B5F3-4F18-9AB6-10C649000FAA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2617</Words>
  <Application>Microsoft Office PowerPoint</Application>
  <PresentationFormat>Apresentação na tela (16:9)</PresentationFormat>
  <Paragraphs>331</Paragraphs>
  <Slides>57</Slides>
  <Notes>57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2" baseType="lpstr">
      <vt:lpstr>Calibri</vt:lpstr>
      <vt:lpstr>Tw Cen MT</vt:lpstr>
      <vt:lpstr>Wingdings</vt:lpstr>
      <vt:lpstr>Wingdings 2</vt:lpstr>
      <vt:lpstr>Apresentação em Tela Larga</vt:lpstr>
      <vt:lpstr>Sistemas Operacionais I</vt:lpstr>
      <vt:lpstr>Roteiro – Sistemas de Arquivos</vt:lpstr>
      <vt:lpstr>Introdução</vt:lpstr>
      <vt:lpstr>Objetivos do Sistemas de Arquivos</vt:lpstr>
      <vt:lpstr>Requisitos do usuário</vt:lpstr>
      <vt:lpstr>Requisitos do Sistema Operacional</vt:lpstr>
      <vt:lpstr>Conceitos Básicos</vt:lpstr>
      <vt:lpstr>Conceito de Arquivos</vt:lpstr>
      <vt:lpstr>Nomes de arquivos</vt:lpstr>
      <vt:lpstr>Nomes de arquivos</vt:lpstr>
      <vt:lpstr>Extensão de Arquivos</vt:lpstr>
      <vt:lpstr>Atributos de Arquivos</vt:lpstr>
      <vt:lpstr>Operações de Entrada/Saida</vt:lpstr>
      <vt:lpstr>Organização de Arquivos</vt:lpstr>
      <vt:lpstr>Métodos de Acesso</vt:lpstr>
      <vt:lpstr>Métodos de Acesso</vt:lpstr>
      <vt:lpstr>Métodos de Acesso</vt:lpstr>
      <vt:lpstr>Métodos de Acesso</vt:lpstr>
      <vt:lpstr>Sistema de Diretórios</vt:lpstr>
      <vt:lpstr>Diretório de um único nível</vt:lpstr>
      <vt:lpstr>Diretório de dois níveis</vt:lpstr>
      <vt:lpstr>Diretório estruturado em árvores</vt:lpstr>
      <vt:lpstr>Estrutura de Diretórios - Linux</vt:lpstr>
      <vt:lpstr>Estrutura de Diretórios - Linux</vt:lpstr>
      <vt:lpstr>Estrutura de Diretórios - Windows</vt:lpstr>
      <vt:lpstr>Caminho (path) de um arquivo</vt:lpstr>
      <vt:lpstr>Gerência de Alocação de Espaço em Disco</vt:lpstr>
      <vt:lpstr>Gerência de Alocação de Espaço em Disco</vt:lpstr>
      <vt:lpstr>Gerência de Alocação de Espaço em Disco</vt:lpstr>
      <vt:lpstr>Gerência de Alocação de Espaço em Disco</vt:lpstr>
      <vt:lpstr>Gerência de Alocação de Espaço em Disco</vt:lpstr>
      <vt:lpstr>Gerência de Alocação de Espaço em Disco</vt:lpstr>
      <vt:lpstr>Proteção de Acesso</vt:lpstr>
      <vt:lpstr>Proteção de Acesso</vt:lpstr>
      <vt:lpstr>Proteção de Acesso</vt:lpstr>
      <vt:lpstr>Proteção de Acesso</vt:lpstr>
      <vt:lpstr>Proteção de Acesso</vt:lpstr>
      <vt:lpstr>Proteção de Acesso - Linux</vt:lpstr>
      <vt:lpstr>Proteção de Acesso - Linux</vt:lpstr>
      <vt:lpstr>Proteção de Acesso - Linux</vt:lpstr>
      <vt:lpstr>Tipos de File System</vt:lpstr>
      <vt:lpstr>FAT 16 (file allocation table)</vt:lpstr>
      <vt:lpstr>FAT 16 (file allocation table)</vt:lpstr>
      <vt:lpstr>FAT 32</vt:lpstr>
      <vt:lpstr>FAT 32</vt:lpstr>
      <vt:lpstr>NTFS</vt:lpstr>
      <vt:lpstr>NTFS</vt:lpstr>
      <vt:lpstr>Componentes - NTFS</vt:lpstr>
      <vt:lpstr>Componentes - NTFS</vt:lpstr>
      <vt:lpstr>ReFS</vt:lpstr>
      <vt:lpstr>EXT3</vt:lpstr>
      <vt:lpstr>EXT3</vt:lpstr>
      <vt:lpstr>EXT3</vt:lpstr>
      <vt:lpstr>EXT3</vt:lpstr>
      <vt:lpstr>EXT4</vt:lpstr>
      <vt:lpstr>Revisão – Sistemas de Arquivos</vt:lpstr>
      <vt:lpstr>Revisão – Sistemas de Arquivos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2020-07-03T17:34:51Z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0x0101008F911FB4175E9946ADE82584CDE2FA3B</vt:lpwstr>
  </property>
</Properties>
</file>