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9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2B129-185F-A1D8-7D20-ADF99C6F0DE2}" v="2863" dt="2023-10-15T22:01:58.338"/>
    <p1510:client id="{3824DC20-D1BC-4D72-B0BE-510E42CDD7AD}" v="359" dt="2023-10-12T18:13:24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Trabalho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controle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clássico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96" y="5471095"/>
            <a:ext cx="4111925" cy="12244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>
                <a:cs typeface="Calibri"/>
              </a:rPr>
              <a:t>Laura Ellen de Souza Santos</a:t>
            </a:r>
            <a:endParaRPr lang="en-US"/>
          </a:p>
          <a:p>
            <a:pPr algn="l"/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Letícia Moreira Mendes</a:t>
            </a:r>
          </a:p>
          <a:p>
            <a:pPr algn="l"/>
            <a:r>
              <a:rPr lang="en-US">
                <a:cs typeface="Calibri"/>
              </a:rPr>
              <a:t>Lívia Jacklinne Ramos Moreira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1E3-2225-132F-3689-A24E8F8F40D9}"/>
              </a:ext>
            </a:extLst>
          </p:cNvPr>
          <p:cNvSpPr txBox="1"/>
          <p:nvPr/>
        </p:nvSpPr>
        <p:spPr>
          <a:xfrm>
            <a:off x="2057185" y="327926"/>
            <a:ext cx="8965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Método</a:t>
            </a:r>
            <a:r>
              <a:rPr lang="en-US" sz="3200">
                <a:ea typeface="Calibri"/>
                <a:cs typeface="Calibri"/>
              </a:rPr>
              <a:t> Cohen e Coon</a:t>
            </a:r>
            <a:endParaRPr lang="en-US"/>
          </a:p>
        </p:txBody>
      </p:sp>
      <p:pic>
        <p:nvPicPr>
          <p:cNvPr id="6" name="Picture 5" descr="A table with mathematical equations&#10;&#10;Description automatically generated">
            <a:extLst>
              <a:ext uri="{FF2B5EF4-FFF2-40B4-BE49-F238E27FC236}">
                <a16:creationId xmlns:a16="http://schemas.microsoft.com/office/drawing/2014/main" id="{E35B461A-9814-A96A-7E91-395CD8E4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49" y="974515"/>
            <a:ext cx="5029200" cy="2378557"/>
          </a:xfrm>
          <a:prstGeom prst="rect">
            <a:avLst/>
          </a:prstGeom>
        </p:spPr>
      </p:pic>
      <p:pic>
        <p:nvPicPr>
          <p:cNvPr id="7" name="Picture 6" descr="A number and numbers on a black background&#10;&#10;Description automatically generated">
            <a:extLst>
              <a:ext uri="{FF2B5EF4-FFF2-40B4-BE49-F238E27FC236}">
                <a16:creationId xmlns:a16="http://schemas.microsoft.com/office/drawing/2014/main" id="{E1A5D42B-990E-BF8D-55A8-BB36FC4A8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149" y="3704237"/>
            <a:ext cx="4824681" cy="1821790"/>
          </a:xfrm>
          <a:prstGeom prst="rect">
            <a:avLst/>
          </a:prstGeom>
        </p:spPr>
      </p:pic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0A10EDAF-C4EE-F1AE-7432-90C6798FA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8" y="1208392"/>
            <a:ext cx="6035615" cy="52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1E3-2225-132F-3689-A24E8F8F40D9}"/>
              </a:ext>
            </a:extLst>
          </p:cNvPr>
          <p:cNvSpPr txBox="1"/>
          <p:nvPr/>
        </p:nvSpPr>
        <p:spPr>
          <a:xfrm>
            <a:off x="2057185" y="327926"/>
            <a:ext cx="8965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cs typeface="Calibri"/>
              </a:rPr>
              <a:t>Ajustes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finos</a:t>
            </a:r>
            <a:r>
              <a:rPr lang="en-US" sz="3200" dirty="0">
                <a:cs typeface="Calibri"/>
              </a:rPr>
              <a:t> no </a:t>
            </a:r>
            <a:r>
              <a:rPr lang="en-US" sz="3200" dirty="0" err="1">
                <a:cs typeface="Calibri"/>
              </a:rPr>
              <a:t>método</a:t>
            </a:r>
            <a:r>
              <a:rPr lang="en-US" sz="3200" dirty="0">
                <a:cs typeface="Calibri"/>
              </a:rPr>
              <a:t> novo</a:t>
            </a:r>
            <a:endParaRPr lang="en-US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0EC20DE5-876A-6ECA-2536-DCE25CA6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1836433"/>
            <a:ext cx="5302369" cy="460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0A9BF-C967-EA4D-F67E-823F53482864}"/>
              </a:ext>
            </a:extLst>
          </p:cNvPr>
          <p:cNvSpPr txBox="1"/>
          <p:nvPr/>
        </p:nvSpPr>
        <p:spPr>
          <a:xfrm>
            <a:off x="1145293" y="1323328"/>
            <a:ext cx="405349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Ajuste</a:t>
            </a:r>
            <a:r>
              <a:rPr lang="en-US" dirty="0">
                <a:cs typeface="Calibri"/>
              </a:rPr>
              <a:t> no valor de </a:t>
            </a:r>
            <a:r>
              <a:rPr lang="en-US" dirty="0" err="1">
                <a:cs typeface="Calibri"/>
              </a:rPr>
              <a:t>kp</a:t>
            </a:r>
            <a:r>
              <a:rPr lang="en-US" dirty="0">
                <a:cs typeface="Calibri"/>
              </a:rPr>
              <a:t>, de 1,16 para 0,7</a:t>
            </a:r>
            <a:endParaRPr lang="en-US" dirty="0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EB9233D4-F520-1037-21AE-F4F36DE8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19" y="1834758"/>
            <a:ext cx="5417388" cy="422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463B-1EF9-EB12-7485-392174537935}"/>
              </a:ext>
            </a:extLst>
          </p:cNvPr>
          <p:cNvSpPr txBox="1"/>
          <p:nvPr/>
        </p:nvSpPr>
        <p:spPr>
          <a:xfrm>
            <a:off x="7111042" y="1331345"/>
            <a:ext cx="3907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Ajuste</a:t>
            </a:r>
            <a:r>
              <a:rPr lang="en-US" dirty="0">
                <a:cs typeface="Calibri"/>
              </a:rPr>
              <a:t> no valor de </a:t>
            </a:r>
            <a:r>
              <a:rPr lang="en-US" dirty="0" err="1">
                <a:cs typeface="Calibri"/>
              </a:rPr>
              <a:t>kp</a:t>
            </a:r>
            <a:r>
              <a:rPr lang="en-US" dirty="0">
                <a:cs typeface="Calibri"/>
              </a:rPr>
              <a:t> de 1,16 para 0,5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57" y="5733960"/>
            <a:ext cx="159067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1E3-2225-132F-3689-A24E8F8F40D9}"/>
              </a:ext>
            </a:extLst>
          </p:cNvPr>
          <p:cNvSpPr txBox="1"/>
          <p:nvPr/>
        </p:nvSpPr>
        <p:spPr>
          <a:xfrm>
            <a:off x="2057185" y="327926"/>
            <a:ext cx="8965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cs typeface="Calibri"/>
              </a:rPr>
              <a:t>Ajustes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finos</a:t>
            </a:r>
            <a:r>
              <a:rPr lang="en-US" sz="3200" dirty="0">
                <a:cs typeface="Calibri"/>
              </a:rPr>
              <a:t> no </a:t>
            </a:r>
            <a:r>
              <a:rPr lang="en-US" sz="3200" dirty="0" err="1">
                <a:cs typeface="Calibri"/>
              </a:rPr>
              <a:t>método</a:t>
            </a:r>
            <a:r>
              <a:rPr lang="en-US" sz="3200" dirty="0">
                <a:cs typeface="Calibri"/>
              </a:rPr>
              <a:t> novo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A9BF-C967-EA4D-F67E-823F53482864}"/>
              </a:ext>
            </a:extLst>
          </p:cNvPr>
          <p:cNvSpPr txBox="1"/>
          <p:nvPr/>
        </p:nvSpPr>
        <p:spPr>
          <a:xfrm>
            <a:off x="1159670" y="1150800"/>
            <a:ext cx="405349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Ajuste</a:t>
            </a:r>
            <a:r>
              <a:rPr lang="en-US" dirty="0">
                <a:cs typeface="Calibri"/>
              </a:rPr>
              <a:t> no valor de </a:t>
            </a:r>
            <a:r>
              <a:rPr lang="en-US" dirty="0" err="1">
                <a:cs typeface="Calibri"/>
              </a:rPr>
              <a:t>kp</a:t>
            </a:r>
            <a:r>
              <a:rPr lang="en-US" dirty="0">
                <a:cs typeface="Calibri"/>
              </a:rPr>
              <a:t>, de 1,16 para 0,3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9463B-1EF9-EB12-7485-392174537935}"/>
              </a:ext>
            </a:extLst>
          </p:cNvPr>
          <p:cNvSpPr txBox="1"/>
          <p:nvPr/>
        </p:nvSpPr>
        <p:spPr>
          <a:xfrm>
            <a:off x="7125419" y="1144439"/>
            <a:ext cx="3907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Ajuste</a:t>
            </a:r>
            <a:r>
              <a:rPr lang="en-US" dirty="0">
                <a:cs typeface="Calibri"/>
              </a:rPr>
              <a:t> no valor de </a:t>
            </a:r>
            <a:r>
              <a:rPr lang="en-US" dirty="0" err="1">
                <a:cs typeface="Calibri"/>
              </a:rPr>
              <a:t>kp</a:t>
            </a:r>
            <a:r>
              <a:rPr lang="en-US" dirty="0">
                <a:cs typeface="Calibri"/>
              </a:rPr>
              <a:t> de 1,16 para 0,27</a:t>
            </a:r>
            <a:endParaRPr lang="en-US" dirty="0"/>
          </a:p>
        </p:txBody>
      </p:sp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AD24EBD5-6CBD-0EF4-415E-40F6C3E5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3" y="1727224"/>
            <a:ext cx="5273615" cy="4294948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2365E44E-CCC2-3FBC-436E-6E5F9246A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362" y="1729338"/>
            <a:ext cx="5805577" cy="45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1E3-2225-132F-3689-A24E8F8F40D9}"/>
              </a:ext>
            </a:extLst>
          </p:cNvPr>
          <p:cNvSpPr txBox="1"/>
          <p:nvPr/>
        </p:nvSpPr>
        <p:spPr>
          <a:xfrm>
            <a:off x="2057185" y="327926"/>
            <a:ext cx="8965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Comparação</a:t>
            </a:r>
            <a:r>
              <a:rPr lang="en-US" sz="3200">
                <a:ea typeface="Calibri"/>
                <a:cs typeface="Calibri"/>
              </a:rPr>
              <a:t> entre o </a:t>
            </a:r>
            <a:r>
              <a:rPr lang="en-US" sz="3200" err="1">
                <a:ea typeface="Calibri"/>
                <a:cs typeface="Calibri"/>
              </a:rPr>
              <a:t>método</a:t>
            </a:r>
            <a:r>
              <a:rPr lang="en-US" sz="3200">
                <a:ea typeface="Calibri"/>
                <a:cs typeface="Calibri"/>
              </a:rPr>
              <a:t> CHR1 e Cohen-Coon</a:t>
            </a:r>
          </a:p>
        </p:txBody>
      </p:sp>
      <p:pic>
        <p:nvPicPr>
          <p:cNvPr id="2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BAA285C-4F3E-369C-2319-831A1E5C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6" y="1111776"/>
            <a:ext cx="6869501" cy="5583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14BB0C-575E-FC82-7CB8-80054377A595}"/>
              </a:ext>
            </a:extLst>
          </p:cNvPr>
          <p:cNvSpPr txBox="1"/>
          <p:nvPr/>
        </p:nvSpPr>
        <p:spPr>
          <a:xfrm>
            <a:off x="7235176" y="2370428"/>
            <a:ext cx="45720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O CHR1 visa </a:t>
            </a:r>
            <a:r>
              <a:rPr lang="en-US" sz="2000" err="1">
                <a:ea typeface="+mn-lt"/>
                <a:cs typeface="+mn-lt"/>
              </a:rPr>
              <a:t>minimizar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eliminar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sobrevalor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controle</a:t>
            </a:r>
            <a:r>
              <a:rPr lang="en-US" sz="2000" dirty="0">
                <a:ea typeface="+mn-lt"/>
                <a:cs typeface="+mn-lt"/>
              </a:rPr>
              <a:t>. O </a:t>
            </a:r>
            <a:r>
              <a:rPr lang="en-US" sz="2000" err="1">
                <a:ea typeface="+mn-lt"/>
                <a:cs typeface="+mn-lt"/>
              </a:rPr>
              <a:t>sobrevalor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ocorre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quando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resposta</a:t>
            </a:r>
            <a:r>
              <a:rPr lang="en-US" sz="2000" dirty="0">
                <a:ea typeface="+mn-lt"/>
                <a:cs typeface="+mn-lt"/>
              </a:rPr>
              <a:t> de um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ultrapassa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temporariamente</a:t>
            </a:r>
            <a:r>
              <a:rPr lang="en-US" sz="2000" dirty="0">
                <a:ea typeface="+mn-lt"/>
                <a:cs typeface="+mn-lt"/>
              </a:rPr>
              <a:t> o valor de </a:t>
            </a:r>
            <a:r>
              <a:rPr lang="en-US" sz="2000" err="1">
                <a:ea typeface="+mn-lt"/>
                <a:cs typeface="+mn-lt"/>
              </a:rPr>
              <a:t>referência</a:t>
            </a:r>
            <a:r>
              <a:rPr lang="en-US" sz="2000" dirty="0">
                <a:ea typeface="+mn-lt"/>
                <a:cs typeface="+mn-lt"/>
              </a:rPr>
              <a:t> (setpoint) antes de </a:t>
            </a:r>
            <a:r>
              <a:rPr lang="en-US" sz="2000" err="1">
                <a:ea typeface="+mn-lt"/>
                <a:cs typeface="+mn-lt"/>
              </a:rPr>
              <a:t>convergir</a:t>
            </a:r>
            <a:r>
              <a:rPr lang="en-US" sz="2000" dirty="0">
                <a:ea typeface="+mn-lt"/>
                <a:cs typeface="+mn-lt"/>
              </a:rPr>
              <a:t> para o valor </a:t>
            </a:r>
            <a:r>
              <a:rPr lang="en-US" sz="2000" err="1">
                <a:ea typeface="+mn-lt"/>
                <a:cs typeface="+mn-lt"/>
              </a:rPr>
              <a:t>desejado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isso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geralmente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está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associado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oscilações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indesejadas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99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4F18D-D71F-0F24-1A85-2FE597A709CB}"/>
              </a:ext>
            </a:extLst>
          </p:cNvPr>
          <p:cNvSpPr txBox="1"/>
          <p:nvPr/>
        </p:nvSpPr>
        <p:spPr>
          <a:xfrm>
            <a:off x="1815829" y="2484836"/>
            <a:ext cx="87548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err="1">
                <a:cs typeface="Calibri"/>
              </a:rPr>
              <a:t>Obrigado</a:t>
            </a:r>
            <a:r>
              <a:rPr lang="en-US" sz="4800" dirty="0">
                <a:cs typeface="Calibri"/>
              </a:rPr>
              <a:t>!</a:t>
            </a:r>
            <a:endParaRPr lang="en-US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11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868" y="2638757"/>
            <a:ext cx="4169434" cy="2216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cs typeface="Calibri"/>
              </a:rPr>
              <a:t>Utilizando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função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transferência</a:t>
            </a:r>
            <a:r>
              <a:rPr lang="en-US">
                <a:cs typeface="Calibri"/>
              </a:rPr>
              <a:t> 2, </a:t>
            </a:r>
            <a:r>
              <a:rPr lang="en-US" err="1">
                <a:cs typeface="Calibri"/>
              </a:rPr>
              <a:t>obtivemos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gráfico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onde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analisamos</a:t>
            </a:r>
            <a:r>
              <a:rPr lang="en-US">
                <a:cs typeface="Calibri"/>
              </a:rPr>
              <a:t> a </a:t>
            </a:r>
            <a:r>
              <a:rPr lang="en-US" err="1">
                <a:cs typeface="Calibri"/>
              </a:rPr>
              <a:t>saída</a:t>
            </a:r>
            <a:r>
              <a:rPr lang="en-US">
                <a:cs typeface="Calibri"/>
              </a:rPr>
              <a:t>, o </a:t>
            </a:r>
            <a:r>
              <a:rPr lang="en-US" err="1">
                <a:cs typeface="Calibri"/>
              </a:rPr>
              <a:t>degrau</a:t>
            </a:r>
            <a:r>
              <a:rPr lang="en-US">
                <a:cs typeface="Calibri"/>
              </a:rPr>
              <a:t> de entrada e o tempo.</a:t>
            </a: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A79A0E51-033C-99AC-5C7C-D7C28EE1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1" y="1012166"/>
            <a:ext cx="7481263" cy="5466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93F1D3-5E4F-4F62-A47E-04C44492F19D}"/>
              </a:ext>
            </a:extLst>
          </p:cNvPr>
          <p:cNvSpPr txBox="1"/>
          <p:nvPr/>
        </p:nvSpPr>
        <p:spPr>
          <a:xfrm>
            <a:off x="1606899" y="198530"/>
            <a:ext cx="9484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32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pic>
        <p:nvPicPr>
          <p:cNvPr id="5" name="Picture 4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BC8014D1-E1DE-D4F8-4787-85C7432A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51" y="1014433"/>
            <a:ext cx="3979652" cy="2960077"/>
          </a:xfrm>
          <a:prstGeom prst="rect">
            <a:avLst/>
          </a:prstGeom>
        </p:spPr>
      </p:pic>
      <p:pic>
        <p:nvPicPr>
          <p:cNvPr id="6" name="Picture 5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3009A4F9-8E57-09B4-AA50-9043398FD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22" y="1018866"/>
            <a:ext cx="3893390" cy="2951214"/>
          </a:xfrm>
          <a:prstGeom prst="rect">
            <a:avLst/>
          </a:prstGeom>
        </p:spPr>
      </p:pic>
      <p:pic>
        <p:nvPicPr>
          <p:cNvPr id="9" name="Picture 8" descr="A graph with a line and a red box&#10;&#10;Description automatically generated">
            <a:extLst>
              <a:ext uri="{FF2B5EF4-FFF2-40B4-BE49-F238E27FC236}">
                <a16:creationId xmlns:a16="http://schemas.microsoft.com/office/drawing/2014/main" id="{2A40F8B1-B53E-4022-06DE-00662C46E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9" y="851747"/>
            <a:ext cx="4065917" cy="3271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822EB8-1B32-C25F-E777-3F7C2AA0743D}"/>
              </a:ext>
            </a:extLst>
          </p:cNvPr>
          <p:cNvSpPr txBox="1"/>
          <p:nvPr/>
        </p:nvSpPr>
        <p:spPr>
          <a:xfrm>
            <a:off x="5417511" y="4580565"/>
            <a:ext cx="60173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 </a:t>
            </a:r>
            <a:r>
              <a:rPr lang="en-US" err="1">
                <a:cs typeface="Calibri"/>
              </a:rPr>
              <a:t>partir</a:t>
            </a:r>
            <a:r>
              <a:rPr lang="en-US">
                <a:cs typeface="Calibri"/>
              </a:rPr>
              <a:t> dessa </a:t>
            </a:r>
            <a:r>
              <a:rPr lang="en-US" err="1">
                <a:cs typeface="Calibri"/>
              </a:rPr>
              <a:t>análise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gráfico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encontramos</a:t>
            </a:r>
            <a:r>
              <a:rPr lang="en-US">
                <a:cs typeface="Calibri"/>
              </a:rPr>
              <a:t> o valor de 5,97 no </a:t>
            </a:r>
            <a:r>
              <a:rPr lang="en-US" err="1">
                <a:cs typeface="Calibri"/>
              </a:rPr>
              <a:t>ponto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máximo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Utilizando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método</a:t>
            </a:r>
            <a:r>
              <a:rPr lang="en-US">
                <a:cs typeface="Calibri"/>
              </a:rPr>
              <a:t> de Smith, 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28,3% no </a:t>
            </a:r>
            <a:r>
              <a:rPr lang="en-US" err="1">
                <a:cs typeface="Calibri"/>
              </a:rPr>
              <a:t>eixo</a:t>
            </a:r>
            <a:r>
              <a:rPr lang="en-US">
                <a:cs typeface="Calibri"/>
              </a:rPr>
              <a:t> Y, </a:t>
            </a:r>
            <a:r>
              <a:rPr lang="en-US" err="1">
                <a:cs typeface="Calibri"/>
              </a:rPr>
              <a:t>encontramos</a:t>
            </a:r>
            <a:r>
              <a:rPr lang="en-US">
                <a:cs typeface="Calibri"/>
              </a:rPr>
              <a:t> o valor de t1, de 8,98, e 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63,2% </a:t>
            </a:r>
            <a:r>
              <a:rPr lang="en-US" err="1">
                <a:cs typeface="Calibri"/>
              </a:rPr>
              <a:t>encontramos</a:t>
            </a:r>
            <a:r>
              <a:rPr lang="en-US">
                <a:cs typeface="Calibri"/>
              </a:rPr>
              <a:t> o valor de t2, </a:t>
            </a:r>
            <a:r>
              <a:rPr lang="en-US" err="1">
                <a:cs typeface="Calibri"/>
              </a:rPr>
              <a:t>como</a:t>
            </a:r>
            <a:r>
              <a:rPr lang="en-US">
                <a:cs typeface="Calibri"/>
              </a:rPr>
              <a:t> 16,75.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pic>
        <p:nvPicPr>
          <p:cNvPr id="11" name="Picture 10" descr="A diagram of a function&#10;&#10;Description automatically generated">
            <a:extLst>
              <a:ext uri="{FF2B5EF4-FFF2-40B4-BE49-F238E27FC236}">
                <a16:creationId xmlns:a16="http://schemas.microsoft.com/office/drawing/2014/main" id="{7CF66DD8-1EBE-FBCA-8B1C-7E90EA08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74" y="4387397"/>
            <a:ext cx="4727275" cy="2468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1841A-9779-1ECB-A5DF-E308AEC4CDA8}"/>
              </a:ext>
            </a:extLst>
          </p:cNvPr>
          <p:cNvSpPr txBox="1"/>
          <p:nvPr/>
        </p:nvSpPr>
        <p:spPr>
          <a:xfrm>
            <a:off x="1060559" y="2447"/>
            <a:ext cx="9970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Encontrando</a:t>
            </a:r>
            <a:r>
              <a:rPr lang="en-US" sz="3200">
                <a:ea typeface="Calibri"/>
                <a:cs typeface="Calibri"/>
              </a:rPr>
              <a:t> </a:t>
            </a:r>
            <a:r>
              <a:rPr lang="en-US" sz="3200" err="1">
                <a:ea typeface="Calibri"/>
                <a:cs typeface="Calibri"/>
              </a:rPr>
              <a:t>os</a:t>
            </a:r>
            <a:r>
              <a:rPr lang="en-US" sz="3200">
                <a:ea typeface="Calibri"/>
                <a:cs typeface="Calibri"/>
              </a:rPr>
              <a:t> </a:t>
            </a:r>
            <a:r>
              <a:rPr lang="en-US" sz="3200" err="1">
                <a:ea typeface="Calibri"/>
                <a:cs typeface="Calibri"/>
              </a:rPr>
              <a:t>valores</a:t>
            </a:r>
            <a:r>
              <a:rPr lang="en-US" sz="3200">
                <a:ea typeface="Calibri"/>
                <a:cs typeface="Calibri"/>
              </a:rPr>
              <a:t> de k, τ e θ</a:t>
            </a:r>
          </a:p>
        </p:txBody>
      </p:sp>
    </p:spTree>
    <p:extLst>
      <p:ext uri="{BB962C8B-B14F-4D97-AF65-F5344CB8AC3E}">
        <p14:creationId xmlns:p14="http://schemas.microsoft.com/office/powerpoint/2010/main" val="61875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822EB8-1B32-C25F-E777-3F7C2AA0743D}"/>
              </a:ext>
            </a:extLst>
          </p:cNvPr>
          <p:cNvSpPr txBox="1"/>
          <p:nvPr/>
        </p:nvSpPr>
        <p:spPr>
          <a:xfrm>
            <a:off x="946152" y="3904830"/>
            <a:ext cx="3760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Encontramos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então</a:t>
            </a:r>
            <a:r>
              <a:rPr lang="en-US">
                <a:cs typeface="Calibri"/>
              </a:rPr>
              <a:t>, o </a:t>
            </a:r>
            <a:r>
              <a:rPr lang="en-US" err="1">
                <a:cs typeface="Calibri"/>
              </a:rPr>
              <a:t>valores</a:t>
            </a:r>
            <a:r>
              <a:rPr lang="en-US">
                <a:cs typeface="Calibri"/>
              </a:rPr>
              <a:t> de k, tau e theta, </a:t>
            </a:r>
            <a:r>
              <a:rPr lang="en-US" err="1">
                <a:cs typeface="Calibri"/>
              </a:rPr>
              <a:t>sendo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eles</a:t>
            </a:r>
            <a:r>
              <a:rPr lang="en-US">
                <a:cs typeface="Calibri"/>
              </a:rPr>
              <a:t>: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pic>
        <p:nvPicPr>
          <p:cNvPr id="11" name="Picture 10" descr="A diagram of a function&#10;&#10;Description automatically generated">
            <a:extLst>
              <a:ext uri="{FF2B5EF4-FFF2-40B4-BE49-F238E27FC236}">
                <a16:creationId xmlns:a16="http://schemas.microsoft.com/office/drawing/2014/main" id="{7CF66DD8-1EBE-FBCA-8B1C-7E90EA08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922455"/>
            <a:ext cx="4597879" cy="2396415"/>
          </a:xfrm>
          <a:prstGeom prst="rect">
            <a:avLst/>
          </a:prstGeom>
        </p:spPr>
      </p:pic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233E4A0-C610-66CE-F88D-67E088DA3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90" y="5107464"/>
            <a:ext cx="4224068" cy="1387599"/>
          </a:xfrm>
          <a:prstGeom prst="rect">
            <a:avLst/>
          </a:prstGeom>
        </p:spPr>
      </p:pic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FB37F3A-ED43-C3BE-901E-726A3CD5C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175" y="1038359"/>
            <a:ext cx="5719311" cy="442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D048D-067D-B5AF-90D4-E62394D12EBE}"/>
              </a:ext>
            </a:extLst>
          </p:cNvPr>
          <p:cNvSpPr txBox="1"/>
          <p:nvPr/>
        </p:nvSpPr>
        <p:spPr>
          <a:xfrm>
            <a:off x="1345659" y="129702"/>
            <a:ext cx="10505872" cy="859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Encontrando</a:t>
            </a:r>
            <a:r>
              <a:rPr lang="en-US" sz="3200">
                <a:ea typeface="Calibri"/>
                <a:cs typeface="Calibri"/>
              </a:rPr>
              <a:t> </a:t>
            </a:r>
            <a:r>
              <a:rPr lang="en-US" sz="3200" err="1">
                <a:ea typeface="Calibri"/>
                <a:cs typeface="Calibri"/>
              </a:rPr>
              <a:t>os</a:t>
            </a:r>
            <a:r>
              <a:rPr lang="en-US" sz="3200">
                <a:ea typeface="Calibri"/>
                <a:cs typeface="Calibri"/>
              </a:rPr>
              <a:t> </a:t>
            </a:r>
            <a:r>
              <a:rPr lang="en-US" sz="3200" err="1">
                <a:ea typeface="Calibri"/>
                <a:cs typeface="Calibri"/>
              </a:rPr>
              <a:t>valores</a:t>
            </a:r>
            <a:r>
              <a:rPr lang="en-US" sz="3200">
                <a:ea typeface="Calibri"/>
                <a:cs typeface="Calibri"/>
              </a:rPr>
              <a:t> de k, τ e θ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6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925BB-9867-4240-E2B9-4782EC948BD2}"/>
              </a:ext>
            </a:extLst>
          </p:cNvPr>
          <p:cNvSpPr txBox="1"/>
          <p:nvPr/>
        </p:nvSpPr>
        <p:spPr>
          <a:xfrm>
            <a:off x="8139115" y="2264280"/>
            <a:ext cx="35343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 </a:t>
            </a:r>
            <a:r>
              <a:rPr lang="en-US" err="1">
                <a:cs typeface="Calibri"/>
              </a:rPr>
              <a:t>comparação</a:t>
            </a:r>
            <a:r>
              <a:rPr lang="en-US">
                <a:cs typeface="Calibri"/>
              </a:rPr>
              <a:t> entre a </a:t>
            </a:r>
            <a:r>
              <a:rPr lang="en-US" err="1">
                <a:cs typeface="Calibri"/>
              </a:rPr>
              <a:t>resposta</a:t>
            </a:r>
            <a:r>
              <a:rPr lang="en-US">
                <a:cs typeface="Calibri"/>
              </a:rPr>
              <a:t> original e a </a:t>
            </a:r>
            <a:r>
              <a:rPr lang="en-US" err="1">
                <a:cs typeface="Calibri"/>
              </a:rPr>
              <a:t>estimada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foi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satisfatória</a:t>
            </a:r>
            <a:r>
              <a:rPr lang="en-US">
                <a:cs typeface="Calibri"/>
              </a:rPr>
              <a:t>, pois ambas </a:t>
            </a:r>
            <a:r>
              <a:rPr lang="en-US" err="1">
                <a:cs typeface="Calibri"/>
              </a:rPr>
              <a:t>estão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próximas</a:t>
            </a:r>
            <a:r>
              <a:rPr lang="en-US">
                <a:cs typeface="Calibri"/>
              </a:rPr>
              <a:t>, é </a:t>
            </a:r>
            <a:r>
              <a:rPr lang="en-US" err="1">
                <a:cs typeface="Calibri"/>
              </a:rPr>
              <a:t>quase</a:t>
            </a:r>
            <a:r>
              <a:rPr lang="en-US">
                <a:cs typeface="Calibri"/>
              </a:rPr>
              <a:t> imperceptível a </a:t>
            </a:r>
            <a:r>
              <a:rPr lang="en-US" err="1">
                <a:cs typeface="Calibri"/>
              </a:rPr>
              <a:t>saída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estimada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alinhada</a:t>
            </a:r>
            <a:r>
              <a:rPr lang="en-US">
                <a:cs typeface="Calibri"/>
              </a:rPr>
              <a:t> com a original.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006CD-7EE6-F051-E354-0DFB468D1DEA}"/>
              </a:ext>
            </a:extLst>
          </p:cNvPr>
          <p:cNvSpPr txBox="1"/>
          <p:nvPr/>
        </p:nvSpPr>
        <p:spPr>
          <a:xfrm>
            <a:off x="1151106" y="145915"/>
            <a:ext cx="98573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Comparação</a:t>
            </a:r>
            <a:r>
              <a:rPr lang="en-US" sz="3200">
                <a:ea typeface="Calibri"/>
                <a:cs typeface="Calibri"/>
              </a:rPr>
              <a:t> da </a:t>
            </a:r>
            <a:r>
              <a:rPr lang="en-US" sz="3200" err="1">
                <a:ea typeface="Calibri"/>
                <a:cs typeface="Calibri"/>
              </a:rPr>
              <a:t>resposta</a:t>
            </a:r>
            <a:r>
              <a:rPr lang="en-US" sz="3200">
                <a:ea typeface="Calibri"/>
                <a:cs typeface="Calibri"/>
              </a:rPr>
              <a:t> original </a:t>
            </a:r>
            <a:r>
              <a:rPr lang="en-US" sz="3200" err="1">
                <a:ea typeface="Calibri"/>
                <a:cs typeface="Calibri"/>
              </a:rPr>
              <a:t>em</a:t>
            </a:r>
            <a:r>
              <a:rPr lang="en-US" sz="3200">
                <a:ea typeface="Calibri"/>
                <a:cs typeface="Calibri"/>
              </a:rPr>
              <a:t> </a:t>
            </a:r>
            <a:r>
              <a:rPr lang="en-US" sz="3200" err="1">
                <a:ea typeface="Calibri"/>
                <a:cs typeface="Calibri"/>
              </a:rPr>
              <a:t>relação</a:t>
            </a:r>
            <a:r>
              <a:rPr lang="en-US" sz="3200">
                <a:ea typeface="Calibri"/>
                <a:cs typeface="Calibri"/>
              </a:rPr>
              <a:t> a </a:t>
            </a:r>
            <a:r>
              <a:rPr lang="en-US" sz="3200" err="1">
                <a:ea typeface="Calibri"/>
                <a:cs typeface="Calibri"/>
              </a:rPr>
              <a:t>estimada</a:t>
            </a:r>
            <a:endParaRPr lang="en-US" sz="3200">
              <a:ea typeface="Calibri"/>
              <a:cs typeface="Calibri"/>
            </a:endParaRP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E3301FB1-A649-2547-887D-CA51F6F1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950862"/>
            <a:ext cx="6653840" cy="57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38DF8-31DC-1411-3C18-C2A4941A0614}"/>
              </a:ext>
            </a:extLst>
          </p:cNvPr>
          <p:cNvSpPr txBox="1"/>
          <p:nvPr/>
        </p:nvSpPr>
        <p:spPr>
          <a:xfrm>
            <a:off x="1556425" y="340468"/>
            <a:ext cx="9743872" cy="859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Comparação</a:t>
            </a:r>
            <a:r>
              <a:rPr lang="en-US" sz="3200">
                <a:ea typeface="Calibri"/>
                <a:cs typeface="Calibri"/>
              </a:rPr>
              <a:t> da </a:t>
            </a:r>
            <a:r>
              <a:rPr lang="en-US" sz="3200" err="1">
                <a:ea typeface="Calibri"/>
                <a:cs typeface="Calibri"/>
              </a:rPr>
              <a:t>resposta</a:t>
            </a:r>
            <a:r>
              <a:rPr lang="en-US" sz="3200">
                <a:ea typeface="Calibri"/>
                <a:cs typeface="Calibri"/>
              </a:rPr>
              <a:t> original </a:t>
            </a:r>
            <a:r>
              <a:rPr lang="en-US" sz="3200" err="1">
                <a:ea typeface="Calibri"/>
                <a:cs typeface="Calibri"/>
              </a:rPr>
              <a:t>em</a:t>
            </a:r>
            <a:r>
              <a:rPr lang="en-US" sz="3200">
                <a:ea typeface="Calibri"/>
                <a:cs typeface="Calibri"/>
              </a:rPr>
              <a:t> </a:t>
            </a:r>
            <a:r>
              <a:rPr lang="en-US" sz="3200" err="1">
                <a:ea typeface="Calibri"/>
                <a:cs typeface="Calibri"/>
              </a:rPr>
              <a:t>relação</a:t>
            </a:r>
            <a:r>
              <a:rPr lang="en-US" sz="3200">
                <a:ea typeface="Calibri"/>
                <a:cs typeface="Calibri"/>
              </a:rPr>
              <a:t> a </a:t>
            </a:r>
            <a:r>
              <a:rPr lang="en-US" sz="3200" err="1">
                <a:ea typeface="Calibri"/>
                <a:cs typeface="Calibri"/>
              </a:rPr>
              <a:t>estimada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9C1B2E07-7709-2B4A-61D6-00EF2EF7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96" y="1434494"/>
            <a:ext cx="5848707" cy="4175921"/>
          </a:xfrm>
          <a:prstGeom prst="rect">
            <a:avLst/>
          </a:prstGeom>
        </p:spPr>
      </p:pic>
      <p:pic>
        <p:nvPicPr>
          <p:cNvPr id="9" name="Picture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70CDB40-AAFC-212B-0DEF-C08421159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71" y="1288516"/>
            <a:ext cx="5848708" cy="45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6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38DF8-31DC-1411-3C18-C2A4941A0614}"/>
              </a:ext>
            </a:extLst>
          </p:cNvPr>
          <p:cNvSpPr txBox="1"/>
          <p:nvPr/>
        </p:nvSpPr>
        <p:spPr>
          <a:xfrm>
            <a:off x="1556425" y="340468"/>
            <a:ext cx="9743872" cy="859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Erros </a:t>
            </a:r>
            <a:r>
              <a:rPr lang="en-US" sz="3200" err="1">
                <a:ea typeface="Calibri"/>
                <a:cs typeface="Calibri"/>
              </a:rPr>
              <a:t>em</a:t>
            </a:r>
            <a:r>
              <a:rPr lang="en-US" sz="3200">
                <a:ea typeface="Calibri"/>
                <a:cs typeface="Calibri"/>
              </a:rPr>
              <a:t> </a:t>
            </a:r>
            <a:r>
              <a:rPr lang="en-US" sz="3200" err="1">
                <a:ea typeface="Calibri"/>
                <a:cs typeface="Calibri"/>
              </a:rPr>
              <a:t>malha</a:t>
            </a:r>
            <a:r>
              <a:rPr lang="en-US" sz="3200">
                <a:ea typeface="Calibri"/>
                <a:cs typeface="Calibri"/>
              </a:rPr>
              <a:t> </a:t>
            </a:r>
            <a:r>
              <a:rPr lang="en-US" sz="3200" err="1">
                <a:ea typeface="Calibri"/>
                <a:cs typeface="Calibri"/>
              </a:rPr>
              <a:t>aberta</a:t>
            </a:r>
            <a:r>
              <a:rPr lang="en-US" sz="3200">
                <a:ea typeface="Calibri"/>
                <a:cs typeface="Calibri"/>
              </a:rPr>
              <a:t> e </a:t>
            </a:r>
            <a:r>
              <a:rPr lang="en-US" sz="3200" err="1">
                <a:ea typeface="Calibri"/>
                <a:cs typeface="Calibri"/>
              </a:rPr>
              <a:t>fechada</a:t>
            </a:r>
            <a:endParaRPr lang="en-US" err="1"/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7CC9F7A-71C4-EABA-7B0D-CB231F81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1185441"/>
            <a:ext cx="6797614" cy="5234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2322D-C976-029F-6F65-8CD263EB356A}"/>
              </a:ext>
            </a:extLst>
          </p:cNvPr>
          <p:cNvSpPr txBox="1"/>
          <p:nvPr/>
        </p:nvSpPr>
        <p:spPr>
          <a:xfrm>
            <a:off x="7034504" y="1710599"/>
            <a:ext cx="46044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Erro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malha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aberta</a:t>
            </a:r>
            <a:r>
              <a:rPr lang="en-US" dirty="0">
                <a:ea typeface="+mn-lt"/>
                <a:cs typeface="+mn-lt"/>
              </a:rPr>
              <a:t>: 2 - 5,97 =  -3,97</a:t>
            </a:r>
          </a:p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erro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malha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aberta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diferença</a:t>
            </a:r>
            <a:r>
              <a:rPr lang="en-US" dirty="0">
                <a:ea typeface="+mn-lt"/>
                <a:cs typeface="+mn-lt"/>
              </a:rPr>
              <a:t> entre o valor </a:t>
            </a:r>
            <a:r>
              <a:rPr lang="en-US" err="1">
                <a:ea typeface="+mn-lt"/>
                <a:cs typeface="+mn-lt"/>
              </a:rPr>
              <a:t>desejado</a:t>
            </a:r>
            <a:r>
              <a:rPr lang="en-US" dirty="0">
                <a:ea typeface="+mn-lt"/>
                <a:cs typeface="+mn-lt"/>
              </a:rPr>
              <a:t> (setpoint) e o valor real do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controlador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atuando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significa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controlado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3,97 </a:t>
            </a:r>
            <a:r>
              <a:rPr lang="en-US" err="1">
                <a:ea typeface="+mn-lt"/>
                <a:cs typeface="+mn-lt"/>
              </a:rPr>
              <a:t>abaixo</a:t>
            </a:r>
            <a:r>
              <a:rPr lang="en-US" dirty="0">
                <a:ea typeface="+mn-lt"/>
                <a:cs typeface="+mn-lt"/>
              </a:rPr>
              <a:t> do valor </a:t>
            </a:r>
            <a:r>
              <a:rPr lang="en-US" err="1">
                <a:ea typeface="+mn-lt"/>
                <a:cs typeface="+mn-lt"/>
              </a:rPr>
              <a:t>desejado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6A6F1-F030-4377-2877-AF6D8F7DF522}"/>
              </a:ext>
            </a:extLst>
          </p:cNvPr>
          <p:cNvSpPr txBox="1"/>
          <p:nvPr/>
        </p:nvSpPr>
        <p:spPr>
          <a:xfrm>
            <a:off x="7111042" y="4034289"/>
            <a:ext cx="48998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Erro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fechada</a:t>
            </a:r>
            <a:r>
              <a:rPr lang="en-US" dirty="0">
                <a:ea typeface="+mn-lt"/>
                <a:cs typeface="+mn-lt"/>
              </a:rPr>
              <a:t>: 2 – 1,52 = 0,48</a:t>
            </a:r>
          </a:p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erro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fechada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diferença</a:t>
            </a:r>
            <a:r>
              <a:rPr lang="en-US" dirty="0">
                <a:ea typeface="+mn-lt"/>
                <a:cs typeface="+mn-lt"/>
              </a:rPr>
              <a:t> entre o valor </a:t>
            </a:r>
            <a:r>
              <a:rPr lang="en-US" dirty="0" err="1">
                <a:ea typeface="+mn-lt"/>
                <a:cs typeface="+mn-lt"/>
              </a:rPr>
              <a:t>desejado</a:t>
            </a:r>
            <a:r>
              <a:rPr lang="en-US" dirty="0">
                <a:ea typeface="+mn-lt"/>
                <a:cs typeface="+mn-lt"/>
              </a:rPr>
              <a:t> (setpoint) e o valor real do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controlador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atuando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manter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próximo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valor </a:t>
            </a:r>
            <a:r>
              <a:rPr lang="en-US" dirty="0" err="1">
                <a:ea typeface="+mn-lt"/>
                <a:cs typeface="+mn-lt"/>
              </a:rPr>
              <a:t>desejado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significa</a:t>
            </a:r>
            <a:r>
              <a:rPr lang="en-US" dirty="0">
                <a:ea typeface="+mn-lt"/>
                <a:cs typeface="+mn-lt"/>
              </a:rPr>
              <a:t> que 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0,48 </a:t>
            </a:r>
            <a:r>
              <a:rPr lang="en-US" dirty="0" err="1">
                <a:ea typeface="+mn-lt"/>
                <a:cs typeface="+mn-lt"/>
              </a:rPr>
              <a:t>unidades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abaixo</a:t>
            </a:r>
            <a:r>
              <a:rPr lang="en-US" dirty="0">
                <a:ea typeface="+mn-lt"/>
                <a:cs typeface="+mn-lt"/>
              </a:rPr>
              <a:t> do valor </a:t>
            </a:r>
            <a:r>
              <a:rPr lang="en-US" dirty="0" err="1">
                <a:ea typeface="+mn-lt"/>
                <a:cs typeface="+mn-lt"/>
              </a:rPr>
              <a:t>desejado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5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1E3-2225-132F-3689-A24E8F8F40D9}"/>
              </a:ext>
            </a:extLst>
          </p:cNvPr>
          <p:cNvSpPr txBox="1"/>
          <p:nvPr/>
        </p:nvSpPr>
        <p:spPr>
          <a:xfrm>
            <a:off x="2057185" y="327926"/>
            <a:ext cx="8965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Método</a:t>
            </a:r>
            <a:r>
              <a:rPr lang="en-US" sz="3200">
                <a:ea typeface="Calibri"/>
                <a:cs typeface="Calibri"/>
              </a:rPr>
              <a:t> CHR1 e </a:t>
            </a:r>
            <a:r>
              <a:rPr lang="en-US" sz="3200" err="1">
                <a:ea typeface="Calibri"/>
                <a:cs typeface="Calibri"/>
              </a:rPr>
              <a:t>método</a:t>
            </a:r>
            <a:r>
              <a:rPr lang="en-US" sz="3200">
                <a:ea typeface="Calibri"/>
                <a:cs typeface="Calibri"/>
              </a:rPr>
              <a:t> Cohen e Coon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334B4-C6DA-184B-35BD-DBCC0BB3B4A0}"/>
              </a:ext>
            </a:extLst>
          </p:cNvPr>
          <p:cNvSpPr txBox="1"/>
          <p:nvPr/>
        </p:nvSpPr>
        <p:spPr>
          <a:xfrm>
            <a:off x="152949" y="1207392"/>
            <a:ext cx="1203446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>
                <a:ea typeface="Calibri" panose="020F0502020204030204"/>
                <a:cs typeface="Calibri" panose="020F0502020204030204"/>
              </a:rPr>
              <a:t>O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método</a:t>
            </a:r>
            <a:r>
              <a:rPr lang="en-US" sz="2400">
                <a:ea typeface="Calibri" panose="020F0502020204030204"/>
                <a:cs typeface="Calibri" panose="020F0502020204030204"/>
              </a:rPr>
              <a:t> CHR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foi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proposto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1952,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por</a:t>
            </a:r>
            <a:r>
              <a:rPr lang="en-US" sz="2400">
                <a:ea typeface="Calibri" panose="020F0502020204030204"/>
                <a:cs typeface="Calibri" panose="020F0502020204030204"/>
              </a:rPr>
              <a:t> Chien,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Hrones</a:t>
            </a:r>
            <a:r>
              <a:rPr lang="en-US" sz="2400">
                <a:ea typeface="Calibri" panose="020F0502020204030204"/>
                <a:cs typeface="Calibri" panose="020F0502020204030204"/>
              </a:rPr>
              <a:t> 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Reswick</a:t>
            </a:r>
            <a:r>
              <a:rPr lang="en-US" sz="2400">
                <a:ea typeface="Calibri" panose="020F0502020204030204"/>
                <a:cs typeface="Calibri" panose="020F0502020204030204"/>
              </a:rPr>
              <a:t>, que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aborda</a:t>
            </a:r>
            <a:r>
              <a:rPr lang="en-US" sz="2400">
                <a:ea typeface="Calibri" panose="020F0502020204030204"/>
                <a:cs typeface="Calibri" panose="020F0502020204030204"/>
              </a:rPr>
              <a:t> 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síntese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completa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controladores</a:t>
            </a:r>
            <a:r>
              <a:rPr lang="en-US" sz="2400">
                <a:ea typeface="Calibri" panose="020F0502020204030204"/>
                <a:cs typeface="Calibri" panose="020F0502020204030204"/>
              </a:rPr>
              <a:t> para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sistemas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tempo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contínuo</a:t>
            </a:r>
            <a:r>
              <a:rPr lang="en-US" sz="2400">
                <a:ea typeface="Calibri" panose="020F0502020204030204"/>
                <a:cs typeface="Calibri" panose="020F0502020204030204"/>
              </a:rPr>
              <a:t>.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Já</a:t>
            </a:r>
            <a:r>
              <a:rPr lang="en-US" sz="2400">
                <a:ea typeface="Calibri" panose="020F0502020204030204"/>
                <a:cs typeface="Calibri" panose="020F0502020204030204"/>
              </a:rPr>
              <a:t> o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método</a:t>
            </a:r>
            <a:r>
              <a:rPr lang="en-US" sz="2400">
                <a:ea typeface="Calibri" panose="020F0502020204030204"/>
                <a:cs typeface="Calibri" panose="020F0502020204030204"/>
              </a:rPr>
              <a:t> que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foi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proposto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por</a:t>
            </a:r>
            <a:r>
              <a:rPr lang="en-US" sz="2400">
                <a:ea typeface="Calibri" panose="020F0502020204030204"/>
                <a:cs typeface="Calibri" panose="020F0502020204030204"/>
              </a:rPr>
              <a:t> Cohen e Coon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1953,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tem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um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histórico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uso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sistemas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industriais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controle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processos</a:t>
            </a:r>
            <a:r>
              <a:rPr lang="en-US" sz="2400">
                <a:ea typeface="Calibri" panose="020F0502020204030204"/>
                <a:cs typeface="Calibri" panose="020F0502020204030204"/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ea typeface="Calibri" panose="020F0502020204030204"/>
                <a:cs typeface="Calibri" panose="020F0502020204030204"/>
              </a:rPr>
              <a:t>Devido 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ter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flexibilidade</a:t>
            </a:r>
            <a:r>
              <a:rPr lang="en-US" sz="2400">
                <a:ea typeface="Calibri" panose="020F0502020204030204"/>
                <a:cs typeface="Calibri" panose="020F0502020204030204"/>
              </a:rPr>
              <a:t>, o CHR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atende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uma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gama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ampla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requisitos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desempenho</a:t>
            </a:r>
            <a:r>
              <a:rPr lang="en-US" sz="2400">
                <a:ea typeface="Calibri" panose="020F0502020204030204"/>
                <a:cs typeface="Calibri" panose="020F0502020204030204"/>
              </a:rPr>
              <a:t>,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enquanto</a:t>
            </a:r>
            <a:r>
              <a:rPr lang="en-US" sz="2400">
                <a:ea typeface="Calibri" panose="020F0502020204030204"/>
                <a:cs typeface="Calibri" panose="020F0502020204030204"/>
              </a:rPr>
              <a:t> Cohen-Coon é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utilizado</a:t>
            </a:r>
            <a:r>
              <a:rPr lang="en-US" sz="2400">
                <a:ea typeface="Calibri" panose="020F0502020204030204"/>
                <a:cs typeface="Calibri" panose="020F0502020204030204"/>
              </a:rPr>
              <a:t> para 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sintonizar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controladores</a:t>
            </a:r>
            <a:r>
              <a:rPr lang="en-US" sz="2400">
                <a:ea typeface="Calibri" panose="020F0502020204030204"/>
                <a:cs typeface="Calibri" panose="020F0502020204030204"/>
              </a:rPr>
              <a:t> PID para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atender</a:t>
            </a:r>
            <a:r>
              <a:rPr lang="en-US" sz="2400">
                <a:ea typeface="Calibri" panose="020F0502020204030204"/>
                <a:cs typeface="Calibri" panose="020F0502020204030204"/>
              </a:rPr>
              <a:t> a  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desempenhos</a:t>
            </a:r>
            <a:r>
              <a:rPr lang="en-US" sz="2400">
                <a:ea typeface="Calibri" panose="020F0502020204030204"/>
                <a:cs typeface="Calibri" panose="020F0502020204030204"/>
              </a:rPr>
              <a:t> 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 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básicos</a:t>
            </a:r>
            <a:r>
              <a:rPr lang="en-US" sz="2400">
                <a:ea typeface="Calibri" panose="020F0502020204030204"/>
                <a:cs typeface="Calibri" panose="020F0502020204030204"/>
              </a:rPr>
              <a:t> 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não</a:t>
            </a:r>
            <a:r>
              <a:rPr lang="en-US" sz="2400">
                <a:ea typeface="Calibri" panose="020F0502020204030204"/>
                <a:cs typeface="Calibri" panose="020F0502020204030204"/>
              </a:rPr>
              <a:t> é ideal 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quando</a:t>
            </a:r>
            <a:r>
              <a:rPr lang="en-US" sz="2400">
                <a:ea typeface="Calibri" panose="020F0502020204030204"/>
                <a:cs typeface="Calibri" panose="020F0502020204030204"/>
              </a:rPr>
              <a:t> é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necessário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desempenho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alta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precisão</a:t>
            </a:r>
            <a:r>
              <a:rPr lang="en-US" sz="2400">
                <a:ea typeface="Calibri" panose="020F0502020204030204"/>
                <a:cs typeface="Calibri" panose="020F0502020204030204"/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ea typeface="Calibri" panose="020F0502020204030204"/>
                <a:cs typeface="Calibri" panose="020F0502020204030204"/>
              </a:rPr>
              <a:t>O CHR é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complexo</a:t>
            </a:r>
            <a:r>
              <a:rPr lang="en-US" sz="2400">
                <a:ea typeface="Calibri" panose="020F0502020204030204"/>
                <a:cs typeface="Calibri" panose="020F0502020204030204"/>
              </a:rPr>
              <a:t> pois num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primeiro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momento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tem</a:t>
            </a:r>
            <a:r>
              <a:rPr lang="en-US" sz="2400">
                <a:ea typeface="Calibri" panose="020F0502020204030204"/>
                <a:cs typeface="Calibri" panose="020F0502020204030204"/>
              </a:rPr>
              <a:t>-se o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projeto</a:t>
            </a:r>
            <a:r>
              <a:rPr lang="en-US" sz="2400">
                <a:ea typeface="Calibri" panose="020F0502020204030204"/>
                <a:cs typeface="Calibri" panose="020F0502020204030204"/>
              </a:rPr>
              <a:t> da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2400"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transferência</a:t>
            </a:r>
            <a:r>
              <a:rPr lang="en-US" sz="2400">
                <a:ea typeface="Calibri" panose="020F0502020204030204"/>
                <a:cs typeface="Calibri" panose="020F0502020204030204"/>
              </a:rPr>
              <a:t> 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malha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aberta</a:t>
            </a:r>
            <a:r>
              <a:rPr lang="en-US" sz="2400">
                <a:ea typeface="Calibri" panose="020F0502020204030204"/>
                <a:cs typeface="Calibri" panose="020F0502020204030204"/>
              </a:rPr>
              <a:t>, 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depois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o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projeto</a:t>
            </a:r>
            <a:r>
              <a:rPr lang="en-US" sz="2400">
                <a:ea typeface="Calibri" panose="020F0502020204030204"/>
                <a:cs typeface="Calibri" panose="020F0502020204030204"/>
              </a:rPr>
              <a:t> o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controlador</a:t>
            </a:r>
            <a:r>
              <a:rPr lang="en-US" sz="2400">
                <a:ea typeface="Calibri" panose="020F0502020204030204"/>
                <a:cs typeface="Calibri" panose="020F0502020204030204"/>
              </a:rPr>
              <a:t>.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Enquanto</a:t>
            </a:r>
            <a:r>
              <a:rPr lang="en-US" sz="2400">
                <a:ea typeface="Calibri" panose="020F0502020204030204"/>
                <a:cs typeface="Calibri" panose="020F0502020204030204"/>
              </a:rPr>
              <a:t> que Cohen-Coon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envolve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uma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abordagem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direta</a:t>
            </a:r>
            <a:r>
              <a:rPr lang="en-US" sz="2400">
                <a:ea typeface="Calibri" panose="020F0502020204030204"/>
                <a:cs typeface="Calibri" panose="020F0502020204030204"/>
              </a:rPr>
              <a:t> para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calcular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os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parâmetros</a:t>
            </a:r>
            <a:r>
              <a:rPr lang="en-US" sz="2400">
                <a:ea typeface="Calibri" panose="020F0502020204030204"/>
                <a:cs typeface="Calibri" panose="020F0502020204030204"/>
              </a:rPr>
              <a:t> do PID.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ea typeface="Calibri" panose="020F0502020204030204"/>
                <a:cs typeface="Calibri" panose="020F0502020204030204"/>
              </a:rPr>
              <a:t>Pela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complexidade</a:t>
            </a:r>
            <a:r>
              <a:rPr lang="en-US" sz="2400">
                <a:ea typeface="Calibri" panose="020F0502020204030204"/>
                <a:cs typeface="Calibri" panose="020F0502020204030204"/>
              </a:rPr>
              <a:t>,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pode</a:t>
            </a:r>
            <a:r>
              <a:rPr lang="en-US" sz="2400">
                <a:ea typeface="Calibri" panose="020F0502020204030204"/>
                <a:cs typeface="Calibri" panose="020F0502020204030204"/>
              </a:rPr>
              <a:t> ser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mais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dificil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implementar</a:t>
            </a:r>
            <a:r>
              <a:rPr lang="en-US" sz="2400">
                <a:ea typeface="Calibri" panose="020F0502020204030204"/>
                <a:cs typeface="Calibri" panose="020F0502020204030204"/>
              </a:rPr>
              <a:t> o CHR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manualmente</a:t>
            </a:r>
            <a:r>
              <a:rPr lang="en-US" sz="2400">
                <a:ea typeface="Calibri" panose="020F0502020204030204"/>
                <a:cs typeface="Calibri" panose="020F0502020204030204"/>
              </a:rPr>
              <a:t>, 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por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isso</a:t>
            </a:r>
            <a:r>
              <a:rPr lang="en-US" sz="2400">
                <a:ea typeface="Calibri" panose="020F0502020204030204"/>
                <a:cs typeface="Calibri" panose="020F0502020204030204"/>
              </a:rPr>
              <a:t> é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frequentemente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auxiliado</a:t>
            </a: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por</a:t>
            </a:r>
            <a:r>
              <a:rPr lang="en-US" sz="2400">
                <a:ea typeface="Calibri" panose="020F0502020204030204"/>
                <a:cs typeface="Calibri" panose="020F0502020204030204"/>
              </a:rPr>
              <a:t> software de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simulação</a:t>
            </a:r>
            <a:r>
              <a:rPr lang="en-US" sz="2400">
                <a:ea typeface="Calibri" panose="020F0502020204030204"/>
                <a:cs typeface="Calibri" panose="020F0502020204030204"/>
              </a:rPr>
              <a:t> e </a:t>
            </a:r>
            <a:r>
              <a:rPr lang="en-US" sz="2400" err="1">
                <a:ea typeface="Calibri" panose="020F0502020204030204"/>
                <a:cs typeface="Calibri" panose="020F0502020204030204"/>
              </a:rPr>
              <a:t>análise</a:t>
            </a:r>
            <a:r>
              <a:rPr lang="en-US" sz="2400">
                <a:ea typeface="Calibri" panose="020F0502020204030204"/>
                <a:cs typeface="Calibri" panose="020F0502020204030204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3049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51" y="5902416"/>
            <a:ext cx="8525774" cy="865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EAB25A-094F-20FC-6188-C89C7FB8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97" y="5518300"/>
            <a:ext cx="159067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1E3-2225-132F-3689-A24E8F8F40D9}"/>
              </a:ext>
            </a:extLst>
          </p:cNvPr>
          <p:cNvSpPr txBox="1"/>
          <p:nvPr/>
        </p:nvSpPr>
        <p:spPr>
          <a:xfrm>
            <a:off x="2057185" y="327926"/>
            <a:ext cx="8965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>
                <a:ea typeface="Calibri"/>
                <a:cs typeface="Calibri"/>
              </a:rPr>
              <a:t>Método</a:t>
            </a:r>
            <a:r>
              <a:rPr lang="en-US" sz="3200">
                <a:ea typeface="Calibri"/>
                <a:cs typeface="Calibri"/>
              </a:rPr>
              <a:t> CHR1</a:t>
            </a:r>
            <a:endParaRPr lang="en-US"/>
          </a:p>
        </p:txBody>
      </p:sp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B97D148E-E469-A14B-043D-9C494A69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8" y="1060328"/>
            <a:ext cx="6452558" cy="5599987"/>
          </a:xfrm>
          <a:prstGeom prst="rect">
            <a:avLst/>
          </a:prstGeom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0C852E0-C3A6-25AA-124D-443A9F6C3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57" y="1009872"/>
            <a:ext cx="4655388" cy="166086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D3F9AEB-352E-A556-7BE8-FE0C12965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76" y="3599012"/>
            <a:ext cx="3668383" cy="13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Trabalho de controle clássico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2023-10-12T13:41:15Z</dcterms:created>
  <dcterms:modified xsi:type="dcterms:W3CDTF">2023-10-15T22:04:42Z</dcterms:modified>
</cp:coreProperties>
</file>