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7" r:id="rId6"/>
    <p:sldId id="260" r:id="rId7"/>
    <p:sldId id="258" r:id="rId8"/>
    <p:sldId id="259" r:id="rId9"/>
    <p:sldId id="261" r:id="rId10"/>
    <p:sldId id="262" r:id="rId11"/>
    <p:sldId id="263" r:id="rId12"/>
    <p:sldId id="264" r:id="rId13"/>
    <p:sldId id="265" r:id="rId14"/>
    <p:sldId id="267" r:id="rId15"/>
    <p:sldId id="266"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A6660-6E40-4AB2-B760-739043FC9082}" v="9" dt="2024-06-27T15:06:13.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27" autoAdjust="0"/>
  </p:normalViewPr>
  <p:slideViewPr>
    <p:cSldViewPr snapToGrid="0">
      <p:cViewPr varScale="1">
        <p:scale>
          <a:sx n="58" d="100"/>
          <a:sy n="58" d="100"/>
        </p:scale>
        <p:origin x="16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5C190-41F4-4A34-83AA-20478CDBBF9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63F9CF1-1D14-4878-A043-E4D000C5E6EE}">
      <dgm:prSet/>
      <dgm:spPr/>
      <dgm:t>
        <a:bodyPr/>
        <a:lstStyle/>
        <a:p>
          <a:pPr>
            <a:lnSpc>
              <a:spcPct val="100000"/>
            </a:lnSpc>
          </a:pPr>
          <a:r>
            <a:rPr lang="en-GB"/>
            <a:t>The magnetometers can measure the three components of the field in seven ranges.</a:t>
          </a:r>
          <a:endParaRPr lang="en-US"/>
        </a:p>
      </dgm:t>
    </dgm:pt>
    <dgm:pt modelId="{D2091AFB-6B4D-4339-B31E-78BDFDDD6CC1}" type="parTrans" cxnId="{569E2926-A905-47E9-A494-F490C64537EB}">
      <dgm:prSet/>
      <dgm:spPr/>
      <dgm:t>
        <a:bodyPr/>
        <a:lstStyle/>
        <a:p>
          <a:endParaRPr lang="en-US"/>
        </a:p>
      </dgm:t>
    </dgm:pt>
    <dgm:pt modelId="{A30BBE90-7B16-466F-95C5-F359BAEC3D2E}" type="sibTrans" cxnId="{569E2926-A905-47E9-A494-F490C64537EB}">
      <dgm:prSet/>
      <dgm:spPr/>
      <dgm:t>
        <a:bodyPr/>
        <a:lstStyle/>
        <a:p>
          <a:endParaRPr lang="en-US"/>
        </a:p>
      </dgm:t>
    </dgm:pt>
    <dgm:pt modelId="{0EF6AC4E-47ED-4E9C-B9A3-185572F1A0CE}">
      <dgm:prSet/>
      <dgm:spPr/>
      <dgm:t>
        <a:bodyPr/>
        <a:lstStyle/>
        <a:p>
          <a:pPr>
            <a:lnSpc>
              <a:spcPct val="100000"/>
            </a:lnSpc>
          </a:pPr>
          <a:r>
            <a:rPr lang="en-GB"/>
            <a:t>All three components are measured in the same range</a:t>
          </a:r>
          <a:endParaRPr lang="en-US"/>
        </a:p>
      </dgm:t>
    </dgm:pt>
    <dgm:pt modelId="{0978B095-92F7-4353-9E56-2CC98C956414}" type="parTrans" cxnId="{BFD8C452-2FB0-4F35-A1AD-D948C5AB7702}">
      <dgm:prSet/>
      <dgm:spPr/>
      <dgm:t>
        <a:bodyPr/>
        <a:lstStyle/>
        <a:p>
          <a:endParaRPr lang="en-US"/>
        </a:p>
      </dgm:t>
    </dgm:pt>
    <dgm:pt modelId="{10686F4C-08D3-45B9-ACD8-A551F689D1B0}" type="sibTrans" cxnId="{BFD8C452-2FB0-4F35-A1AD-D948C5AB7702}">
      <dgm:prSet/>
      <dgm:spPr/>
      <dgm:t>
        <a:bodyPr/>
        <a:lstStyle/>
        <a:p>
          <a:endParaRPr lang="en-US"/>
        </a:p>
      </dgm:t>
    </dgm:pt>
    <dgm:pt modelId="{74FA7AE0-BE1C-4986-8F6B-C114BDA3B6F4}">
      <dgm:prSet/>
      <dgm:spPr/>
      <dgm:t>
        <a:bodyPr/>
        <a:lstStyle/>
        <a:p>
          <a:pPr>
            <a:lnSpc>
              <a:spcPct val="100000"/>
            </a:lnSpc>
          </a:pPr>
          <a:r>
            <a:rPr lang="en-GB"/>
            <a:t>Switching between ranges is either automatic, controlled by the instrument Data Processing Unit (DPU) in flight, or set by ground command.</a:t>
          </a:r>
          <a:endParaRPr lang="en-US"/>
        </a:p>
      </dgm:t>
    </dgm:pt>
    <dgm:pt modelId="{D318DD27-22F8-45E6-A041-2DDD1731990D}" type="parTrans" cxnId="{1C3E8A9D-A3BE-4BCB-8046-97C685859FCD}">
      <dgm:prSet/>
      <dgm:spPr/>
      <dgm:t>
        <a:bodyPr/>
        <a:lstStyle/>
        <a:p>
          <a:endParaRPr lang="en-US"/>
        </a:p>
      </dgm:t>
    </dgm:pt>
    <dgm:pt modelId="{14063A94-AD40-417C-B8F9-E6AB0C939BA1}" type="sibTrans" cxnId="{1C3E8A9D-A3BE-4BCB-8046-97C685859FCD}">
      <dgm:prSet/>
      <dgm:spPr/>
      <dgm:t>
        <a:bodyPr/>
        <a:lstStyle/>
        <a:p>
          <a:endParaRPr lang="en-US"/>
        </a:p>
      </dgm:t>
    </dgm:pt>
    <dgm:pt modelId="{A6B6B83E-B807-43F9-9F44-742817DCDDC3}" type="pres">
      <dgm:prSet presAssocID="{0B15C190-41F4-4A34-83AA-20478CDBBF97}" presName="root" presStyleCnt="0">
        <dgm:presLayoutVars>
          <dgm:dir/>
          <dgm:resizeHandles val="exact"/>
        </dgm:presLayoutVars>
      </dgm:prSet>
      <dgm:spPr/>
    </dgm:pt>
    <dgm:pt modelId="{F3BDB63F-8A42-4236-A438-066649BB9F92}" type="pres">
      <dgm:prSet presAssocID="{563F9CF1-1D14-4878-A043-E4D000C5E6EE}" presName="compNode" presStyleCnt="0"/>
      <dgm:spPr/>
    </dgm:pt>
    <dgm:pt modelId="{565EC5A4-54A7-4BA1-A85D-BAF4CC1A309D}" type="pres">
      <dgm:prSet presAssocID="{563F9CF1-1D14-4878-A043-E4D000C5E6EE}" presName="bgRect" presStyleLbl="bgShp" presStyleIdx="0" presStyleCnt="3"/>
      <dgm:spPr/>
    </dgm:pt>
    <dgm:pt modelId="{2C5D0B83-4433-43C8-B608-CC1E16438465}" type="pres">
      <dgm:prSet presAssocID="{563F9CF1-1D14-4878-A043-E4D000C5E6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et"/>
        </a:ext>
      </dgm:extLst>
    </dgm:pt>
    <dgm:pt modelId="{2A73E41E-A9B8-4A55-8DEC-29E683FE8F7E}" type="pres">
      <dgm:prSet presAssocID="{563F9CF1-1D14-4878-A043-E4D000C5E6EE}" presName="spaceRect" presStyleCnt="0"/>
      <dgm:spPr/>
    </dgm:pt>
    <dgm:pt modelId="{49A143C8-9DD2-4A8B-8B1A-25DB7EC84550}" type="pres">
      <dgm:prSet presAssocID="{563F9CF1-1D14-4878-A043-E4D000C5E6EE}" presName="parTx" presStyleLbl="revTx" presStyleIdx="0" presStyleCnt="3">
        <dgm:presLayoutVars>
          <dgm:chMax val="0"/>
          <dgm:chPref val="0"/>
        </dgm:presLayoutVars>
      </dgm:prSet>
      <dgm:spPr/>
    </dgm:pt>
    <dgm:pt modelId="{E5AA5157-A350-4DAF-817E-2BEDCBB12A89}" type="pres">
      <dgm:prSet presAssocID="{A30BBE90-7B16-466F-95C5-F359BAEC3D2E}" presName="sibTrans" presStyleCnt="0"/>
      <dgm:spPr/>
    </dgm:pt>
    <dgm:pt modelId="{9C9211F1-2137-49F2-94EB-D2116C890F7F}" type="pres">
      <dgm:prSet presAssocID="{0EF6AC4E-47ED-4E9C-B9A3-185572F1A0CE}" presName="compNode" presStyleCnt="0"/>
      <dgm:spPr/>
    </dgm:pt>
    <dgm:pt modelId="{86D3F487-86C4-4BCC-B6A5-76F3B2B72036}" type="pres">
      <dgm:prSet presAssocID="{0EF6AC4E-47ED-4E9C-B9A3-185572F1A0CE}" presName="bgRect" presStyleLbl="bgShp" presStyleIdx="1" presStyleCnt="3"/>
      <dgm:spPr/>
    </dgm:pt>
    <dgm:pt modelId="{FC3C1072-B643-4C16-8D5C-9FF4F59D80FF}" type="pres">
      <dgm:prSet presAssocID="{0EF6AC4E-47ED-4E9C-B9A3-185572F1A0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 modelId="{C09847FD-3D23-40FE-843E-DCA829B27682}" type="pres">
      <dgm:prSet presAssocID="{0EF6AC4E-47ED-4E9C-B9A3-185572F1A0CE}" presName="spaceRect" presStyleCnt="0"/>
      <dgm:spPr/>
    </dgm:pt>
    <dgm:pt modelId="{9B8EFBEE-922C-4099-B43D-13EA5AF5C086}" type="pres">
      <dgm:prSet presAssocID="{0EF6AC4E-47ED-4E9C-B9A3-185572F1A0CE}" presName="parTx" presStyleLbl="revTx" presStyleIdx="1" presStyleCnt="3">
        <dgm:presLayoutVars>
          <dgm:chMax val="0"/>
          <dgm:chPref val="0"/>
        </dgm:presLayoutVars>
      </dgm:prSet>
      <dgm:spPr/>
    </dgm:pt>
    <dgm:pt modelId="{ED9D5961-21E6-4FF1-9DBD-38604C0DB65B}" type="pres">
      <dgm:prSet presAssocID="{10686F4C-08D3-45B9-ACD8-A551F689D1B0}" presName="sibTrans" presStyleCnt="0"/>
      <dgm:spPr/>
    </dgm:pt>
    <dgm:pt modelId="{FE5957C0-67F6-4FB3-90AB-CC6B985A88BC}" type="pres">
      <dgm:prSet presAssocID="{74FA7AE0-BE1C-4986-8F6B-C114BDA3B6F4}" presName="compNode" presStyleCnt="0"/>
      <dgm:spPr/>
    </dgm:pt>
    <dgm:pt modelId="{34F09BF1-1955-4C65-92F2-E2F7E8C14229}" type="pres">
      <dgm:prSet presAssocID="{74FA7AE0-BE1C-4986-8F6B-C114BDA3B6F4}" presName="bgRect" presStyleLbl="bgShp" presStyleIdx="2" presStyleCnt="3"/>
      <dgm:spPr/>
    </dgm:pt>
    <dgm:pt modelId="{403D5F5F-F4B2-41FB-9609-376A339BB199}" type="pres">
      <dgm:prSet presAssocID="{74FA7AE0-BE1C-4986-8F6B-C114BDA3B6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icopter"/>
        </a:ext>
      </dgm:extLst>
    </dgm:pt>
    <dgm:pt modelId="{2CB5E60A-036C-4BAF-A6C5-44C7C105748C}" type="pres">
      <dgm:prSet presAssocID="{74FA7AE0-BE1C-4986-8F6B-C114BDA3B6F4}" presName="spaceRect" presStyleCnt="0"/>
      <dgm:spPr/>
    </dgm:pt>
    <dgm:pt modelId="{390DA1A5-BE6A-40B6-92D4-1305BB01A0CB}" type="pres">
      <dgm:prSet presAssocID="{74FA7AE0-BE1C-4986-8F6B-C114BDA3B6F4}" presName="parTx" presStyleLbl="revTx" presStyleIdx="2" presStyleCnt="3">
        <dgm:presLayoutVars>
          <dgm:chMax val="0"/>
          <dgm:chPref val="0"/>
        </dgm:presLayoutVars>
      </dgm:prSet>
      <dgm:spPr/>
    </dgm:pt>
  </dgm:ptLst>
  <dgm:cxnLst>
    <dgm:cxn modelId="{032C820C-729B-41ED-9574-DC31AD401E73}" type="presOf" srcId="{563F9CF1-1D14-4878-A043-E4D000C5E6EE}" destId="{49A143C8-9DD2-4A8B-8B1A-25DB7EC84550}" srcOrd="0" destOrd="0" presId="urn:microsoft.com/office/officeart/2018/2/layout/IconVerticalSolidList"/>
    <dgm:cxn modelId="{569E2926-A905-47E9-A494-F490C64537EB}" srcId="{0B15C190-41F4-4A34-83AA-20478CDBBF97}" destId="{563F9CF1-1D14-4878-A043-E4D000C5E6EE}" srcOrd="0" destOrd="0" parTransId="{D2091AFB-6B4D-4339-B31E-78BDFDDD6CC1}" sibTransId="{A30BBE90-7B16-466F-95C5-F359BAEC3D2E}"/>
    <dgm:cxn modelId="{968DF05D-EB2E-4EA5-A6D5-77F3D520F235}" type="presOf" srcId="{74FA7AE0-BE1C-4986-8F6B-C114BDA3B6F4}" destId="{390DA1A5-BE6A-40B6-92D4-1305BB01A0CB}" srcOrd="0" destOrd="0" presId="urn:microsoft.com/office/officeart/2018/2/layout/IconVerticalSolidList"/>
    <dgm:cxn modelId="{BFD8C452-2FB0-4F35-A1AD-D948C5AB7702}" srcId="{0B15C190-41F4-4A34-83AA-20478CDBBF97}" destId="{0EF6AC4E-47ED-4E9C-B9A3-185572F1A0CE}" srcOrd="1" destOrd="0" parTransId="{0978B095-92F7-4353-9E56-2CC98C956414}" sibTransId="{10686F4C-08D3-45B9-ACD8-A551F689D1B0}"/>
    <dgm:cxn modelId="{1C3E8A9D-A3BE-4BCB-8046-97C685859FCD}" srcId="{0B15C190-41F4-4A34-83AA-20478CDBBF97}" destId="{74FA7AE0-BE1C-4986-8F6B-C114BDA3B6F4}" srcOrd="2" destOrd="0" parTransId="{D318DD27-22F8-45E6-A041-2DDD1731990D}" sibTransId="{14063A94-AD40-417C-B8F9-E6AB0C939BA1}"/>
    <dgm:cxn modelId="{2473B1B6-3A3B-4E01-ACE4-7337CE8F73E8}" type="presOf" srcId="{0B15C190-41F4-4A34-83AA-20478CDBBF97}" destId="{A6B6B83E-B807-43F9-9F44-742817DCDDC3}" srcOrd="0" destOrd="0" presId="urn:microsoft.com/office/officeart/2018/2/layout/IconVerticalSolidList"/>
    <dgm:cxn modelId="{43900CEF-B040-4304-BDBF-3159AA3D647D}" type="presOf" srcId="{0EF6AC4E-47ED-4E9C-B9A3-185572F1A0CE}" destId="{9B8EFBEE-922C-4099-B43D-13EA5AF5C086}" srcOrd="0" destOrd="0" presId="urn:microsoft.com/office/officeart/2018/2/layout/IconVerticalSolidList"/>
    <dgm:cxn modelId="{3CB93E13-8DE5-4E09-9E13-4D776663F03F}" type="presParOf" srcId="{A6B6B83E-B807-43F9-9F44-742817DCDDC3}" destId="{F3BDB63F-8A42-4236-A438-066649BB9F92}" srcOrd="0" destOrd="0" presId="urn:microsoft.com/office/officeart/2018/2/layout/IconVerticalSolidList"/>
    <dgm:cxn modelId="{719E4A41-39A2-42CE-83C0-77466BAC81CE}" type="presParOf" srcId="{F3BDB63F-8A42-4236-A438-066649BB9F92}" destId="{565EC5A4-54A7-4BA1-A85D-BAF4CC1A309D}" srcOrd="0" destOrd="0" presId="urn:microsoft.com/office/officeart/2018/2/layout/IconVerticalSolidList"/>
    <dgm:cxn modelId="{C5277808-8E6F-4408-8B52-E8E49B090ADA}" type="presParOf" srcId="{F3BDB63F-8A42-4236-A438-066649BB9F92}" destId="{2C5D0B83-4433-43C8-B608-CC1E16438465}" srcOrd="1" destOrd="0" presId="urn:microsoft.com/office/officeart/2018/2/layout/IconVerticalSolidList"/>
    <dgm:cxn modelId="{B3F6CDBB-DB0A-424A-9E23-965EAFED600E}" type="presParOf" srcId="{F3BDB63F-8A42-4236-A438-066649BB9F92}" destId="{2A73E41E-A9B8-4A55-8DEC-29E683FE8F7E}" srcOrd="2" destOrd="0" presId="urn:microsoft.com/office/officeart/2018/2/layout/IconVerticalSolidList"/>
    <dgm:cxn modelId="{D889F3ED-6648-4F0D-9470-79A66DF781DC}" type="presParOf" srcId="{F3BDB63F-8A42-4236-A438-066649BB9F92}" destId="{49A143C8-9DD2-4A8B-8B1A-25DB7EC84550}" srcOrd="3" destOrd="0" presId="urn:microsoft.com/office/officeart/2018/2/layout/IconVerticalSolidList"/>
    <dgm:cxn modelId="{E4D02CF4-BE92-4D7F-8B73-C7965689DC01}" type="presParOf" srcId="{A6B6B83E-B807-43F9-9F44-742817DCDDC3}" destId="{E5AA5157-A350-4DAF-817E-2BEDCBB12A89}" srcOrd="1" destOrd="0" presId="urn:microsoft.com/office/officeart/2018/2/layout/IconVerticalSolidList"/>
    <dgm:cxn modelId="{76353230-CC42-4911-A190-2D4FD2BFA78E}" type="presParOf" srcId="{A6B6B83E-B807-43F9-9F44-742817DCDDC3}" destId="{9C9211F1-2137-49F2-94EB-D2116C890F7F}" srcOrd="2" destOrd="0" presId="urn:microsoft.com/office/officeart/2018/2/layout/IconVerticalSolidList"/>
    <dgm:cxn modelId="{5389DFC1-56FF-4433-B569-6FFAFD9B455F}" type="presParOf" srcId="{9C9211F1-2137-49F2-94EB-D2116C890F7F}" destId="{86D3F487-86C4-4BCC-B6A5-76F3B2B72036}" srcOrd="0" destOrd="0" presId="urn:microsoft.com/office/officeart/2018/2/layout/IconVerticalSolidList"/>
    <dgm:cxn modelId="{11B17C77-8D6E-4C29-861F-8DE46B3C299E}" type="presParOf" srcId="{9C9211F1-2137-49F2-94EB-D2116C890F7F}" destId="{FC3C1072-B643-4C16-8D5C-9FF4F59D80FF}" srcOrd="1" destOrd="0" presId="urn:microsoft.com/office/officeart/2018/2/layout/IconVerticalSolidList"/>
    <dgm:cxn modelId="{9BC18F77-BC26-490D-ADD1-2DC489AC33A6}" type="presParOf" srcId="{9C9211F1-2137-49F2-94EB-D2116C890F7F}" destId="{C09847FD-3D23-40FE-843E-DCA829B27682}" srcOrd="2" destOrd="0" presId="urn:microsoft.com/office/officeart/2018/2/layout/IconVerticalSolidList"/>
    <dgm:cxn modelId="{3E90EE8F-69C9-4C57-9445-56B29466C0DC}" type="presParOf" srcId="{9C9211F1-2137-49F2-94EB-D2116C890F7F}" destId="{9B8EFBEE-922C-4099-B43D-13EA5AF5C086}" srcOrd="3" destOrd="0" presId="urn:microsoft.com/office/officeart/2018/2/layout/IconVerticalSolidList"/>
    <dgm:cxn modelId="{0BCFAD1C-B971-4A44-AA34-93AF08DCFD64}" type="presParOf" srcId="{A6B6B83E-B807-43F9-9F44-742817DCDDC3}" destId="{ED9D5961-21E6-4FF1-9DBD-38604C0DB65B}" srcOrd="3" destOrd="0" presId="urn:microsoft.com/office/officeart/2018/2/layout/IconVerticalSolidList"/>
    <dgm:cxn modelId="{621B0310-4A76-4290-90EB-E314E8352BD7}" type="presParOf" srcId="{A6B6B83E-B807-43F9-9F44-742817DCDDC3}" destId="{FE5957C0-67F6-4FB3-90AB-CC6B985A88BC}" srcOrd="4" destOrd="0" presId="urn:microsoft.com/office/officeart/2018/2/layout/IconVerticalSolidList"/>
    <dgm:cxn modelId="{324B0656-5D48-4BC6-A4BF-B20D3815E4A5}" type="presParOf" srcId="{FE5957C0-67F6-4FB3-90AB-CC6B985A88BC}" destId="{34F09BF1-1955-4C65-92F2-E2F7E8C14229}" srcOrd="0" destOrd="0" presId="urn:microsoft.com/office/officeart/2018/2/layout/IconVerticalSolidList"/>
    <dgm:cxn modelId="{AF22C00A-C612-4DC6-956B-69E7D783E925}" type="presParOf" srcId="{FE5957C0-67F6-4FB3-90AB-CC6B985A88BC}" destId="{403D5F5F-F4B2-41FB-9609-376A339BB199}" srcOrd="1" destOrd="0" presId="urn:microsoft.com/office/officeart/2018/2/layout/IconVerticalSolidList"/>
    <dgm:cxn modelId="{617E7788-8556-49C4-98C6-82988793C83D}" type="presParOf" srcId="{FE5957C0-67F6-4FB3-90AB-CC6B985A88BC}" destId="{2CB5E60A-036C-4BAF-A6C5-44C7C105748C}" srcOrd="2" destOrd="0" presId="urn:microsoft.com/office/officeart/2018/2/layout/IconVerticalSolidList"/>
    <dgm:cxn modelId="{CC344418-BA04-49B1-9307-A04F33BBC9AE}" type="presParOf" srcId="{FE5957C0-67F6-4FB3-90AB-CC6B985A88BC}" destId="{390DA1A5-BE6A-40B6-92D4-1305BB01A0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53745D-7A69-43D6-97DF-15ADCBCD22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B240AC-B349-44F5-A27A-D645023C64C0}">
      <dgm:prSet/>
      <dgm:spPr/>
      <dgm:t>
        <a:bodyPr/>
        <a:lstStyle/>
        <a:p>
          <a:pPr>
            <a:lnSpc>
              <a:spcPct val="100000"/>
            </a:lnSpc>
          </a:pPr>
          <a:r>
            <a:rPr lang="en-GB" dirty="0"/>
            <a:t>The result of this analysis demonstrates that the Extended Mode data is of usable quality for the purposes of global surveys and that generation of a fully processed Extended Mode dataset would make a worthy addition to the existing FGM datasets.</a:t>
          </a:r>
          <a:endParaRPr lang="en-US" dirty="0"/>
        </a:p>
      </dgm:t>
    </dgm:pt>
    <dgm:pt modelId="{59204FF5-0E99-4473-97F9-76F855A53022}" type="parTrans" cxnId="{61A02ED4-196A-4AFC-9D66-71DCB53AC9E6}">
      <dgm:prSet/>
      <dgm:spPr/>
      <dgm:t>
        <a:bodyPr/>
        <a:lstStyle/>
        <a:p>
          <a:endParaRPr lang="en-US"/>
        </a:p>
      </dgm:t>
    </dgm:pt>
    <dgm:pt modelId="{E105A09F-4F7E-406D-B322-08C232E65FEA}" type="sibTrans" cxnId="{61A02ED4-196A-4AFC-9D66-71DCB53AC9E6}">
      <dgm:prSet/>
      <dgm:spPr/>
      <dgm:t>
        <a:bodyPr/>
        <a:lstStyle/>
        <a:p>
          <a:endParaRPr lang="en-US"/>
        </a:p>
      </dgm:t>
    </dgm:pt>
    <dgm:pt modelId="{56FC3A7B-E233-4FB8-8370-880A2784E0F3}">
      <dgm:prSet/>
      <dgm:spPr/>
      <dgm:t>
        <a:bodyPr/>
        <a:lstStyle/>
        <a:p>
          <a:pPr>
            <a:lnSpc>
              <a:spcPct val="100000"/>
            </a:lnSpc>
          </a:pPr>
          <a:r>
            <a:rPr lang="en-GB" dirty="0"/>
            <a:t>More detailed timing analysis of the cross-mode intervals is required to place an absolute limit on the Extended Mode vector’s time stamp accuracy. </a:t>
          </a:r>
          <a:endParaRPr lang="en-US" dirty="0"/>
        </a:p>
      </dgm:t>
    </dgm:pt>
    <dgm:pt modelId="{A8B8F231-2DEF-44A9-AFA4-D0F23AE3F19D}" type="parTrans" cxnId="{C3A43CCA-B6C2-485A-90B7-D9C13AA753EE}">
      <dgm:prSet/>
      <dgm:spPr/>
      <dgm:t>
        <a:bodyPr/>
        <a:lstStyle/>
        <a:p>
          <a:endParaRPr lang="en-US"/>
        </a:p>
      </dgm:t>
    </dgm:pt>
    <dgm:pt modelId="{3DBC0C7A-F584-444C-8810-234C8883B1E8}" type="sibTrans" cxnId="{C3A43CCA-B6C2-485A-90B7-D9C13AA753EE}">
      <dgm:prSet/>
      <dgm:spPr/>
      <dgm:t>
        <a:bodyPr/>
        <a:lstStyle/>
        <a:p>
          <a:endParaRPr lang="en-US"/>
        </a:p>
      </dgm:t>
    </dgm:pt>
    <dgm:pt modelId="{9F8626D9-DD5C-444E-9AC7-DD871F07B813}">
      <dgm:prSet/>
      <dgm:spPr/>
      <dgm:t>
        <a:bodyPr/>
        <a:lstStyle/>
        <a:p>
          <a:pPr>
            <a:lnSpc>
              <a:spcPct val="100000"/>
            </a:lnSpc>
          </a:pPr>
          <a:r>
            <a:rPr lang="en-GB"/>
            <a:t>Following this it is the intention of the FGM team to incorporate this dataset into the Summary Parameter database.</a:t>
          </a:r>
          <a:endParaRPr lang="en-US"/>
        </a:p>
      </dgm:t>
    </dgm:pt>
    <dgm:pt modelId="{F5E22CD7-D473-4667-884B-7FB87E8485B1}" type="parTrans" cxnId="{EF49CDD8-8A7E-4522-BD48-E34A45BB0AEF}">
      <dgm:prSet/>
      <dgm:spPr/>
      <dgm:t>
        <a:bodyPr/>
        <a:lstStyle/>
        <a:p>
          <a:endParaRPr lang="en-US"/>
        </a:p>
      </dgm:t>
    </dgm:pt>
    <dgm:pt modelId="{D2F32AD1-3EB8-4B66-AFA2-5F3DA3990BCA}" type="sibTrans" cxnId="{EF49CDD8-8A7E-4522-BD48-E34A45BB0AEF}">
      <dgm:prSet/>
      <dgm:spPr/>
      <dgm:t>
        <a:bodyPr/>
        <a:lstStyle/>
        <a:p>
          <a:endParaRPr lang="en-US"/>
        </a:p>
      </dgm:t>
    </dgm:pt>
    <dgm:pt modelId="{B544353D-6F70-4AFE-B441-15D1273724B0}" type="pres">
      <dgm:prSet presAssocID="{9853745D-7A69-43D6-97DF-15ADCBCD2201}" presName="root" presStyleCnt="0">
        <dgm:presLayoutVars>
          <dgm:dir/>
          <dgm:resizeHandles val="exact"/>
        </dgm:presLayoutVars>
      </dgm:prSet>
      <dgm:spPr/>
    </dgm:pt>
    <dgm:pt modelId="{73211ED8-7DDF-4898-B8C9-BA493F62A8C6}" type="pres">
      <dgm:prSet presAssocID="{4CB240AC-B349-44F5-A27A-D645023C64C0}" presName="compNode" presStyleCnt="0"/>
      <dgm:spPr/>
    </dgm:pt>
    <dgm:pt modelId="{2E153231-CBA3-4856-8AD9-E938E301A6A7}" type="pres">
      <dgm:prSet presAssocID="{4CB240AC-B349-44F5-A27A-D645023C64C0}" presName="bgRect" presStyleLbl="bgShp" presStyleIdx="0" presStyleCnt="3"/>
      <dgm:spPr/>
    </dgm:pt>
    <dgm:pt modelId="{C9AC1C41-2A9A-4B1D-A996-E905691AB62A}" type="pres">
      <dgm:prSet presAssocID="{4CB240AC-B349-44F5-A27A-D645023C64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CB6B37F-EA62-4E33-9918-C5C5DBBE5884}" type="pres">
      <dgm:prSet presAssocID="{4CB240AC-B349-44F5-A27A-D645023C64C0}" presName="spaceRect" presStyleCnt="0"/>
      <dgm:spPr/>
    </dgm:pt>
    <dgm:pt modelId="{0164726D-E6D1-4840-A0DA-7F43CFD0D7A4}" type="pres">
      <dgm:prSet presAssocID="{4CB240AC-B349-44F5-A27A-D645023C64C0}" presName="parTx" presStyleLbl="revTx" presStyleIdx="0" presStyleCnt="3">
        <dgm:presLayoutVars>
          <dgm:chMax val="0"/>
          <dgm:chPref val="0"/>
        </dgm:presLayoutVars>
      </dgm:prSet>
      <dgm:spPr/>
    </dgm:pt>
    <dgm:pt modelId="{9E373D76-85F3-4E03-9670-97DA00C8BF10}" type="pres">
      <dgm:prSet presAssocID="{E105A09F-4F7E-406D-B322-08C232E65FEA}" presName="sibTrans" presStyleCnt="0"/>
      <dgm:spPr/>
    </dgm:pt>
    <dgm:pt modelId="{FDF33ABC-BBE8-46B4-B257-01732F936C90}" type="pres">
      <dgm:prSet presAssocID="{56FC3A7B-E233-4FB8-8370-880A2784E0F3}" presName="compNode" presStyleCnt="0"/>
      <dgm:spPr/>
    </dgm:pt>
    <dgm:pt modelId="{1F9CE13E-40D1-42EB-B41B-ECA7A1090CAE}" type="pres">
      <dgm:prSet presAssocID="{56FC3A7B-E233-4FB8-8370-880A2784E0F3}" presName="bgRect" presStyleLbl="bgShp" presStyleIdx="1" presStyleCnt="3"/>
      <dgm:spPr/>
    </dgm:pt>
    <dgm:pt modelId="{EAC74C81-34C9-4F8C-98AF-90F9D0F1F859}" type="pres">
      <dgm:prSet presAssocID="{56FC3A7B-E233-4FB8-8370-880A2784E0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3F6AFDEF-5B9E-47E3-94ED-F8043A796816}" type="pres">
      <dgm:prSet presAssocID="{56FC3A7B-E233-4FB8-8370-880A2784E0F3}" presName="spaceRect" presStyleCnt="0"/>
      <dgm:spPr/>
    </dgm:pt>
    <dgm:pt modelId="{37C123B2-CE97-4239-A38E-3D4455BB711F}" type="pres">
      <dgm:prSet presAssocID="{56FC3A7B-E233-4FB8-8370-880A2784E0F3}" presName="parTx" presStyleLbl="revTx" presStyleIdx="1" presStyleCnt="3">
        <dgm:presLayoutVars>
          <dgm:chMax val="0"/>
          <dgm:chPref val="0"/>
        </dgm:presLayoutVars>
      </dgm:prSet>
      <dgm:spPr/>
    </dgm:pt>
    <dgm:pt modelId="{DCD59AE3-ED18-4048-8D95-5E4A2EB7F044}" type="pres">
      <dgm:prSet presAssocID="{3DBC0C7A-F584-444C-8810-234C8883B1E8}" presName="sibTrans" presStyleCnt="0"/>
      <dgm:spPr/>
    </dgm:pt>
    <dgm:pt modelId="{D97FE437-8C82-494C-B96A-14C5CBD950AD}" type="pres">
      <dgm:prSet presAssocID="{9F8626D9-DD5C-444E-9AC7-DD871F07B813}" presName="compNode" presStyleCnt="0"/>
      <dgm:spPr/>
    </dgm:pt>
    <dgm:pt modelId="{0412CDB2-B81E-4E12-BF12-9D73E4F757D4}" type="pres">
      <dgm:prSet presAssocID="{9F8626D9-DD5C-444E-9AC7-DD871F07B813}" presName="bgRect" presStyleLbl="bgShp" presStyleIdx="2" presStyleCnt="3"/>
      <dgm:spPr/>
    </dgm:pt>
    <dgm:pt modelId="{1C33C444-650A-4703-828D-1250B3F7B5DE}" type="pres">
      <dgm:prSet presAssocID="{9F8626D9-DD5C-444E-9AC7-DD871F07B8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A9A5EDDF-153B-443B-A643-14EE0037345D}" type="pres">
      <dgm:prSet presAssocID="{9F8626D9-DD5C-444E-9AC7-DD871F07B813}" presName="spaceRect" presStyleCnt="0"/>
      <dgm:spPr/>
    </dgm:pt>
    <dgm:pt modelId="{5FDAF11C-4C55-4131-8C98-4EF2704ADAFE}" type="pres">
      <dgm:prSet presAssocID="{9F8626D9-DD5C-444E-9AC7-DD871F07B813}" presName="parTx" presStyleLbl="revTx" presStyleIdx="2" presStyleCnt="3">
        <dgm:presLayoutVars>
          <dgm:chMax val="0"/>
          <dgm:chPref val="0"/>
        </dgm:presLayoutVars>
      </dgm:prSet>
      <dgm:spPr/>
    </dgm:pt>
  </dgm:ptLst>
  <dgm:cxnLst>
    <dgm:cxn modelId="{5EBD0397-684B-45F1-912D-49D5C86D297B}" type="presOf" srcId="{4CB240AC-B349-44F5-A27A-D645023C64C0}" destId="{0164726D-E6D1-4840-A0DA-7F43CFD0D7A4}" srcOrd="0" destOrd="0" presId="urn:microsoft.com/office/officeart/2018/2/layout/IconVerticalSolidList"/>
    <dgm:cxn modelId="{301908CA-3A9A-4E9D-99E0-80ABE67129DC}" type="presOf" srcId="{9F8626D9-DD5C-444E-9AC7-DD871F07B813}" destId="{5FDAF11C-4C55-4131-8C98-4EF2704ADAFE}" srcOrd="0" destOrd="0" presId="urn:microsoft.com/office/officeart/2018/2/layout/IconVerticalSolidList"/>
    <dgm:cxn modelId="{C3A43CCA-B6C2-485A-90B7-D9C13AA753EE}" srcId="{9853745D-7A69-43D6-97DF-15ADCBCD2201}" destId="{56FC3A7B-E233-4FB8-8370-880A2784E0F3}" srcOrd="1" destOrd="0" parTransId="{A8B8F231-2DEF-44A9-AFA4-D0F23AE3F19D}" sibTransId="{3DBC0C7A-F584-444C-8810-234C8883B1E8}"/>
    <dgm:cxn modelId="{61A02ED4-196A-4AFC-9D66-71DCB53AC9E6}" srcId="{9853745D-7A69-43D6-97DF-15ADCBCD2201}" destId="{4CB240AC-B349-44F5-A27A-D645023C64C0}" srcOrd="0" destOrd="0" parTransId="{59204FF5-0E99-4473-97F9-76F855A53022}" sibTransId="{E105A09F-4F7E-406D-B322-08C232E65FEA}"/>
    <dgm:cxn modelId="{04FB0ED5-22F8-46F1-B8FD-6A7E86825E3A}" type="presOf" srcId="{56FC3A7B-E233-4FB8-8370-880A2784E0F3}" destId="{37C123B2-CE97-4239-A38E-3D4455BB711F}" srcOrd="0" destOrd="0" presId="urn:microsoft.com/office/officeart/2018/2/layout/IconVerticalSolidList"/>
    <dgm:cxn modelId="{EF49CDD8-8A7E-4522-BD48-E34A45BB0AEF}" srcId="{9853745D-7A69-43D6-97DF-15ADCBCD2201}" destId="{9F8626D9-DD5C-444E-9AC7-DD871F07B813}" srcOrd="2" destOrd="0" parTransId="{F5E22CD7-D473-4667-884B-7FB87E8485B1}" sibTransId="{D2F32AD1-3EB8-4B66-AFA2-5F3DA3990BCA}"/>
    <dgm:cxn modelId="{99C067D9-676A-43C6-AFF6-548206DA57C3}" type="presOf" srcId="{9853745D-7A69-43D6-97DF-15ADCBCD2201}" destId="{B544353D-6F70-4AFE-B441-15D1273724B0}" srcOrd="0" destOrd="0" presId="urn:microsoft.com/office/officeart/2018/2/layout/IconVerticalSolidList"/>
    <dgm:cxn modelId="{EA50BC91-12C0-435E-AD52-246490AFFC78}" type="presParOf" srcId="{B544353D-6F70-4AFE-B441-15D1273724B0}" destId="{73211ED8-7DDF-4898-B8C9-BA493F62A8C6}" srcOrd="0" destOrd="0" presId="urn:microsoft.com/office/officeart/2018/2/layout/IconVerticalSolidList"/>
    <dgm:cxn modelId="{CCB27B6B-1A82-4DBA-BE29-44A279FB3E7A}" type="presParOf" srcId="{73211ED8-7DDF-4898-B8C9-BA493F62A8C6}" destId="{2E153231-CBA3-4856-8AD9-E938E301A6A7}" srcOrd="0" destOrd="0" presId="urn:microsoft.com/office/officeart/2018/2/layout/IconVerticalSolidList"/>
    <dgm:cxn modelId="{B61851CB-4DEB-4D14-B2D7-D1675D47E3E2}" type="presParOf" srcId="{73211ED8-7DDF-4898-B8C9-BA493F62A8C6}" destId="{C9AC1C41-2A9A-4B1D-A996-E905691AB62A}" srcOrd="1" destOrd="0" presId="urn:microsoft.com/office/officeart/2018/2/layout/IconVerticalSolidList"/>
    <dgm:cxn modelId="{B60F481C-FEAB-4CF0-96FB-9DB7A29BE344}" type="presParOf" srcId="{73211ED8-7DDF-4898-B8C9-BA493F62A8C6}" destId="{0CB6B37F-EA62-4E33-9918-C5C5DBBE5884}" srcOrd="2" destOrd="0" presId="urn:microsoft.com/office/officeart/2018/2/layout/IconVerticalSolidList"/>
    <dgm:cxn modelId="{20761917-622F-49E5-A57A-068A4282D4B6}" type="presParOf" srcId="{73211ED8-7DDF-4898-B8C9-BA493F62A8C6}" destId="{0164726D-E6D1-4840-A0DA-7F43CFD0D7A4}" srcOrd="3" destOrd="0" presId="urn:microsoft.com/office/officeart/2018/2/layout/IconVerticalSolidList"/>
    <dgm:cxn modelId="{1C3B148C-399E-43C7-9346-9F7B9BB973E2}" type="presParOf" srcId="{B544353D-6F70-4AFE-B441-15D1273724B0}" destId="{9E373D76-85F3-4E03-9670-97DA00C8BF10}" srcOrd="1" destOrd="0" presId="urn:microsoft.com/office/officeart/2018/2/layout/IconVerticalSolidList"/>
    <dgm:cxn modelId="{7D361F5C-7BD7-4271-B183-C42FA1DEDFF4}" type="presParOf" srcId="{B544353D-6F70-4AFE-B441-15D1273724B0}" destId="{FDF33ABC-BBE8-46B4-B257-01732F936C90}" srcOrd="2" destOrd="0" presId="urn:microsoft.com/office/officeart/2018/2/layout/IconVerticalSolidList"/>
    <dgm:cxn modelId="{8C6A4954-F7FF-426D-81F8-1436710567C2}" type="presParOf" srcId="{FDF33ABC-BBE8-46B4-B257-01732F936C90}" destId="{1F9CE13E-40D1-42EB-B41B-ECA7A1090CAE}" srcOrd="0" destOrd="0" presId="urn:microsoft.com/office/officeart/2018/2/layout/IconVerticalSolidList"/>
    <dgm:cxn modelId="{D0EBE2BA-E5BB-4D33-9BD5-6BB7A80F1761}" type="presParOf" srcId="{FDF33ABC-BBE8-46B4-B257-01732F936C90}" destId="{EAC74C81-34C9-4F8C-98AF-90F9D0F1F859}" srcOrd="1" destOrd="0" presId="urn:microsoft.com/office/officeart/2018/2/layout/IconVerticalSolidList"/>
    <dgm:cxn modelId="{0C2B4CF8-07EC-4939-9774-8C1DCFBB1BD7}" type="presParOf" srcId="{FDF33ABC-BBE8-46B4-B257-01732F936C90}" destId="{3F6AFDEF-5B9E-47E3-94ED-F8043A796816}" srcOrd="2" destOrd="0" presId="urn:microsoft.com/office/officeart/2018/2/layout/IconVerticalSolidList"/>
    <dgm:cxn modelId="{E3E72E1A-656D-4FF4-9ED0-8B988C275BD4}" type="presParOf" srcId="{FDF33ABC-BBE8-46B4-B257-01732F936C90}" destId="{37C123B2-CE97-4239-A38E-3D4455BB711F}" srcOrd="3" destOrd="0" presId="urn:microsoft.com/office/officeart/2018/2/layout/IconVerticalSolidList"/>
    <dgm:cxn modelId="{C78FBF5B-7DB0-4496-B127-5D2DEE854CF0}" type="presParOf" srcId="{B544353D-6F70-4AFE-B441-15D1273724B0}" destId="{DCD59AE3-ED18-4048-8D95-5E4A2EB7F044}" srcOrd="3" destOrd="0" presId="urn:microsoft.com/office/officeart/2018/2/layout/IconVerticalSolidList"/>
    <dgm:cxn modelId="{F4AA6029-13BC-4340-AF41-02642DC4135A}" type="presParOf" srcId="{B544353D-6F70-4AFE-B441-15D1273724B0}" destId="{D97FE437-8C82-494C-B96A-14C5CBD950AD}" srcOrd="4" destOrd="0" presId="urn:microsoft.com/office/officeart/2018/2/layout/IconVerticalSolidList"/>
    <dgm:cxn modelId="{C01D0F26-2796-4CD8-9947-236DCA3B99DF}" type="presParOf" srcId="{D97FE437-8C82-494C-B96A-14C5CBD950AD}" destId="{0412CDB2-B81E-4E12-BF12-9D73E4F757D4}" srcOrd="0" destOrd="0" presId="urn:microsoft.com/office/officeart/2018/2/layout/IconVerticalSolidList"/>
    <dgm:cxn modelId="{45798B21-E6C8-41BB-8550-78D265C086CE}" type="presParOf" srcId="{D97FE437-8C82-494C-B96A-14C5CBD950AD}" destId="{1C33C444-650A-4703-828D-1250B3F7B5DE}" srcOrd="1" destOrd="0" presId="urn:microsoft.com/office/officeart/2018/2/layout/IconVerticalSolidList"/>
    <dgm:cxn modelId="{02675B59-3CB6-47DD-B2D7-D7651149C6B6}" type="presParOf" srcId="{D97FE437-8C82-494C-B96A-14C5CBD950AD}" destId="{A9A5EDDF-153B-443B-A643-14EE0037345D}" srcOrd="2" destOrd="0" presId="urn:microsoft.com/office/officeart/2018/2/layout/IconVerticalSolidList"/>
    <dgm:cxn modelId="{EC190A5B-3D0E-4106-9EDD-E75B6427017D}" type="presParOf" srcId="{D97FE437-8C82-494C-B96A-14C5CBD950AD}" destId="{5FDAF11C-4C55-4131-8C98-4EF2704ADAF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EC5A4-54A7-4BA1-A85D-BAF4CC1A309D}">
      <dsp:nvSpPr>
        <dsp:cNvPr id="0" name=""/>
        <dsp:cNvSpPr/>
      </dsp:nvSpPr>
      <dsp:spPr>
        <a:xfrm>
          <a:off x="0" y="297"/>
          <a:ext cx="11533567" cy="695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5D0B83-4433-43C8-B608-CC1E16438465}">
      <dsp:nvSpPr>
        <dsp:cNvPr id="0" name=""/>
        <dsp:cNvSpPr/>
      </dsp:nvSpPr>
      <dsp:spPr>
        <a:xfrm>
          <a:off x="210483" y="156855"/>
          <a:ext cx="382697" cy="382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143C8-9DD2-4A8B-8B1A-25DB7EC84550}">
      <dsp:nvSpPr>
        <dsp:cNvPr id="0" name=""/>
        <dsp:cNvSpPr/>
      </dsp:nvSpPr>
      <dsp:spPr>
        <a:xfrm>
          <a:off x="803664" y="297"/>
          <a:ext cx="10729902" cy="69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40" tIns="73640" rIns="73640" bIns="73640" numCol="1" spcCol="1270" anchor="ctr" anchorCtr="0">
          <a:noAutofit/>
        </a:bodyPr>
        <a:lstStyle/>
        <a:p>
          <a:pPr marL="0" lvl="0" indent="0" algn="l" defTabSz="755650">
            <a:lnSpc>
              <a:spcPct val="100000"/>
            </a:lnSpc>
            <a:spcBef>
              <a:spcPct val="0"/>
            </a:spcBef>
            <a:spcAft>
              <a:spcPct val="35000"/>
            </a:spcAft>
            <a:buNone/>
          </a:pPr>
          <a:r>
            <a:rPr lang="en-GB" sz="1700" kern="1200"/>
            <a:t>The magnetometers can measure the three components of the field in seven ranges.</a:t>
          </a:r>
          <a:endParaRPr lang="en-US" sz="1700" kern="1200"/>
        </a:p>
      </dsp:txBody>
      <dsp:txXfrm>
        <a:off x="803664" y="297"/>
        <a:ext cx="10729902" cy="695813"/>
      </dsp:txXfrm>
    </dsp:sp>
    <dsp:sp modelId="{86D3F487-86C4-4BCC-B6A5-76F3B2B72036}">
      <dsp:nvSpPr>
        <dsp:cNvPr id="0" name=""/>
        <dsp:cNvSpPr/>
      </dsp:nvSpPr>
      <dsp:spPr>
        <a:xfrm>
          <a:off x="0" y="870063"/>
          <a:ext cx="11533567" cy="695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C1072-B643-4C16-8D5C-9FF4F59D80FF}">
      <dsp:nvSpPr>
        <dsp:cNvPr id="0" name=""/>
        <dsp:cNvSpPr/>
      </dsp:nvSpPr>
      <dsp:spPr>
        <a:xfrm>
          <a:off x="210483" y="1026621"/>
          <a:ext cx="382697" cy="382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EFBEE-922C-4099-B43D-13EA5AF5C086}">
      <dsp:nvSpPr>
        <dsp:cNvPr id="0" name=""/>
        <dsp:cNvSpPr/>
      </dsp:nvSpPr>
      <dsp:spPr>
        <a:xfrm>
          <a:off x="803664" y="870063"/>
          <a:ext cx="10729902" cy="69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40" tIns="73640" rIns="73640" bIns="73640" numCol="1" spcCol="1270" anchor="ctr" anchorCtr="0">
          <a:noAutofit/>
        </a:bodyPr>
        <a:lstStyle/>
        <a:p>
          <a:pPr marL="0" lvl="0" indent="0" algn="l" defTabSz="755650">
            <a:lnSpc>
              <a:spcPct val="100000"/>
            </a:lnSpc>
            <a:spcBef>
              <a:spcPct val="0"/>
            </a:spcBef>
            <a:spcAft>
              <a:spcPct val="35000"/>
            </a:spcAft>
            <a:buNone/>
          </a:pPr>
          <a:r>
            <a:rPr lang="en-GB" sz="1700" kern="1200"/>
            <a:t>All three components are measured in the same range</a:t>
          </a:r>
          <a:endParaRPr lang="en-US" sz="1700" kern="1200"/>
        </a:p>
      </dsp:txBody>
      <dsp:txXfrm>
        <a:off x="803664" y="870063"/>
        <a:ext cx="10729902" cy="695813"/>
      </dsp:txXfrm>
    </dsp:sp>
    <dsp:sp modelId="{34F09BF1-1955-4C65-92F2-E2F7E8C14229}">
      <dsp:nvSpPr>
        <dsp:cNvPr id="0" name=""/>
        <dsp:cNvSpPr/>
      </dsp:nvSpPr>
      <dsp:spPr>
        <a:xfrm>
          <a:off x="0" y="1739830"/>
          <a:ext cx="11533567" cy="695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D5F5F-F4B2-41FB-9609-376A339BB199}">
      <dsp:nvSpPr>
        <dsp:cNvPr id="0" name=""/>
        <dsp:cNvSpPr/>
      </dsp:nvSpPr>
      <dsp:spPr>
        <a:xfrm>
          <a:off x="210483" y="1896388"/>
          <a:ext cx="382697" cy="382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DA1A5-BE6A-40B6-92D4-1305BB01A0CB}">
      <dsp:nvSpPr>
        <dsp:cNvPr id="0" name=""/>
        <dsp:cNvSpPr/>
      </dsp:nvSpPr>
      <dsp:spPr>
        <a:xfrm>
          <a:off x="803664" y="1739830"/>
          <a:ext cx="10729902" cy="69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40" tIns="73640" rIns="73640" bIns="73640" numCol="1" spcCol="1270" anchor="ctr" anchorCtr="0">
          <a:noAutofit/>
        </a:bodyPr>
        <a:lstStyle/>
        <a:p>
          <a:pPr marL="0" lvl="0" indent="0" algn="l" defTabSz="755650">
            <a:lnSpc>
              <a:spcPct val="100000"/>
            </a:lnSpc>
            <a:spcBef>
              <a:spcPct val="0"/>
            </a:spcBef>
            <a:spcAft>
              <a:spcPct val="35000"/>
            </a:spcAft>
            <a:buNone/>
          </a:pPr>
          <a:r>
            <a:rPr lang="en-GB" sz="1700" kern="1200"/>
            <a:t>Switching between ranges is either automatic, controlled by the instrument Data Processing Unit (DPU) in flight, or set by ground command.</a:t>
          </a:r>
          <a:endParaRPr lang="en-US" sz="1700" kern="1200"/>
        </a:p>
      </dsp:txBody>
      <dsp:txXfrm>
        <a:off x="803664" y="1739830"/>
        <a:ext cx="10729902" cy="695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53231-CBA3-4856-8AD9-E938E301A6A7}">
      <dsp:nvSpPr>
        <dsp:cNvPr id="0" name=""/>
        <dsp:cNvSpPr/>
      </dsp:nvSpPr>
      <dsp:spPr>
        <a:xfrm>
          <a:off x="0" y="629"/>
          <a:ext cx="6172199" cy="14729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C1C41-2A9A-4B1D-A996-E905691AB62A}">
      <dsp:nvSpPr>
        <dsp:cNvPr id="0" name=""/>
        <dsp:cNvSpPr/>
      </dsp:nvSpPr>
      <dsp:spPr>
        <a:xfrm>
          <a:off x="445564" y="332040"/>
          <a:ext cx="810116" cy="810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4726D-E6D1-4840-A0DA-7F43CFD0D7A4}">
      <dsp:nvSpPr>
        <dsp:cNvPr id="0" name=""/>
        <dsp:cNvSpPr/>
      </dsp:nvSpPr>
      <dsp:spPr>
        <a:xfrm>
          <a:off x="1701244" y="629"/>
          <a:ext cx="4470954" cy="147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86" tIns="155886" rIns="155886" bIns="155886" numCol="1" spcCol="1270" anchor="ctr" anchorCtr="0">
          <a:noAutofit/>
        </a:bodyPr>
        <a:lstStyle/>
        <a:p>
          <a:pPr marL="0" lvl="0" indent="0" algn="l" defTabSz="622300">
            <a:lnSpc>
              <a:spcPct val="100000"/>
            </a:lnSpc>
            <a:spcBef>
              <a:spcPct val="0"/>
            </a:spcBef>
            <a:spcAft>
              <a:spcPct val="35000"/>
            </a:spcAft>
            <a:buNone/>
          </a:pPr>
          <a:r>
            <a:rPr lang="en-GB" sz="1400" kern="1200" dirty="0"/>
            <a:t>The result of this analysis demonstrates that the Extended Mode data is of usable quality for the purposes of global surveys and that generation of a fully processed Extended Mode dataset would make a worthy addition to the existing FGM datasets.</a:t>
          </a:r>
          <a:endParaRPr lang="en-US" sz="1400" kern="1200" dirty="0"/>
        </a:p>
      </dsp:txBody>
      <dsp:txXfrm>
        <a:off x="1701244" y="629"/>
        <a:ext cx="4470954" cy="1472939"/>
      </dsp:txXfrm>
    </dsp:sp>
    <dsp:sp modelId="{1F9CE13E-40D1-42EB-B41B-ECA7A1090CAE}">
      <dsp:nvSpPr>
        <dsp:cNvPr id="0" name=""/>
        <dsp:cNvSpPr/>
      </dsp:nvSpPr>
      <dsp:spPr>
        <a:xfrm>
          <a:off x="0" y="1841803"/>
          <a:ext cx="6172199" cy="14729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74C81-34C9-4F8C-98AF-90F9D0F1F859}">
      <dsp:nvSpPr>
        <dsp:cNvPr id="0" name=""/>
        <dsp:cNvSpPr/>
      </dsp:nvSpPr>
      <dsp:spPr>
        <a:xfrm>
          <a:off x="445564" y="2173214"/>
          <a:ext cx="810116" cy="810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123B2-CE97-4239-A38E-3D4455BB711F}">
      <dsp:nvSpPr>
        <dsp:cNvPr id="0" name=""/>
        <dsp:cNvSpPr/>
      </dsp:nvSpPr>
      <dsp:spPr>
        <a:xfrm>
          <a:off x="1701244" y="1841803"/>
          <a:ext cx="4470954" cy="147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86" tIns="155886" rIns="155886" bIns="155886" numCol="1" spcCol="1270" anchor="ctr" anchorCtr="0">
          <a:noAutofit/>
        </a:bodyPr>
        <a:lstStyle/>
        <a:p>
          <a:pPr marL="0" lvl="0" indent="0" algn="l" defTabSz="622300">
            <a:lnSpc>
              <a:spcPct val="100000"/>
            </a:lnSpc>
            <a:spcBef>
              <a:spcPct val="0"/>
            </a:spcBef>
            <a:spcAft>
              <a:spcPct val="35000"/>
            </a:spcAft>
            <a:buNone/>
          </a:pPr>
          <a:r>
            <a:rPr lang="en-GB" sz="1400" kern="1200" dirty="0"/>
            <a:t>More detailed timing analysis of the cross-mode intervals is required to place an absolute limit on the Extended Mode vector’s time stamp accuracy. </a:t>
          </a:r>
          <a:endParaRPr lang="en-US" sz="1400" kern="1200" dirty="0"/>
        </a:p>
      </dsp:txBody>
      <dsp:txXfrm>
        <a:off x="1701244" y="1841803"/>
        <a:ext cx="4470954" cy="1472939"/>
      </dsp:txXfrm>
    </dsp:sp>
    <dsp:sp modelId="{0412CDB2-B81E-4E12-BF12-9D73E4F757D4}">
      <dsp:nvSpPr>
        <dsp:cNvPr id="0" name=""/>
        <dsp:cNvSpPr/>
      </dsp:nvSpPr>
      <dsp:spPr>
        <a:xfrm>
          <a:off x="0" y="3682977"/>
          <a:ext cx="6172199" cy="14729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3C444-650A-4703-828D-1250B3F7B5DE}">
      <dsp:nvSpPr>
        <dsp:cNvPr id="0" name=""/>
        <dsp:cNvSpPr/>
      </dsp:nvSpPr>
      <dsp:spPr>
        <a:xfrm>
          <a:off x="445564" y="4014388"/>
          <a:ext cx="810116" cy="810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AF11C-4C55-4131-8C98-4EF2704ADAFE}">
      <dsp:nvSpPr>
        <dsp:cNvPr id="0" name=""/>
        <dsp:cNvSpPr/>
      </dsp:nvSpPr>
      <dsp:spPr>
        <a:xfrm>
          <a:off x="1701244" y="3682977"/>
          <a:ext cx="4470954" cy="147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86" tIns="155886" rIns="155886" bIns="155886" numCol="1" spcCol="1270" anchor="ctr" anchorCtr="0">
          <a:noAutofit/>
        </a:bodyPr>
        <a:lstStyle/>
        <a:p>
          <a:pPr marL="0" lvl="0" indent="0" algn="l" defTabSz="622300">
            <a:lnSpc>
              <a:spcPct val="100000"/>
            </a:lnSpc>
            <a:spcBef>
              <a:spcPct val="0"/>
            </a:spcBef>
            <a:spcAft>
              <a:spcPct val="35000"/>
            </a:spcAft>
            <a:buNone/>
          </a:pPr>
          <a:r>
            <a:rPr lang="en-GB" sz="1400" kern="1200"/>
            <a:t>Following this it is the intention of the FGM team to incorporate this dataset into the Summary Parameter database.</a:t>
          </a:r>
          <a:endParaRPr lang="en-US" sz="1400" kern="1200"/>
        </a:p>
      </dsp:txBody>
      <dsp:txXfrm>
        <a:off x="1701244" y="3682977"/>
        <a:ext cx="4470954" cy="14729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EB43C-39C7-477E-81D9-836DBDE20C41}" type="datetimeFigureOut">
              <a:rPr lang="en-GB" smtClean="0"/>
              <a:t>27/06/2024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56600-02BA-4EDA-BFBD-3252EED9F477}" type="slidenum">
              <a:rPr lang="en-GB" smtClean="0"/>
              <a:t>‹#›</a:t>
            </a:fld>
            <a:endParaRPr lang="en-GB"/>
          </a:p>
        </p:txBody>
      </p:sp>
    </p:spTree>
    <p:extLst>
      <p:ext uri="{BB962C8B-B14F-4D97-AF65-F5344CB8AC3E}">
        <p14:creationId xmlns:p14="http://schemas.microsoft.com/office/powerpoint/2010/main" val="368697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056600-02BA-4EDA-BFBD-3252EED9F477}" type="slidenum">
              <a:rPr lang="en-GB" smtClean="0"/>
              <a:t>4</a:t>
            </a:fld>
            <a:endParaRPr lang="en-GB"/>
          </a:p>
        </p:txBody>
      </p:sp>
    </p:spTree>
    <p:extLst>
      <p:ext uri="{BB962C8B-B14F-4D97-AF65-F5344CB8AC3E}">
        <p14:creationId xmlns:p14="http://schemas.microsoft.com/office/powerpoint/2010/main" val="179192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056600-02BA-4EDA-BFBD-3252EED9F477}" type="slidenum">
              <a:rPr lang="en-GB" smtClean="0"/>
              <a:t>7</a:t>
            </a:fld>
            <a:endParaRPr lang="en-GB"/>
          </a:p>
        </p:txBody>
      </p:sp>
    </p:spTree>
    <p:extLst>
      <p:ext uri="{BB962C8B-B14F-4D97-AF65-F5344CB8AC3E}">
        <p14:creationId xmlns:p14="http://schemas.microsoft.com/office/powerpoint/2010/main" val="422204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056600-02BA-4EDA-BFBD-3252EED9F477}" type="slidenum">
              <a:rPr lang="en-GB" smtClean="0"/>
              <a:t>11</a:t>
            </a:fld>
            <a:endParaRPr lang="en-GB"/>
          </a:p>
        </p:txBody>
      </p:sp>
    </p:spTree>
    <p:extLst>
      <p:ext uri="{BB962C8B-B14F-4D97-AF65-F5344CB8AC3E}">
        <p14:creationId xmlns:p14="http://schemas.microsoft.com/office/powerpoint/2010/main" val="294733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056600-02BA-4EDA-BFBD-3252EED9F477}" type="slidenum">
              <a:rPr lang="en-GB" smtClean="0"/>
              <a:t>13</a:t>
            </a:fld>
            <a:endParaRPr lang="en-GB"/>
          </a:p>
        </p:txBody>
      </p:sp>
    </p:spTree>
    <p:extLst>
      <p:ext uri="{BB962C8B-B14F-4D97-AF65-F5344CB8AC3E}">
        <p14:creationId xmlns:p14="http://schemas.microsoft.com/office/powerpoint/2010/main" val="60585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16C3-1CA8-9C4B-0951-3E3955975E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941E825-401C-FFD6-E90C-032119522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AE442E8-5712-1DBC-FEBC-A53672AFB499}"/>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5" name="Footer Placeholder 4">
            <a:extLst>
              <a:ext uri="{FF2B5EF4-FFF2-40B4-BE49-F238E27FC236}">
                <a16:creationId xmlns:a16="http://schemas.microsoft.com/office/drawing/2014/main" id="{62034B91-78A3-44FF-BFCC-51D5FDE23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6EF240-F4FD-82A6-2B13-97DB3AC6E409}"/>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91813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CE80-9D8D-7338-5433-982ADBB9782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236505D-7039-7389-52DA-BC597A0D10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0A5D02-1193-EAE6-2392-D62539B43C93}"/>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5" name="Footer Placeholder 4">
            <a:extLst>
              <a:ext uri="{FF2B5EF4-FFF2-40B4-BE49-F238E27FC236}">
                <a16:creationId xmlns:a16="http://schemas.microsoft.com/office/drawing/2014/main" id="{92569A59-5EDC-840E-666C-FEED247A2B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D8F72F-1699-E0D6-4280-D6564E6E8D71}"/>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40739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8343D-B434-4119-9768-CB117D39739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E794EC8-0D60-993B-2643-2186FA1B50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3EE35E2-EEF4-DF5A-42D9-BD2BEE16C67B}"/>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5" name="Footer Placeholder 4">
            <a:extLst>
              <a:ext uri="{FF2B5EF4-FFF2-40B4-BE49-F238E27FC236}">
                <a16:creationId xmlns:a16="http://schemas.microsoft.com/office/drawing/2014/main" id="{1C41B4AA-897D-91E1-4B20-706F5BEA46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CBA8AB-45D1-0EA4-B149-3633EA793FE7}"/>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208255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5BAD-A604-CBD9-B68C-E1F978CF4F7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718ED8-8FA5-ADC3-02BF-B158FE8F70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780C5F5-0660-49BD-18C5-0C629C44AD38}"/>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5" name="Footer Placeholder 4">
            <a:extLst>
              <a:ext uri="{FF2B5EF4-FFF2-40B4-BE49-F238E27FC236}">
                <a16:creationId xmlns:a16="http://schemas.microsoft.com/office/drawing/2014/main" id="{939B52D2-5C5D-2B8A-8DF6-C34354EE98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4CC0E2-5308-2BEE-F828-6AC78E1A7CE4}"/>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38913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6A5-80BD-2907-6541-E5885C13C0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9745E69-9026-7812-D59C-386115872A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C4FDEB-A14C-A47B-CD57-E8113F2183EE}"/>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5" name="Footer Placeholder 4">
            <a:extLst>
              <a:ext uri="{FF2B5EF4-FFF2-40B4-BE49-F238E27FC236}">
                <a16:creationId xmlns:a16="http://schemas.microsoft.com/office/drawing/2014/main" id="{84754D37-AE3F-276A-4216-63DAA6184B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92901C-8D6E-11F7-45FE-398159D7BF3F}"/>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42766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AF81-6F49-5AA2-309C-E07282B8951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35F23FC-2CBC-EB16-7214-05C8E86214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C7D5B83-4F45-EF40-D7CE-D4BBAB69C22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BB9C4D5-CA15-3C7B-183D-2AEEDA153C3C}"/>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6" name="Footer Placeholder 5">
            <a:extLst>
              <a:ext uri="{FF2B5EF4-FFF2-40B4-BE49-F238E27FC236}">
                <a16:creationId xmlns:a16="http://schemas.microsoft.com/office/drawing/2014/main" id="{5785DA3C-FB5C-C004-9146-EF357F4CEC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305F50-38C7-EC60-ECED-212AE7D53D36}"/>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70139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2568-D177-37BD-986D-54C2E375F23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D4B1853-8FBB-9E97-C5F1-29B4F33FD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822FFA-18D2-7C01-03C4-22B47C3EE5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2BB74DE-B969-8E52-0104-DD3AA321BC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AC6ACE-F3F3-7E3B-DA31-5F64315153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E9EC698-542B-A984-C45D-D42662AE10B4}"/>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8" name="Footer Placeholder 7">
            <a:extLst>
              <a:ext uri="{FF2B5EF4-FFF2-40B4-BE49-F238E27FC236}">
                <a16:creationId xmlns:a16="http://schemas.microsoft.com/office/drawing/2014/main" id="{C683A96D-236F-C69C-DE49-4DCE1B2FAB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049E41C-5C39-1482-3D03-36E52021B9F3}"/>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30511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CF0B-3DDF-5531-F3BE-5F2EE9BF9C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E9BBBD6-F4C1-21C0-432C-FBF0AEFD0AE8}"/>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4" name="Footer Placeholder 3">
            <a:extLst>
              <a:ext uri="{FF2B5EF4-FFF2-40B4-BE49-F238E27FC236}">
                <a16:creationId xmlns:a16="http://schemas.microsoft.com/office/drawing/2014/main" id="{0DCF1329-3C25-BF44-F102-BD860CF4255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4727724-480E-E2DC-6D42-50C1AB26F132}"/>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110665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35728-79C7-CD73-F21D-26C291A6A133}"/>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3" name="Footer Placeholder 2">
            <a:extLst>
              <a:ext uri="{FF2B5EF4-FFF2-40B4-BE49-F238E27FC236}">
                <a16:creationId xmlns:a16="http://schemas.microsoft.com/office/drawing/2014/main" id="{C8306BAE-E5C3-C207-54AB-C77A050703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0ABE0C-F666-2479-F3F8-B39B15C4562A}"/>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0992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815E-C0D9-FBA9-C8D8-2398B8EA54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BF188C9-1AE3-C81D-B35E-4DA5069B9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2AFAB76-63BE-2B35-5B9E-D1945D9DD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6347D8-9576-252A-5F31-3032132A4C1A}"/>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6" name="Footer Placeholder 5">
            <a:extLst>
              <a:ext uri="{FF2B5EF4-FFF2-40B4-BE49-F238E27FC236}">
                <a16:creationId xmlns:a16="http://schemas.microsoft.com/office/drawing/2014/main" id="{DA863626-57BB-7453-A0A2-3F9F7D31C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BC19B2-9292-3E41-91CD-D8EAEC6FBB3E}"/>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92316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0EC8-3854-0A20-CCD4-4467CFA337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0F6C619-C9D6-FAB0-08BC-DCEF1F15A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480B70-2AFD-35A9-A8E1-36E12143E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CFC19B-4953-16B6-516B-09756A62EEBC}"/>
              </a:ext>
            </a:extLst>
          </p:cNvPr>
          <p:cNvSpPr>
            <a:spLocks noGrp="1"/>
          </p:cNvSpPr>
          <p:nvPr>
            <p:ph type="dt" sz="half" idx="10"/>
          </p:nvPr>
        </p:nvSpPr>
        <p:spPr/>
        <p:txBody>
          <a:bodyPr/>
          <a:lstStyle/>
          <a:p>
            <a:fld id="{46F09345-C148-4690-8136-5D84BA7B5AAB}" type="datetimeFigureOut">
              <a:rPr lang="en-GB" smtClean="0"/>
              <a:t>27/06/2024</a:t>
            </a:fld>
            <a:endParaRPr lang="en-GB"/>
          </a:p>
        </p:txBody>
      </p:sp>
      <p:sp>
        <p:nvSpPr>
          <p:cNvPr id="6" name="Footer Placeholder 5">
            <a:extLst>
              <a:ext uri="{FF2B5EF4-FFF2-40B4-BE49-F238E27FC236}">
                <a16:creationId xmlns:a16="http://schemas.microsoft.com/office/drawing/2014/main" id="{296B2377-B903-901E-D01F-EB091D570D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847BB9-DD98-6693-31A6-DF18BAC30397}"/>
              </a:ext>
            </a:extLst>
          </p:cNvPr>
          <p:cNvSpPr>
            <a:spLocks noGrp="1"/>
          </p:cNvSpPr>
          <p:nvPr>
            <p:ph type="sldNum" sz="quarter" idx="12"/>
          </p:nvPr>
        </p:nvSpPr>
        <p:spPr/>
        <p:txBody>
          <a:bodyPr/>
          <a:lstStyle/>
          <a:p>
            <a:fld id="{8593AB31-37B3-4E3D-BCEE-26DD49EB8350}" type="slidenum">
              <a:rPr lang="en-GB" smtClean="0"/>
              <a:t>‹#›</a:t>
            </a:fld>
            <a:endParaRPr lang="en-GB"/>
          </a:p>
        </p:txBody>
      </p:sp>
    </p:spTree>
    <p:extLst>
      <p:ext uri="{BB962C8B-B14F-4D97-AF65-F5344CB8AC3E}">
        <p14:creationId xmlns:p14="http://schemas.microsoft.com/office/powerpoint/2010/main" val="34290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303C9-93FB-84B9-6C0C-CB33290B1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AE41C64-1DCE-7D7D-48C4-4D5D16622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AFCEFF-0E0B-8B9F-FDCE-693E9434A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F09345-C148-4690-8136-5D84BA7B5AAB}" type="datetimeFigureOut">
              <a:rPr lang="en-GB" smtClean="0"/>
              <a:t>27/06/2024</a:t>
            </a:fld>
            <a:endParaRPr lang="en-GB"/>
          </a:p>
        </p:txBody>
      </p:sp>
      <p:sp>
        <p:nvSpPr>
          <p:cNvPr id="5" name="Footer Placeholder 4">
            <a:extLst>
              <a:ext uri="{FF2B5EF4-FFF2-40B4-BE49-F238E27FC236}">
                <a16:creationId xmlns:a16="http://schemas.microsoft.com/office/drawing/2014/main" id="{EB4D5AA7-3BF0-4463-C57D-C12C719E4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5DD4044-BE1C-9079-87C3-748C1E2D6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3AB31-37B3-4E3D-BCEE-26DD49EB8350}" type="slidenum">
              <a:rPr lang="en-GB" smtClean="0"/>
              <a:t>‹#›</a:t>
            </a:fld>
            <a:endParaRPr lang="en-GB"/>
          </a:p>
        </p:txBody>
      </p:sp>
    </p:spTree>
    <p:extLst>
      <p:ext uri="{BB962C8B-B14F-4D97-AF65-F5344CB8AC3E}">
        <p14:creationId xmlns:p14="http://schemas.microsoft.com/office/powerpoint/2010/main" val="158019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9.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satellite Cluster mission">
            <a:extLst>
              <a:ext uri="{FF2B5EF4-FFF2-40B4-BE49-F238E27FC236}">
                <a16:creationId xmlns:a16="http://schemas.microsoft.com/office/drawing/2014/main" id="{489835CC-DAFD-73DA-8AAE-E284E7633DC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33401" b="1034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7ECFABB-08D3-4677-61D8-6716CFDEFE5D}"/>
              </a:ext>
            </a:extLst>
          </p:cNvPr>
          <p:cNvSpPr>
            <a:spLocks noGrp="1"/>
          </p:cNvSpPr>
          <p:nvPr>
            <p:ph type="ctrTitle"/>
          </p:nvPr>
        </p:nvSpPr>
        <p:spPr>
          <a:xfrm>
            <a:off x="508000" y="1122362"/>
            <a:ext cx="11287760" cy="2900518"/>
          </a:xfrm>
        </p:spPr>
        <p:txBody>
          <a:bodyPr>
            <a:normAutofit fontScale="90000"/>
          </a:bodyPr>
          <a:lstStyle/>
          <a:p>
            <a:r>
              <a:rPr lang="en-GB" sz="6700" dirty="0">
                <a:solidFill>
                  <a:srgbClr val="FFFFFF"/>
                </a:solidFill>
              </a:rPr>
              <a:t>The Cluster Magnetic Field Investigation: Overview of in-flight</a:t>
            </a:r>
            <a:br>
              <a:rPr lang="en-GB" sz="6700" dirty="0">
                <a:solidFill>
                  <a:srgbClr val="FFFFFF"/>
                </a:solidFill>
              </a:rPr>
            </a:br>
            <a:r>
              <a:rPr lang="en-GB" sz="6700" dirty="0">
                <a:solidFill>
                  <a:srgbClr val="FFFFFF"/>
                </a:solidFill>
              </a:rPr>
              <a:t>performance and initial results</a:t>
            </a:r>
            <a:br>
              <a:rPr lang="en-GB" sz="6700" dirty="0">
                <a:solidFill>
                  <a:srgbClr val="FFFFFF"/>
                </a:solidFill>
              </a:rPr>
            </a:br>
            <a:br>
              <a:rPr lang="en-GB" sz="5100" dirty="0">
                <a:solidFill>
                  <a:srgbClr val="FFFFFF"/>
                </a:solidFill>
              </a:rPr>
            </a:br>
            <a:r>
              <a:rPr lang="en-GB" sz="3600" dirty="0">
                <a:solidFill>
                  <a:srgbClr val="FFFFFF"/>
                </a:solidFill>
              </a:rPr>
              <a:t>Annales </a:t>
            </a:r>
            <a:r>
              <a:rPr lang="en-GB" sz="3600" dirty="0" err="1">
                <a:solidFill>
                  <a:srgbClr val="FFFFFF"/>
                </a:solidFill>
              </a:rPr>
              <a:t>Geophysicae</a:t>
            </a:r>
            <a:r>
              <a:rPr lang="en-GB" sz="3600" dirty="0">
                <a:solidFill>
                  <a:srgbClr val="FFFFFF"/>
                </a:solidFill>
              </a:rPr>
              <a:t> (2001)</a:t>
            </a:r>
          </a:p>
        </p:txBody>
      </p:sp>
      <p:sp>
        <p:nvSpPr>
          <p:cNvPr id="3" name="Subtitle 2">
            <a:extLst>
              <a:ext uri="{FF2B5EF4-FFF2-40B4-BE49-F238E27FC236}">
                <a16:creationId xmlns:a16="http://schemas.microsoft.com/office/drawing/2014/main" id="{497506B4-B036-E5CE-B6E4-D55DE26F458C}"/>
              </a:ext>
            </a:extLst>
          </p:cNvPr>
          <p:cNvSpPr>
            <a:spLocks noGrp="1"/>
          </p:cNvSpPr>
          <p:nvPr>
            <p:ph type="subTitle" idx="1"/>
          </p:nvPr>
        </p:nvSpPr>
        <p:spPr>
          <a:xfrm>
            <a:off x="1524000" y="4159404"/>
            <a:ext cx="9144000" cy="1576234"/>
          </a:xfrm>
        </p:spPr>
        <p:txBody>
          <a:bodyPr>
            <a:normAutofit/>
          </a:bodyPr>
          <a:lstStyle/>
          <a:p>
            <a:endParaRPr lang="en-GB" sz="2600" dirty="0">
              <a:solidFill>
                <a:srgbClr val="FFFFFF"/>
              </a:solidFill>
            </a:endParaRPr>
          </a:p>
          <a:p>
            <a:r>
              <a:rPr lang="en-GB" sz="2600" dirty="0">
                <a:solidFill>
                  <a:srgbClr val="FFFFFF"/>
                </a:solidFill>
              </a:rPr>
              <a:t>Livia Eichmeyer</a:t>
            </a:r>
          </a:p>
          <a:p>
            <a:r>
              <a:rPr lang="en-GB" sz="2600" dirty="0">
                <a:solidFill>
                  <a:srgbClr val="FFFFFF"/>
                </a:solidFill>
              </a:rPr>
              <a:t>Journal Club 26/06/2024</a:t>
            </a:r>
          </a:p>
          <a:p>
            <a:endParaRPr lang="en-GB" sz="1700" dirty="0">
              <a:solidFill>
                <a:srgbClr val="FFFFFF"/>
              </a:solidFill>
            </a:endParaRPr>
          </a:p>
          <a:p>
            <a:endParaRPr lang="en-GB" sz="1700" dirty="0">
              <a:solidFill>
                <a:srgbClr val="FFFFFF"/>
              </a:solidFill>
            </a:endParaRPr>
          </a:p>
        </p:txBody>
      </p:sp>
    </p:spTree>
    <p:extLst>
      <p:ext uri="{BB962C8B-B14F-4D97-AF65-F5344CB8AC3E}">
        <p14:creationId xmlns:p14="http://schemas.microsoft.com/office/powerpoint/2010/main" val="9150533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FEC9C-11A5-989A-2B57-36BDC965D039}"/>
              </a:ext>
            </a:extLst>
          </p:cNvPr>
          <p:cNvSpPr>
            <a:spLocks noGrp="1"/>
          </p:cNvSpPr>
          <p:nvPr>
            <p:ph type="title"/>
          </p:nvPr>
        </p:nvSpPr>
        <p:spPr>
          <a:xfrm>
            <a:off x="1043631" y="873940"/>
            <a:ext cx="5052369" cy="1035781"/>
          </a:xfrm>
        </p:spPr>
        <p:txBody>
          <a:bodyPr anchor="ctr">
            <a:normAutofit/>
          </a:bodyPr>
          <a:lstStyle/>
          <a:p>
            <a:r>
              <a:rPr lang="en-GB" sz="3300"/>
              <a:t>Deriving the Vector Timeline</a:t>
            </a:r>
          </a:p>
        </p:txBody>
      </p:sp>
      <p:sp>
        <p:nvSpPr>
          <p:cNvPr id="3" name="Content Placeholder 2">
            <a:extLst>
              <a:ext uri="{FF2B5EF4-FFF2-40B4-BE49-F238E27FC236}">
                <a16:creationId xmlns:a16="http://schemas.microsoft.com/office/drawing/2014/main" id="{BF46181A-853D-56E7-6705-05111357CE54}"/>
              </a:ext>
            </a:extLst>
          </p:cNvPr>
          <p:cNvSpPr>
            <a:spLocks noGrp="1"/>
          </p:cNvSpPr>
          <p:nvPr>
            <p:ph idx="1"/>
          </p:nvPr>
        </p:nvSpPr>
        <p:spPr>
          <a:xfrm>
            <a:off x="1045029" y="2524721"/>
            <a:ext cx="4991629" cy="3677123"/>
          </a:xfrm>
        </p:spPr>
        <p:txBody>
          <a:bodyPr anchor="ctr">
            <a:normAutofit/>
          </a:bodyPr>
          <a:lstStyle/>
          <a:p>
            <a:r>
              <a:rPr lang="en-GB" sz="1700"/>
              <a:t>Unlike Normal Science data packets, there is no relationship between the UTC header time of an Extended Mode downlink packet and the time stamp of any vector in the Extended Mode data.</a:t>
            </a:r>
          </a:p>
          <a:p>
            <a:r>
              <a:rPr lang="en-GB" sz="1700"/>
              <a:t>Instead, the time difference between them is determined by the length of the Extended Mode period and the timing of the BM3 dumps.</a:t>
            </a:r>
          </a:p>
          <a:p>
            <a:r>
              <a:rPr lang="en-GB" sz="1700"/>
              <a:t>The UTC time of the first vector from the Extended Mode packet is taken as the time when the instrument was commanded into Extended Mode.</a:t>
            </a:r>
          </a:p>
          <a:p>
            <a:r>
              <a:rPr lang="en-GB" sz="1700"/>
              <a:t>The timeline for all subsequent vectors is then extrapolated based on an assumed spin period.</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BB4A71-8C37-288C-D981-2C2D69A9D50A}"/>
              </a:ext>
            </a:extLst>
          </p:cNvPr>
          <p:cNvPicPr>
            <a:picLocks noChangeAspect="1"/>
          </p:cNvPicPr>
          <p:nvPr/>
        </p:nvPicPr>
        <p:blipFill>
          <a:blip r:embed="rId2"/>
          <a:stretch>
            <a:fillRect/>
          </a:stretch>
        </p:blipFill>
        <p:spPr>
          <a:xfrm>
            <a:off x="7763064" y="901032"/>
            <a:ext cx="2558110" cy="5116220"/>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2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F460F-D78A-1F2E-BBBE-617C3D81F094}"/>
              </a:ext>
            </a:extLst>
          </p:cNvPr>
          <p:cNvSpPr>
            <a:spLocks noGrp="1"/>
          </p:cNvSpPr>
          <p:nvPr>
            <p:ph type="title"/>
          </p:nvPr>
        </p:nvSpPr>
        <p:spPr>
          <a:xfrm>
            <a:off x="645064" y="525982"/>
            <a:ext cx="4282983" cy="1200361"/>
          </a:xfrm>
        </p:spPr>
        <p:txBody>
          <a:bodyPr anchor="b">
            <a:normAutofit/>
          </a:bodyPr>
          <a:lstStyle/>
          <a:p>
            <a:r>
              <a:rPr lang="en-GB" sz="2000"/>
              <a:t>Calibration techniques for magnetometers implementing on-board de-spinning algorithms (2008)</a:t>
            </a:r>
            <a:br>
              <a:rPr lang="en-GB" sz="2000"/>
            </a:br>
            <a:endParaRPr lang="en-GB" sz="2000"/>
          </a:p>
        </p:txBody>
      </p:sp>
      <p:sp>
        <p:nvSpPr>
          <p:cNvPr id="32" name="Rectangle 3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B6FBEB-9C19-6C5D-020D-B693C1B69E3C}"/>
              </a:ext>
            </a:extLst>
          </p:cNvPr>
          <p:cNvSpPr>
            <a:spLocks noGrp="1"/>
          </p:cNvSpPr>
          <p:nvPr>
            <p:ph idx="1"/>
          </p:nvPr>
        </p:nvSpPr>
        <p:spPr>
          <a:xfrm>
            <a:off x="645066" y="2031101"/>
            <a:ext cx="4282984" cy="3511943"/>
          </a:xfrm>
        </p:spPr>
        <p:txBody>
          <a:bodyPr anchor="ctr">
            <a:normAutofit/>
          </a:bodyPr>
          <a:lstStyle/>
          <a:p>
            <a:endParaRPr lang="en-GB" sz="1500"/>
          </a:p>
          <a:p>
            <a:r>
              <a:rPr lang="en-GB" sz="1500"/>
              <a:t>Each Cluster Fluxgate Magnetometer can deliver low resolution de-spun magnetic field vectors through the operation of the on-board Micro Structure Analyzer memory.</a:t>
            </a:r>
          </a:p>
          <a:p>
            <a:r>
              <a:rPr lang="en-GB" sz="1500"/>
              <a:t>The corresponding operating mode, called Extended Mode (FGMEXT), is designed for periods in-flight when there is no science telemetry such as during eclipse operations and spacecraft manoeuvres. </a:t>
            </a:r>
          </a:p>
          <a:p>
            <a:r>
              <a:rPr lang="en-GB" sz="1500"/>
              <a:t>The mode was used extensively during the period 2001–2002 before the implementation of full coverage over the whole of the length of the Cluster orbits.</a:t>
            </a:r>
          </a:p>
        </p:txBody>
      </p:sp>
      <p:sp>
        <p:nvSpPr>
          <p:cNvPr id="33" name="Rectangle 3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A9EC9B2-AA55-F362-1A29-FDB0C9703352}"/>
              </a:ext>
            </a:extLst>
          </p:cNvPr>
          <p:cNvPicPr>
            <a:picLocks noChangeAspect="1"/>
          </p:cNvPicPr>
          <p:nvPr/>
        </p:nvPicPr>
        <p:blipFill>
          <a:blip r:embed="rId3"/>
          <a:stretch>
            <a:fillRect/>
          </a:stretch>
        </p:blipFill>
        <p:spPr>
          <a:xfrm>
            <a:off x="5987738" y="1075428"/>
            <a:ext cx="5628018" cy="4474274"/>
          </a:xfrm>
          <a:prstGeom prst="rect">
            <a:avLst/>
          </a:prstGeom>
        </p:spPr>
      </p:pic>
    </p:spTree>
    <p:extLst>
      <p:ext uri="{BB962C8B-B14F-4D97-AF65-F5344CB8AC3E}">
        <p14:creationId xmlns:p14="http://schemas.microsoft.com/office/powerpoint/2010/main" val="321205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102894-B90F-0CE6-AA53-3973C59ACD0C}"/>
              </a:ext>
            </a:extLst>
          </p:cNvPr>
          <p:cNvSpPr>
            <a:spLocks noGrp="1"/>
          </p:cNvSpPr>
          <p:nvPr>
            <p:ph type="title"/>
          </p:nvPr>
        </p:nvSpPr>
        <p:spPr>
          <a:xfrm>
            <a:off x="4791933" y="741756"/>
            <a:ext cx="6970644" cy="1325563"/>
          </a:xfrm>
        </p:spPr>
        <p:txBody>
          <a:bodyPr>
            <a:normAutofit/>
          </a:bodyPr>
          <a:lstStyle/>
          <a:p>
            <a:r>
              <a:rPr lang="en-GB" dirty="0"/>
              <a:t>The Extended Mode Dataset</a:t>
            </a:r>
          </a:p>
        </p:txBody>
      </p:sp>
      <p:sp>
        <p:nvSpPr>
          <p:cNvPr id="40"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24C936C-9609-202F-2556-67A42E63D7AC}"/>
              </a:ext>
            </a:extLst>
          </p:cNvPr>
          <p:cNvPicPr>
            <a:picLocks noChangeAspect="1"/>
          </p:cNvPicPr>
          <p:nvPr/>
        </p:nvPicPr>
        <p:blipFill>
          <a:blip r:embed="rId2"/>
          <a:stretch>
            <a:fillRect/>
          </a:stretch>
        </p:blipFill>
        <p:spPr>
          <a:xfrm>
            <a:off x="1406336" y="511293"/>
            <a:ext cx="3371072"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9576FA2-D55F-C714-3961-37627BE3F45D}"/>
              </a:ext>
            </a:extLst>
          </p:cNvPr>
          <p:cNvSpPr>
            <a:spLocks noGrp="1"/>
          </p:cNvSpPr>
          <p:nvPr>
            <p:ph idx="1"/>
          </p:nvPr>
        </p:nvSpPr>
        <p:spPr>
          <a:xfrm>
            <a:off x="5894962" y="1984443"/>
            <a:ext cx="5458838" cy="4192520"/>
          </a:xfrm>
        </p:spPr>
        <p:txBody>
          <a:bodyPr>
            <a:normAutofit lnSpcReduction="10000"/>
          </a:bodyPr>
          <a:lstStyle/>
          <a:p>
            <a:r>
              <a:rPr lang="en-GB" sz="2400" dirty="0"/>
              <a:t>A reasonably large Extended Mode dataset exists, but as this mode was installed in-flight, and not tested on the ground, recovery of the de-spun vector timeline and its associated calibration is non-trivial.</a:t>
            </a:r>
          </a:p>
          <a:p>
            <a:endParaRPr lang="en-GB" sz="2400" dirty="0"/>
          </a:p>
          <a:p>
            <a:r>
              <a:rPr lang="en-GB" sz="2400" dirty="0"/>
              <a:t>Validation of the Extended Mode data was performed through analysis of a number of special ‘</a:t>
            </a:r>
            <a:r>
              <a:rPr lang="en-GB" sz="2400" dirty="0" err="1"/>
              <a:t>crossmode</a:t>
            </a:r>
            <a:r>
              <a:rPr lang="en-GB" sz="2400" dirty="0"/>
              <a:t>’ intervals whereby the FGM instruments were operated in different modes on different spacecraft.</a:t>
            </a:r>
          </a:p>
        </p:txBody>
      </p:sp>
    </p:spTree>
    <p:extLst>
      <p:ext uri="{BB962C8B-B14F-4D97-AF65-F5344CB8AC3E}">
        <p14:creationId xmlns:p14="http://schemas.microsoft.com/office/powerpoint/2010/main" val="33811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0772E29-878E-CCBA-B766-D59C9B60A9F8}"/>
              </a:ext>
            </a:extLst>
          </p:cNvPr>
          <p:cNvPicPr>
            <a:picLocks noChangeAspect="1"/>
          </p:cNvPicPr>
          <p:nvPr/>
        </p:nvPicPr>
        <p:blipFill>
          <a:blip r:embed="rId3"/>
          <a:stretch>
            <a:fillRect/>
          </a:stretch>
        </p:blipFill>
        <p:spPr>
          <a:xfrm>
            <a:off x="7180167" y="520749"/>
            <a:ext cx="3499152" cy="56437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7" name="Arc 2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29" name="Content Placeholder 2">
            <a:extLst>
              <a:ext uri="{FF2B5EF4-FFF2-40B4-BE49-F238E27FC236}">
                <a16:creationId xmlns:a16="http://schemas.microsoft.com/office/drawing/2014/main" id="{43A98200-75A8-4A77-7C78-18CC406096AF}"/>
              </a:ext>
            </a:extLst>
          </p:cNvPr>
          <p:cNvGraphicFramePr>
            <a:graphicFrameLocks noGrp="1"/>
          </p:cNvGraphicFramePr>
          <p:nvPr>
            <p:ph idx="1"/>
            <p:extLst>
              <p:ext uri="{D42A27DB-BD31-4B8C-83A1-F6EECF244321}">
                <p14:modId xmlns:p14="http://schemas.microsoft.com/office/powerpoint/2010/main" val="2039754482"/>
              </p:ext>
            </p:extLst>
          </p:nvPr>
        </p:nvGraphicFramePr>
        <p:xfrm>
          <a:off x="838201" y="1020417"/>
          <a:ext cx="6172199" cy="51565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441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6544E-D910-1092-23AE-30509A95AE28}"/>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200" kern="1200" dirty="0">
                <a:solidFill>
                  <a:schemeClr val="bg1"/>
                </a:solidFill>
                <a:latin typeface="+mj-lt"/>
                <a:ea typeface="+mj-ea"/>
                <a:cs typeface="+mj-cs"/>
              </a:rPr>
              <a:t>Challenges: Missing Packets, Calibration, Significant Manual Intervention</a:t>
            </a:r>
          </a:p>
        </p:txBody>
      </p:sp>
      <p:pic>
        <p:nvPicPr>
          <p:cNvPr id="6" name="Content Placeholder 5" descr="A diagram of a flowchart&#10;&#10;Description automatically generated">
            <a:extLst>
              <a:ext uri="{FF2B5EF4-FFF2-40B4-BE49-F238E27FC236}">
                <a16:creationId xmlns:a16="http://schemas.microsoft.com/office/drawing/2014/main" id="{864A5424-D91F-18F0-2CC9-7AB8B22A38A5}"/>
              </a:ext>
            </a:extLst>
          </p:cNvPr>
          <p:cNvPicPr>
            <a:picLocks noGrp="1" noChangeAspect="1"/>
          </p:cNvPicPr>
          <p:nvPr>
            <p:ph idx="1"/>
          </p:nvPr>
        </p:nvPicPr>
        <p:blipFill>
          <a:blip r:embed="rId2"/>
          <a:stretch>
            <a:fillRect/>
          </a:stretch>
        </p:blipFill>
        <p:spPr>
          <a:xfrm>
            <a:off x="643467" y="1718576"/>
            <a:ext cx="10905066" cy="4307500"/>
          </a:xfrm>
          <a:prstGeom prst="rect">
            <a:avLst/>
          </a:prstGeom>
        </p:spPr>
      </p:pic>
      <p:sp>
        <p:nvSpPr>
          <p:cNvPr id="7" name="Rectangle 6">
            <a:extLst>
              <a:ext uri="{FF2B5EF4-FFF2-40B4-BE49-F238E27FC236}">
                <a16:creationId xmlns:a16="http://schemas.microsoft.com/office/drawing/2014/main" id="{834C221E-7BE0-CABC-F824-E2EB45C72555}"/>
              </a:ext>
            </a:extLst>
          </p:cNvPr>
          <p:cNvSpPr/>
          <p:nvPr/>
        </p:nvSpPr>
        <p:spPr>
          <a:xfrm>
            <a:off x="5273040" y="5618480"/>
            <a:ext cx="1818640" cy="407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E77FBCA-965D-28B0-5DAC-8A25A5AD20E1}"/>
              </a:ext>
            </a:extLst>
          </p:cNvPr>
          <p:cNvSpPr/>
          <p:nvPr/>
        </p:nvSpPr>
        <p:spPr>
          <a:xfrm>
            <a:off x="325120" y="2651760"/>
            <a:ext cx="609600" cy="2519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0BD99A1-5444-EEEE-0C65-83A1166C3399}"/>
              </a:ext>
            </a:extLst>
          </p:cNvPr>
          <p:cNvSpPr/>
          <p:nvPr/>
        </p:nvSpPr>
        <p:spPr>
          <a:xfrm>
            <a:off x="325120" y="1524000"/>
            <a:ext cx="3820160" cy="7974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CF092EA-CEB5-35EB-C1A2-3EB83C2CB596}"/>
              </a:ext>
            </a:extLst>
          </p:cNvPr>
          <p:cNvSpPr/>
          <p:nvPr/>
        </p:nvSpPr>
        <p:spPr>
          <a:xfrm>
            <a:off x="4074160" y="1524000"/>
            <a:ext cx="7284720" cy="335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442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918D7-7645-4648-8BF9-54642A50E3BB}"/>
              </a:ext>
            </a:extLst>
          </p:cNvPr>
          <p:cNvSpPr>
            <a:spLocks noGrp="1"/>
          </p:cNvSpPr>
          <p:nvPr>
            <p:ph type="title"/>
          </p:nvPr>
        </p:nvSpPr>
        <p:spPr>
          <a:xfrm>
            <a:off x="645064" y="525982"/>
            <a:ext cx="4282983" cy="1200361"/>
          </a:xfrm>
        </p:spPr>
        <p:txBody>
          <a:bodyPr anchor="b">
            <a:normAutofit/>
          </a:bodyPr>
          <a:lstStyle/>
          <a:p>
            <a:r>
              <a:rPr lang="en-GB" sz="3600"/>
              <a:t>Cluster</a:t>
            </a:r>
          </a:p>
        </p:txBody>
      </p:sp>
      <p:sp>
        <p:nvSpPr>
          <p:cNvPr id="2057" name="Rectangle 205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DE0D05-D74F-8FC2-1A2A-15407A0D6916}"/>
              </a:ext>
            </a:extLst>
          </p:cNvPr>
          <p:cNvSpPr>
            <a:spLocks noGrp="1"/>
          </p:cNvSpPr>
          <p:nvPr>
            <p:ph idx="1"/>
          </p:nvPr>
        </p:nvSpPr>
        <p:spPr>
          <a:xfrm>
            <a:off x="645066" y="2031101"/>
            <a:ext cx="4282984" cy="3511943"/>
          </a:xfrm>
        </p:spPr>
        <p:txBody>
          <a:bodyPr anchor="ctr">
            <a:normAutofit/>
          </a:bodyPr>
          <a:lstStyle/>
          <a:p>
            <a:pPr marL="0" indent="0">
              <a:buNone/>
            </a:pPr>
            <a:r>
              <a:rPr lang="en-GB" sz="1800" dirty="0"/>
              <a:t>Constellation of 4 Spacecraft flying in formation around the Earth </a:t>
            </a:r>
          </a:p>
          <a:p>
            <a:pPr marL="0" indent="0">
              <a:buNone/>
            </a:pPr>
            <a:r>
              <a:rPr lang="en-GB" sz="1800" dirty="0"/>
              <a:t>Measuring the magnetic field vector at 4 points enables determination of new parameters such as:</a:t>
            </a:r>
          </a:p>
          <a:p>
            <a:r>
              <a:rPr lang="en-GB" sz="1800" dirty="0"/>
              <a:t>Current density vector</a:t>
            </a:r>
          </a:p>
          <a:p>
            <a:r>
              <a:rPr lang="en-GB" sz="1800" dirty="0"/>
              <a:t>Propagation vectors of waves</a:t>
            </a:r>
          </a:p>
          <a:p>
            <a:r>
              <a:rPr lang="en-GB" sz="1800" dirty="0"/>
              <a:t>Orientation, non-planarity, and motion of boundary surfaces</a:t>
            </a:r>
          </a:p>
        </p:txBody>
      </p:sp>
      <p:sp>
        <p:nvSpPr>
          <p:cNvPr id="2059" name="Rectangle 205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rtist's impression of the four Cluster spacecraft">
            <a:extLst>
              <a:ext uri="{FF2B5EF4-FFF2-40B4-BE49-F238E27FC236}">
                <a16:creationId xmlns:a16="http://schemas.microsoft.com/office/drawing/2014/main" id="{911747EA-6B01-DF3A-51F5-0DF879E593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1849" y="650494"/>
            <a:ext cx="3979796"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58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672B5-3F9A-4198-B118-60554EF12FF8}"/>
              </a:ext>
            </a:extLst>
          </p:cNvPr>
          <p:cNvSpPr>
            <a:spLocks noGrp="1"/>
          </p:cNvSpPr>
          <p:nvPr>
            <p:ph type="title"/>
          </p:nvPr>
        </p:nvSpPr>
        <p:spPr>
          <a:xfrm>
            <a:off x="645064" y="525982"/>
            <a:ext cx="4282983" cy="1200361"/>
          </a:xfrm>
        </p:spPr>
        <p:txBody>
          <a:bodyPr anchor="b">
            <a:normAutofit/>
          </a:bodyPr>
          <a:lstStyle/>
          <a:p>
            <a:r>
              <a:rPr lang="en-GB" sz="3300"/>
              <a:t>Cluster Magnetic Field Investigation (FGM)</a:t>
            </a:r>
          </a:p>
        </p:txBody>
      </p:sp>
      <p:sp>
        <p:nvSpPr>
          <p:cNvPr id="1041" name="Rectangle 104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F54C92-0BF9-9308-E759-1FF422921EE1}"/>
              </a:ext>
            </a:extLst>
          </p:cNvPr>
          <p:cNvSpPr>
            <a:spLocks noGrp="1"/>
          </p:cNvSpPr>
          <p:nvPr>
            <p:ph idx="1"/>
          </p:nvPr>
        </p:nvSpPr>
        <p:spPr>
          <a:xfrm>
            <a:off x="645066" y="2031101"/>
            <a:ext cx="4282984" cy="3511943"/>
          </a:xfrm>
        </p:spPr>
        <p:txBody>
          <a:bodyPr anchor="ctr">
            <a:normAutofit/>
          </a:bodyPr>
          <a:lstStyle/>
          <a:p>
            <a:pPr marL="0" indent="0">
              <a:buNone/>
            </a:pPr>
            <a:r>
              <a:rPr lang="en-GB" sz="1500"/>
              <a:t>Primary Objective: Provide accurate measurements of the magnetic field vector at the location of the four Cluster spacecraft</a:t>
            </a:r>
          </a:p>
          <a:p>
            <a:endParaRPr lang="en-GB" sz="1500"/>
          </a:p>
          <a:p>
            <a:pPr marL="0" indent="0">
              <a:buNone/>
            </a:pPr>
            <a:r>
              <a:rPr lang="en-GB" sz="1500"/>
              <a:t>Why?</a:t>
            </a:r>
          </a:p>
          <a:p>
            <a:r>
              <a:rPr lang="en-GB" sz="1500"/>
              <a:t>Magnetic fields provide the basic physical reference system for the transport of momentum and energy in space plasma.</a:t>
            </a:r>
          </a:p>
          <a:p>
            <a:r>
              <a:rPr lang="en-GB" sz="1500"/>
              <a:t>Boundaries between plasmas of different origin are recognised primarily through their signatures in magnetic field observations.</a:t>
            </a:r>
          </a:p>
          <a:p>
            <a:r>
              <a:rPr lang="en-GB" sz="1500"/>
              <a:t>Wave phenomena in the plasma are ordered with respect to the underlying magnetic field.</a:t>
            </a:r>
          </a:p>
        </p:txBody>
      </p:sp>
      <p:sp>
        <p:nvSpPr>
          <p:cNvPr id="1042" name="Rectangle 104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warm (Geomagnetic LEO Constellation) - eoPortal">
            <a:extLst>
              <a:ext uri="{FF2B5EF4-FFF2-40B4-BE49-F238E27FC236}">
                <a16:creationId xmlns:a16="http://schemas.microsoft.com/office/drawing/2014/main" id="{7D985D10-89D4-7D95-55F4-8D549D81CB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212674"/>
            <a:ext cx="5628018" cy="419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95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ED663A-6069-1368-5B73-43FF3EEE14B0}"/>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The FluxGate Magnetometer (FGM) Instrument</a:t>
            </a:r>
          </a:p>
        </p:txBody>
      </p:sp>
      <p:sp>
        <p:nvSpPr>
          <p:cNvPr id="3" name="Content Placeholder 2">
            <a:extLst>
              <a:ext uri="{FF2B5EF4-FFF2-40B4-BE49-F238E27FC236}">
                <a16:creationId xmlns:a16="http://schemas.microsoft.com/office/drawing/2014/main" id="{1B7AFCF2-2B4F-C406-4B9B-8FD3A1587387}"/>
              </a:ext>
            </a:extLst>
          </p:cNvPr>
          <p:cNvSpPr>
            <a:spLocks/>
          </p:cNvSpPr>
          <p:nvPr/>
        </p:nvSpPr>
        <p:spPr>
          <a:xfrm>
            <a:off x="1323736" y="2112579"/>
            <a:ext cx="9568469" cy="782076"/>
          </a:xfrm>
          <a:prstGeom prst="rect">
            <a:avLst/>
          </a:prstGeom>
        </p:spPr>
        <p:txBody>
          <a:bodyPr>
            <a:normAutofit/>
          </a:bodyPr>
          <a:lstStyle/>
          <a:p>
            <a:pPr defTabSz="740664">
              <a:spcAft>
                <a:spcPts val="600"/>
              </a:spcAft>
            </a:pPr>
            <a:r>
              <a:rPr lang="en-GB" sz="1458" kern="1200">
                <a:solidFill>
                  <a:schemeClr val="tx1"/>
                </a:solidFill>
                <a:latin typeface="+mn-lt"/>
                <a:ea typeface="+mn-ea"/>
                <a:cs typeface="+mn-cs"/>
              </a:rPr>
              <a:t>Consists of two triaxial fluxgate magnetic field sensors on one of the two radial booms of the spacecraft, and an electronics unit on the main equipment platform</a:t>
            </a:r>
          </a:p>
          <a:p>
            <a:pPr>
              <a:spcAft>
                <a:spcPts val="600"/>
              </a:spcAft>
            </a:pPr>
            <a:endParaRPr lang="en-GB"/>
          </a:p>
        </p:txBody>
      </p:sp>
      <p:pic>
        <p:nvPicPr>
          <p:cNvPr id="5" name="Picture 4">
            <a:extLst>
              <a:ext uri="{FF2B5EF4-FFF2-40B4-BE49-F238E27FC236}">
                <a16:creationId xmlns:a16="http://schemas.microsoft.com/office/drawing/2014/main" id="{8448F1E2-F502-56FD-A1FE-1E6E4F043662}"/>
              </a:ext>
            </a:extLst>
          </p:cNvPr>
          <p:cNvPicPr>
            <a:picLocks noChangeAspect="1"/>
          </p:cNvPicPr>
          <p:nvPr/>
        </p:nvPicPr>
        <p:blipFill>
          <a:blip r:embed="rId3"/>
          <a:stretch>
            <a:fillRect/>
          </a:stretch>
        </p:blipFill>
        <p:spPr>
          <a:xfrm>
            <a:off x="4188692" y="3002136"/>
            <a:ext cx="6288535" cy="3303248"/>
          </a:xfrm>
          <a:prstGeom prst="rect">
            <a:avLst/>
          </a:prstGeom>
        </p:spPr>
      </p:pic>
      <p:sp>
        <p:nvSpPr>
          <p:cNvPr id="6" name="TextBox 5">
            <a:extLst>
              <a:ext uri="{FF2B5EF4-FFF2-40B4-BE49-F238E27FC236}">
                <a16:creationId xmlns:a16="http://schemas.microsoft.com/office/drawing/2014/main" id="{D05C6251-3750-7352-A2CA-EAF1DC5BF6DF}"/>
              </a:ext>
            </a:extLst>
          </p:cNvPr>
          <p:cNvSpPr txBox="1"/>
          <p:nvPr/>
        </p:nvSpPr>
        <p:spPr>
          <a:xfrm>
            <a:off x="1403541" y="2894655"/>
            <a:ext cx="2569681" cy="2938497"/>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GB" sz="1458" kern="1200">
                <a:solidFill>
                  <a:schemeClr val="tx1"/>
                </a:solidFill>
                <a:latin typeface="+mn-lt"/>
                <a:ea typeface="+mn-ea"/>
                <a:cs typeface="+mn-cs"/>
              </a:rPr>
              <a:t>Either of the two magnetometer sensors can be used as the primary sensor for the main data stream from the instrument.</a:t>
            </a:r>
          </a:p>
          <a:p>
            <a:pPr marL="231458" indent="-231458" defTabSz="740664">
              <a:spcAft>
                <a:spcPts val="600"/>
              </a:spcAft>
              <a:buFont typeface="Arial" panose="020B0604020202020204" pitchFamily="34" charset="0"/>
              <a:buChar char="•"/>
            </a:pPr>
            <a:endParaRPr lang="en-GB" sz="1458" kern="1200">
              <a:solidFill>
                <a:schemeClr val="tx1"/>
              </a:solidFill>
              <a:latin typeface="+mn-lt"/>
              <a:ea typeface="+mn-ea"/>
              <a:cs typeface="+mn-cs"/>
            </a:endParaRPr>
          </a:p>
          <a:p>
            <a:pPr marL="231458" indent="-231458" defTabSz="740664">
              <a:spcAft>
                <a:spcPts val="600"/>
              </a:spcAft>
              <a:buFont typeface="Arial" panose="020B0604020202020204" pitchFamily="34" charset="0"/>
              <a:buChar char="•"/>
            </a:pPr>
            <a:r>
              <a:rPr lang="en-GB" sz="1458" kern="1200">
                <a:solidFill>
                  <a:schemeClr val="tx1"/>
                </a:solidFill>
                <a:latin typeface="+mn-lt"/>
                <a:ea typeface="+mn-ea"/>
                <a:cs typeface="+mn-cs"/>
              </a:rPr>
              <a:t>In normal operations, the outboard sensor, located at the end of the 5 m radial boom, is designated as the primary source of the data.</a:t>
            </a:r>
            <a:endParaRPr lang="en-GB"/>
          </a:p>
        </p:txBody>
      </p:sp>
    </p:spTree>
    <p:extLst>
      <p:ext uri="{BB962C8B-B14F-4D97-AF65-F5344CB8AC3E}">
        <p14:creationId xmlns:p14="http://schemas.microsoft.com/office/powerpoint/2010/main" val="337575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10AF-04D9-A0F5-11E7-A6918A535021}"/>
              </a:ext>
            </a:extLst>
          </p:cNvPr>
          <p:cNvSpPr>
            <a:spLocks noGrp="1"/>
          </p:cNvSpPr>
          <p:nvPr>
            <p:ph type="title"/>
          </p:nvPr>
        </p:nvSpPr>
        <p:spPr>
          <a:xfrm>
            <a:off x="1995948" y="1"/>
            <a:ext cx="9389806" cy="1258528"/>
          </a:xfrm>
        </p:spPr>
        <p:txBody>
          <a:bodyPr/>
          <a:lstStyle/>
          <a:p>
            <a:r>
              <a:rPr lang="en-GB" dirty="0"/>
              <a:t>Magnetometer Measurements</a:t>
            </a:r>
          </a:p>
        </p:txBody>
      </p:sp>
      <p:graphicFrame>
        <p:nvGraphicFramePr>
          <p:cNvPr id="11" name="Content Placeholder 2">
            <a:extLst>
              <a:ext uri="{FF2B5EF4-FFF2-40B4-BE49-F238E27FC236}">
                <a16:creationId xmlns:a16="http://schemas.microsoft.com/office/drawing/2014/main" id="{C1B9CE18-2B3E-769F-51C5-FEDC787B0956}"/>
              </a:ext>
            </a:extLst>
          </p:cNvPr>
          <p:cNvGraphicFramePr>
            <a:graphicFrameLocks noGrp="1"/>
          </p:cNvGraphicFramePr>
          <p:nvPr>
            <p:ph idx="1"/>
            <p:extLst>
              <p:ext uri="{D42A27DB-BD31-4B8C-83A1-F6EECF244321}">
                <p14:modId xmlns:p14="http://schemas.microsoft.com/office/powerpoint/2010/main" val="994776759"/>
              </p:ext>
            </p:extLst>
          </p:nvPr>
        </p:nvGraphicFramePr>
        <p:xfrm>
          <a:off x="363793" y="993059"/>
          <a:ext cx="11533567" cy="2435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003CCBF-E0C9-9223-11AC-9F1044031C89}"/>
              </a:ext>
            </a:extLst>
          </p:cNvPr>
          <p:cNvPicPr>
            <a:picLocks noChangeAspect="1"/>
          </p:cNvPicPr>
          <p:nvPr/>
        </p:nvPicPr>
        <p:blipFill>
          <a:blip r:embed="rId7"/>
          <a:stretch>
            <a:fillRect/>
          </a:stretch>
        </p:blipFill>
        <p:spPr>
          <a:xfrm>
            <a:off x="4469554" y="3429000"/>
            <a:ext cx="7525800" cy="3400900"/>
          </a:xfrm>
          <a:prstGeom prst="rect">
            <a:avLst/>
          </a:prstGeom>
        </p:spPr>
      </p:pic>
      <p:sp>
        <p:nvSpPr>
          <p:cNvPr id="7" name="TextBox 6">
            <a:extLst>
              <a:ext uri="{FF2B5EF4-FFF2-40B4-BE49-F238E27FC236}">
                <a16:creationId xmlns:a16="http://schemas.microsoft.com/office/drawing/2014/main" id="{808B59FB-E535-51C0-3821-A122ECAFE86A}"/>
              </a:ext>
            </a:extLst>
          </p:cNvPr>
          <p:cNvSpPr txBox="1"/>
          <p:nvPr/>
        </p:nvSpPr>
        <p:spPr>
          <a:xfrm>
            <a:off x="320778" y="3721509"/>
            <a:ext cx="3926757" cy="2862322"/>
          </a:xfrm>
          <a:prstGeom prst="rect">
            <a:avLst/>
          </a:prstGeom>
          <a:noFill/>
        </p:spPr>
        <p:txBody>
          <a:bodyPr wrap="square">
            <a:spAutoFit/>
          </a:bodyPr>
          <a:lstStyle/>
          <a:p>
            <a:pPr marL="285750" indent="-285750">
              <a:buFont typeface="Wingdings" panose="05000000000000000000" pitchFamily="2" charset="2"/>
              <a:buChar char="q"/>
            </a:pPr>
            <a:r>
              <a:rPr lang="en-GB" dirty="0"/>
              <a:t>If </a:t>
            </a:r>
            <a:r>
              <a:rPr lang="en-GB" sz="2000" dirty="0"/>
              <a:t>any component exceeds 90% of the range, an up-range command is generated.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If all three components are smaller than 12.5% of the range for more than a complete spin period, a down-range command is generated.</a:t>
            </a:r>
          </a:p>
        </p:txBody>
      </p:sp>
    </p:spTree>
    <p:extLst>
      <p:ext uri="{BB962C8B-B14F-4D97-AF65-F5344CB8AC3E}">
        <p14:creationId xmlns:p14="http://schemas.microsoft.com/office/powerpoint/2010/main" val="122667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FFCF3-8F0B-1D38-73FE-B88BEF40C9C5}"/>
              </a:ext>
            </a:extLst>
          </p:cNvPr>
          <p:cNvSpPr>
            <a:spLocks noGrp="1"/>
          </p:cNvSpPr>
          <p:nvPr>
            <p:ph type="title"/>
          </p:nvPr>
        </p:nvSpPr>
        <p:spPr>
          <a:xfrm>
            <a:off x="645064" y="525982"/>
            <a:ext cx="4282983" cy="1200361"/>
          </a:xfrm>
        </p:spPr>
        <p:txBody>
          <a:bodyPr anchor="b">
            <a:normAutofit/>
          </a:bodyPr>
          <a:lstStyle/>
          <a:p>
            <a:r>
              <a:rPr lang="en-GB" sz="3600"/>
              <a:t>Sampling Rate</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64691D-8859-77E6-1590-7C2149B9E53D}"/>
              </a:ext>
            </a:extLst>
          </p:cNvPr>
          <p:cNvSpPr>
            <a:spLocks noGrp="1"/>
          </p:cNvSpPr>
          <p:nvPr>
            <p:ph idx="1"/>
          </p:nvPr>
        </p:nvSpPr>
        <p:spPr>
          <a:xfrm>
            <a:off x="645066" y="2031101"/>
            <a:ext cx="4282984" cy="3511943"/>
          </a:xfrm>
        </p:spPr>
        <p:txBody>
          <a:bodyPr anchor="ctr">
            <a:normAutofit/>
          </a:bodyPr>
          <a:lstStyle/>
          <a:p>
            <a:r>
              <a:rPr lang="en-GB" sz="1800"/>
              <a:t>The primary sensor uses a clock signal from a 2</a:t>
            </a:r>
            <a:r>
              <a:rPr lang="en-GB" sz="1800" baseline="30000"/>
              <a:t>23</a:t>
            </a:r>
            <a:r>
              <a:rPr lang="en-GB" sz="1800"/>
              <a:t> Hz crystal oscillator internal to the instrument to sample at the rate of 201.793 vectors/s</a:t>
            </a:r>
          </a:p>
          <a:p>
            <a:endParaRPr lang="en-GB" sz="1800"/>
          </a:p>
          <a:p>
            <a:r>
              <a:rPr lang="en-GB" sz="1800"/>
              <a:t>The CPU encompasses the full bandwidth of data with a Gaussian digital filter to match the rate and bandwidth of the transmitted vectors to the available telemetry rate.</a:t>
            </a:r>
          </a:p>
          <a:p>
            <a:endParaRPr lang="en-GB"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BC4591-6CBC-4947-754D-29917306AD2E}"/>
              </a:ext>
            </a:extLst>
          </p:cNvPr>
          <p:cNvPicPr>
            <a:picLocks noChangeAspect="1"/>
          </p:cNvPicPr>
          <p:nvPr/>
        </p:nvPicPr>
        <p:blipFill>
          <a:blip r:embed="rId2"/>
          <a:stretch>
            <a:fillRect/>
          </a:stretch>
        </p:blipFill>
        <p:spPr>
          <a:xfrm>
            <a:off x="6672091" y="650494"/>
            <a:ext cx="4259312" cy="5324142"/>
          </a:xfrm>
          <a:prstGeom prst="rect">
            <a:avLst/>
          </a:prstGeom>
        </p:spPr>
      </p:pic>
    </p:spTree>
    <p:extLst>
      <p:ext uri="{BB962C8B-B14F-4D97-AF65-F5344CB8AC3E}">
        <p14:creationId xmlns:p14="http://schemas.microsoft.com/office/powerpoint/2010/main" val="284738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machine&#10;&#10;Description automatically generated">
            <a:extLst>
              <a:ext uri="{FF2B5EF4-FFF2-40B4-BE49-F238E27FC236}">
                <a16:creationId xmlns:a16="http://schemas.microsoft.com/office/drawing/2014/main" id="{B35DD172-FA0C-6ADA-D265-8EB1DF18057B}"/>
              </a:ext>
            </a:extLst>
          </p:cNvPr>
          <p:cNvPicPr>
            <a:picLocks noGrp="1" noChangeAspect="1"/>
          </p:cNvPicPr>
          <p:nvPr>
            <p:ph idx="1"/>
          </p:nvPr>
        </p:nvPicPr>
        <p:blipFill>
          <a:blip r:embed="rId3"/>
          <a:stretch>
            <a:fillRect/>
          </a:stretch>
        </p:blipFill>
        <p:spPr>
          <a:xfrm>
            <a:off x="643467" y="1111674"/>
            <a:ext cx="10905066" cy="4634652"/>
          </a:xfrm>
          <a:prstGeom prst="rect">
            <a:avLst/>
          </a:prstGeom>
        </p:spPr>
      </p:pic>
    </p:spTree>
    <p:extLst>
      <p:ext uri="{BB962C8B-B14F-4D97-AF65-F5344CB8AC3E}">
        <p14:creationId xmlns:p14="http://schemas.microsoft.com/office/powerpoint/2010/main" val="378262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D78F1-4AF4-A59E-BD94-4EA98DC7B98B}"/>
              </a:ext>
            </a:extLst>
          </p:cNvPr>
          <p:cNvSpPr>
            <a:spLocks noGrp="1"/>
          </p:cNvSpPr>
          <p:nvPr>
            <p:ph type="title"/>
          </p:nvPr>
        </p:nvSpPr>
        <p:spPr>
          <a:xfrm>
            <a:off x="2517912" y="456872"/>
            <a:ext cx="9102283" cy="869722"/>
          </a:xfrm>
        </p:spPr>
        <p:txBody>
          <a:bodyPr anchor="b">
            <a:normAutofit/>
          </a:bodyPr>
          <a:lstStyle/>
          <a:p>
            <a:r>
              <a:rPr lang="en-GB" sz="3600" dirty="0"/>
              <a:t>FGM Extended Mode (FGMEXT)</a:t>
            </a:r>
          </a:p>
        </p:txBody>
      </p:sp>
      <p:sp>
        <p:nvSpPr>
          <p:cNvPr id="50" name="Rectangle 4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0A2848-B89C-E06A-6877-F2EC68DA3F86}"/>
              </a:ext>
            </a:extLst>
          </p:cNvPr>
          <p:cNvPicPr>
            <a:picLocks noChangeAspect="1"/>
          </p:cNvPicPr>
          <p:nvPr/>
        </p:nvPicPr>
        <p:blipFill>
          <a:blip r:embed="rId2"/>
          <a:stretch>
            <a:fillRect/>
          </a:stretch>
        </p:blipFill>
        <p:spPr>
          <a:xfrm>
            <a:off x="156707" y="1812636"/>
            <a:ext cx="8143031" cy="4519381"/>
          </a:xfrm>
          <a:prstGeom prst="rect">
            <a:avLst/>
          </a:prstGeom>
        </p:spPr>
      </p:pic>
      <p:sp>
        <p:nvSpPr>
          <p:cNvPr id="3" name="Content Placeholder 2">
            <a:extLst>
              <a:ext uri="{FF2B5EF4-FFF2-40B4-BE49-F238E27FC236}">
                <a16:creationId xmlns:a16="http://schemas.microsoft.com/office/drawing/2014/main" id="{A9AB6DF5-517D-C6DF-1847-FDB584EA39A1}"/>
              </a:ext>
            </a:extLst>
          </p:cNvPr>
          <p:cNvSpPr>
            <a:spLocks noGrp="1"/>
          </p:cNvSpPr>
          <p:nvPr>
            <p:ph idx="1"/>
          </p:nvPr>
        </p:nvSpPr>
        <p:spPr>
          <a:xfrm>
            <a:off x="8453265" y="2031101"/>
            <a:ext cx="3068731" cy="3511943"/>
          </a:xfrm>
        </p:spPr>
        <p:txBody>
          <a:bodyPr anchor="ctr">
            <a:normAutofit/>
          </a:bodyPr>
          <a:lstStyle/>
          <a:p>
            <a:pPr marL="0" indent="0">
              <a:buNone/>
            </a:pPr>
            <a:r>
              <a:rPr lang="en-GB" sz="2400" dirty="0"/>
              <a:t>Initially, science data was only available for 50% of each orbit.</a:t>
            </a:r>
          </a:p>
          <a:p>
            <a:pPr marL="0" indent="0">
              <a:buNone/>
            </a:pPr>
            <a:endParaRPr lang="en-GB" sz="2400" dirty="0"/>
          </a:p>
          <a:p>
            <a:pPr marL="0" indent="0">
              <a:buNone/>
            </a:pPr>
            <a:r>
              <a:rPr lang="en-GB" sz="2400" dirty="0"/>
              <a:t>Solution:  A mode which could store data on-board during non-telemetered intervals.</a:t>
            </a:r>
          </a:p>
        </p:txBody>
      </p:sp>
      <p:sp>
        <p:nvSpPr>
          <p:cNvPr id="52" name="Rectangle 5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85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5E66-10E3-A557-6804-E3F6CD400885}"/>
              </a:ext>
            </a:extLst>
          </p:cNvPr>
          <p:cNvSpPr>
            <a:spLocks noGrp="1"/>
          </p:cNvSpPr>
          <p:nvPr>
            <p:ph type="title"/>
          </p:nvPr>
        </p:nvSpPr>
        <p:spPr>
          <a:xfrm>
            <a:off x="481013" y="3752849"/>
            <a:ext cx="3290887" cy="2452687"/>
          </a:xfrm>
        </p:spPr>
        <p:txBody>
          <a:bodyPr anchor="ctr">
            <a:normAutofit/>
          </a:bodyPr>
          <a:lstStyle/>
          <a:p>
            <a:r>
              <a:rPr lang="en-GB" sz="3600"/>
              <a:t>Implementation</a:t>
            </a:r>
          </a:p>
        </p:txBody>
      </p:sp>
      <p:pic>
        <p:nvPicPr>
          <p:cNvPr id="5" name="Picture 4">
            <a:extLst>
              <a:ext uri="{FF2B5EF4-FFF2-40B4-BE49-F238E27FC236}">
                <a16:creationId xmlns:a16="http://schemas.microsoft.com/office/drawing/2014/main" id="{146A2ECE-DD0D-8775-D372-8BE3AC69C4E0}"/>
              </a:ext>
            </a:extLst>
          </p:cNvPr>
          <p:cNvPicPr>
            <a:picLocks noChangeAspect="1"/>
          </p:cNvPicPr>
          <p:nvPr/>
        </p:nvPicPr>
        <p:blipFill rotWithShape="1">
          <a:blip r:embed="rId2"/>
          <a:srcRect t="29665" b="381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A33521E0-CB19-3680-C034-CCDEDF53AC9A}"/>
              </a:ext>
            </a:extLst>
          </p:cNvPr>
          <p:cNvSpPr>
            <a:spLocks noGrp="1"/>
          </p:cNvSpPr>
          <p:nvPr>
            <p:ph idx="1"/>
          </p:nvPr>
        </p:nvSpPr>
        <p:spPr>
          <a:xfrm>
            <a:off x="4223982" y="3752850"/>
            <a:ext cx="7485413" cy="2452687"/>
          </a:xfrm>
        </p:spPr>
        <p:txBody>
          <a:bodyPr anchor="ctr">
            <a:normAutofit/>
          </a:bodyPr>
          <a:lstStyle/>
          <a:p>
            <a:r>
              <a:rPr lang="en-GB" sz="1800"/>
              <a:t>Each FGM contains 192Kbytes (96 K words) of MSA memory, which is normally used for capturing short periods of high time-resolution data (approximately 200 samples/s).</a:t>
            </a:r>
          </a:p>
          <a:p>
            <a:r>
              <a:rPr lang="en-GB" sz="1800"/>
              <a:t>At the time of loss of science data coverage, the FGM is commanded into FGMEXT, utilising the MSA to store one averaged vector per spin.</a:t>
            </a:r>
          </a:p>
          <a:p>
            <a:r>
              <a:rPr lang="en-GB" sz="1800"/>
              <a:t>The data is held frozen until the next scheduled burst-memory downlink.</a:t>
            </a:r>
          </a:p>
          <a:p>
            <a:r>
              <a:rPr lang="en-GB" sz="1800"/>
              <a:t>With this mode an additional 27 h of data can be recovered from non-telemetered periods.</a:t>
            </a:r>
          </a:p>
        </p:txBody>
      </p:sp>
    </p:spTree>
    <p:extLst>
      <p:ext uri="{BB962C8B-B14F-4D97-AF65-F5344CB8AC3E}">
        <p14:creationId xmlns:p14="http://schemas.microsoft.com/office/powerpoint/2010/main" val="64613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3b8fa77-57b7-4ffb-bcdd-67450aca9b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45B0409DC72645A522E8DDAE045911" ma:contentTypeVersion="18" ma:contentTypeDescription="Create a new document." ma:contentTypeScope="" ma:versionID="79123f598650eef26a7ce3080e0f7615">
  <xsd:schema xmlns:xsd="http://www.w3.org/2001/XMLSchema" xmlns:xs="http://www.w3.org/2001/XMLSchema" xmlns:p="http://schemas.microsoft.com/office/2006/metadata/properties" xmlns:ns3="a3b8fa77-57b7-4ffb-bcdd-67450aca9b7e" xmlns:ns4="b7375015-7294-4f88-b1e6-3780e52ab758" targetNamespace="http://schemas.microsoft.com/office/2006/metadata/properties" ma:root="true" ma:fieldsID="1e4458093f0893b47f062900f5af8f87" ns3:_="" ns4:_="">
    <xsd:import namespace="a3b8fa77-57b7-4ffb-bcdd-67450aca9b7e"/>
    <xsd:import namespace="b7375015-7294-4f88-b1e6-3780e52ab75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_activity" minOccurs="0"/>
                <xsd:element ref="ns3:MediaServiceObjectDetectorVersions"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8fa77-57b7-4ffb-bcdd-67450aca9b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375015-7294-4f88-b1e6-3780e52ab75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964B2A-2E0A-4E92-AD88-9BDBADD6111D}">
  <ds:schemaRefs>
    <ds:schemaRef ds:uri="http://purl.org/dc/dcmitype/"/>
    <ds:schemaRef ds:uri="http://schemas.microsoft.com/office/2006/documentManagement/types"/>
    <ds:schemaRef ds:uri="http://www.w3.org/XML/1998/namespace"/>
    <ds:schemaRef ds:uri="a3b8fa77-57b7-4ffb-bcdd-67450aca9b7e"/>
    <ds:schemaRef ds:uri="http://schemas.microsoft.com/office/infopath/2007/PartnerControls"/>
    <ds:schemaRef ds:uri="http://schemas.microsoft.com/office/2006/metadata/properties"/>
    <ds:schemaRef ds:uri="http://purl.org/dc/terms/"/>
    <ds:schemaRef ds:uri="http://schemas.openxmlformats.org/package/2006/metadata/core-properties"/>
    <ds:schemaRef ds:uri="b7375015-7294-4f88-b1e6-3780e52ab758"/>
    <ds:schemaRef ds:uri="http://purl.org/dc/elements/1.1/"/>
  </ds:schemaRefs>
</ds:datastoreItem>
</file>

<file path=customXml/itemProps2.xml><?xml version="1.0" encoding="utf-8"?>
<ds:datastoreItem xmlns:ds="http://schemas.openxmlformats.org/officeDocument/2006/customXml" ds:itemID="{73904692-18B0-48D1-8C03-EF3CBDFF99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8fa77-57b7-4ffb-bcdd-67450aca9b7e"/>
    <ds:schemaRef ds:uri="b7375015-7294-4f88-b1e6-3780e52ab7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C6528-34C0-443A-975F-2E64A97A0B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288</TotalTime>
  <Words>876</Words>
  <Application>Microsoft Office PowerPoint</Application>
  <PresentationFormat>Widescreen</PresentationFormat>
  <Paragraphs>64</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Wingdings</vt:lpstr>
      <vt:lpstr>Office Theme</vt:lpstr>
      <vt:lpstr>The Cluster Magnetic Field Investigation: Overview of in-flight performance and initial results  Annales Geophysicae (2001)</vt:lpstr>
      <vt:lpstr>Cluster</vt:lpstr>
      <vt:lpstr>Cluster Magnetic Field Investigation (FGM)</vt:lpstr>
      <vt:lpstr>The FluxGate Magnetometer (FGM) Instrument</vt:lpstr>
      <vt:lpstr>Magnetometer Measurements</vt:lpstr>
      <vt:lpstr>Sampling Rate</vt:lpstr>
      <vt:lpstr>PowerPoint Presentation</vt:lpstr>
      <vt:lpstr>FGM Extended Mode (FGMEXT)</vt:lpstr>
      <vt:lpstr>Implementation</vt:lpstr>
      <vt:lpstr>Deriving the Vector Timeline</vt:lpstr>
      <vt:lpstr>Calibration techniques for magnetometers implementing on-board de-spinning algorithms (2008) </vt:lpstr>
      <vt:lpstr>The Extended Mode Dataset</vt:lpstr>
      <vt:lpstr>PowerPoint Presentation</vt:lpstr>
      <vt:lpstr>Challenges: Missing Packets, Calibration, Significant Manual Intervention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Eichmeyer, Livia M</dc:creator>
  <cp:lastModifiedBy>Eichmeyer, Livia M</cp:lastModifiedBy>
  <cp:revision>2</cp:revision>
  <dcterms:created xsi:type="dcterms:W3CDTF">2024-06-24T17:22:51Z</dcterms:created>
  <dcterms:modified xsi:type="dcterms:W3CDTF">2024-06-27T15:24:38Z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0x0101004545B0409DC72645A522E8DDAE045911</vt:lpwstr>
  </property>
</Properties>
</file>