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3" r:id="rId3"/>
    <p:sldId id="257" r:id="rId4"/>
    <p:sldId id="260" r:id="rId5"/>
    <p:sldId id="256" r:id="rId6"/>
    <p:sldId id="264" r:id="rId7"/>
    <p:sldId id="258" r:id="rId8"/>
    <p:sldId id="270" r:id="rId9"/>
    <p:sldId id="261" r:id="rId10"/>
    <p:sldId id="266" r:id="rId11"/>
    <p:sldId id="267" r:id="rId12"/>
    <p:sldId id="265" r:id="rId13"/>
    <p:sldId id="268" r:id="rId14"/>
    <p:sldId id="269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84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3" autoAdjust="0"/>
    <p:restoredTop sz="94660"/>
  </p:normalViewPr>
  <p:slideViewPr>
    <p:cSldViewPr snapToGrid="0">
      <p:cViewPr varScale="1">
        <p:scale>
          <a:sx n="71" d="100"/>
          <a:sy n="71" d="100"/>
        </p:scale>
        <p:origin x="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93E8-F99D-42CE-9AA3-CB8D8B79CBEE}" type="datetimeFigureOut">
              <a:rPr lang="pt-BR" smtClean="0"/>
              <a:t>24/10/2019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71DD-E5AD-4437-A86C-5CCEBE99BAE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7927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93E8-F99D-42CE-9AA3-CB8D8B79CBEE}" type="datetimeFigureOut">
              <a:rPr lang="pt-BR" smtClean="0"/>
              <a:t>24/10/2019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71DD-E5AD-4437-A86C-5CCEBE99BAE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6880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93E8-F99D-42CE-9AA3-CB8D8B79CBEE}" type="datetimeFigureOut">
              <a:rPr lang="pt-BR" smtClean="0"/>
              <a:t>24/10/2019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71DD-E5AD-4437-A86C-5CCEBE99BAE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4274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93E8-F99D-42CE-9AA3-CB8D8B79CBEE}" type="datetimeFigureOut">
              <a:rPr lang="pt-BR" smtClean="0"/>
              <a:t>24/10/2019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71DD-E5AD-4437-A86C-5CCEBE99BAE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4047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93E8-F99D-42CE-9AA3-CB8D8B79CBEE}" type="datetimeFigureOut">
              <a:rPr lang="pt-BR" smtClean="0"/>
              <a:t>24/10/2019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71DD-E5AD-4437-A86C-5CCEBE99BAE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9969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93E8-F99D-42CE-9AA3-CB8D8B79CBEE}" type="datetimeFigureOut">
              <a:rPr lang="pt-BR" smtClean="0"/>
              <a:t>24/10/2019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71DD-E5AD-4437-A86C-5CCEBE99BAE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5846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93E8-F99D-42CE-9AA3-CB8D8B79CBEE}" type="datetimeFigureOut">
              <a:rPr lang="pt-BR" smtClean="0"/>
              <a:t>24/10/2019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71DD-E5AD-4437-A86C-5CCEBE99BAE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9643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93E8-F99D-42CE-9AA3-CB8D8B79CBEE}" type="datetimeFigureOut">
              <a:rPr lang="pt-BR" smtClean="0"/>
              <a:t>24/10/2019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71DD-E5AD-4437-A86C-5CCEBE99BAE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0574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93E8-F99D-42CE-9AA3-CB8D8B79CBEE}" type="datetimeFigureOut">
              <a:rPr lang="pt-BR" smtClean="0"/>
              <a:t>24/10/2019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71DD-E5AD-4437-A86C-5CCEBE99BAE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794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93E8-F99D-42CE-9AA3-CB8D8B79CBEE}" type="datetimeFigureOut">
              <a:rPr lang="pt-BR" smtClean="0"/>
              <a:t>24/10/2019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71DD-E5AD-4437-A86C-5CCEBE99BAE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4286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93E8-F99D-42CE-9AA3-CB8D8B79CBEE}" type="datetimeFigureOut">
              <a:rPr lang="pt-BR" smtClean="0"/>
              <a:t>24/10/2019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71DD-E5AD-4437-A86C-5CCEBE99BAE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2052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393E8-F99D-42CE-9AA3-CB8D8B79CBEE}" type="datetimeFigureOut">
              <a:rPr lang="pt-BR" smtClean="0"/>
              <a:t>24/10/2019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B71DD-E5AD-4437-A86C-5CCEBE99BAE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5137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B220D29-17CC-4D8C-9053-040751E0E0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5" b="2569"/>
          <a:stretch/>
        </p:blipFill>
        <p:spPr>
          <a:xfrm>
            <a:off x="1460695" y="419822"/>
            <a:ext cx="9270610" cy="35486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09A529-E47C-4634-BB98-0A9526C372B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569C1A01-6FB5-43CE-ADCC-936728ACAC0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6267" y="4388303"/>
            <a:ext cx="824089" cy="70298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aixaDeTexto 2"/>
          <p:cNvSpPr txBox="1"/>
          <p:nvPr/>
        </p:nvSpPr>
        <p:spPr>
          <a:xfrm>
            <a:off x="7882077" y="4558015"/>
            <a:ext cx="284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Eduardo </a:t>
            </a:r>
            <a:r>
              <a:rPr lang="pt-BR" dirty="0" err="1"/>
              <a:t>Kauan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Guilherme Pardo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Lívia Nakashima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Regino</a:t>
            </a:r>
            <a:r>
              <a:rPr lang="pt-BR" dirty="0"/>
              <a:t> Trindade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Saulo Fernando</a:t>
            </a:r>
          </a:p>
        </p:txBody>
      </p:sp>
    </p:spTree>
    <p:extLst>
      <p:ext uri="{BB962C8B-B14F-4D97-AF65-F5344CB8AC3E}">
        <p14:creationId xmlns:p14="http://schemas.microsoft.com/office/powerpoint/2010/main" val="37135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000" dirty="0" smtClean="0">
                <a:latin typeface="Bell MT" panose="02020503060305020303" pitchFamily="18" charset="0"/>
              </a:rPr>
              <a:t>USE CASE – APLICAÇÃO JAVA</a:t>
            </a:r>
            <a:endParaRPr lang="pt-BR" sz="2000" dirty="0">
              <a:latin typeface="Bell MT" panose="02020503060305020303" pitchFamily="18" charset="0"/>
            </a:endParaRP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807" y="1816855"/>
            <a:ext cx="8380188" cy="3491745"/>
          </a:xfrm>
        </p:spPr>
      </p:pic>
    </p:spTree>
    <p:extLst>
      <p:ext uri="{BB962C8B-B14F-4D97-AF65-F5344CB8AC3E}">
        <p14:creationId xmlns:p14="http://schemas.microsoft.com/office/powerpoint/2010/main" val="352512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0500" y="136525"/>
            <a:ext cx="5041900" cy="727075"/>
          </a:xfrm>
        </p:spPr>
        <p:txBody>
          <a:bodyPr>
            <a:normAutofit/>
          </a:bodyPr>
          <a:lstStyle/>
          <a:p>
            <a:r>
              <a:rPr lang="pt-BR" sz="2000" dirty="0" smtClean="0">
                <a:latin typeface="Bell MT" panose="02020503060305020303" pitchFamily="18" charset="0"/>
              </a:rPr>
              <a:t>USE CASE - WEBSITE</a:t>
            </a:r>
            <a:endParaRPr lang="pt-BR" sz="2000" dirty="0">
              <a:latin typeface="Bell MT" panose="02020503060305020303" pitchFamily="18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28" y="863600"/>
            <a:ext cx="6635372" cy="5900778"/>
          </a:xfrm>
        </p:spPr>
      </p:pic>
    </p:spTree>
    <p:extLst>
      <p:ext uri="{BB962C8B-B14F-4D97-AF65-F5344CB8AC3E}">
        <p14:creationId xmlns:p14="http://schemas.microsoft.com/office/powerpoint/2010/main" val="381789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0600" y="174625"/>
            <a:ext cx="10515600" cy="1325563"/>
          </a:xfrm>
        </p:spPr>
        <p:txBody>
          <a:bodyPr>
            <a:normAutofit/>
          </a:bodyPr>
          <a:lstStyle/>
          <a:p>
            <a:r>
              <a:rPr lang="pt-BR" sz="2000" dirty="0" smtClean="0">
                <a:latin typeface="Bell MT" panose="02020503060305020303" pitchFamily="18" charset="0"/>
              </a:rPr>
              <a:t>MOCKUP DE TELA</a:t>
            </a:r>
            <a:endParaRPr lang="pt-BR" sz="2000" dirty="0">
              <a:latin typeface="Bell MT" panose="02020503060305020303" pitchFamily="18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1" y="1690688"/>
            <a:ext cx="7531099" cy="4715574"/>
          </a:xfrm>
        </p:spPr>
      </p:pic>
    </p:spTree>
    <p:extLst>
      <p:ext uri="{BB962C8B-B14F-4D97-AF65-F5344CB8AC3E}">
        <p14:creationId xmlns:p14="http://schemas.microsoft.com/office/powerpoint/2010/main" val="196091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6400" y="123825"/>
            <a:ext cx="10515600" cy="1325563"/>
          </a:xfrm>
        </p:spPr>
        <p:txBody>
          <a:bodyPr/>
          <a:lstStyle/>
          <a:p>
            <a:r>
              <a:rPr lang="pt-BR" sz="2000" dirty="0" smtClean="0">
                <a:latin typeface="Bell MT" panose="02020503060305020303" pitchFamily="18" charset="0"/>
              </a:rPr>
              <a:t>BPMN</a:t>
            </a:r>
            <a:endParaRPr lang="pt-BR" sz="2000" dirty="0">
              <a:latin typeface="Bell MT" panose="02020503060305020303" pitchFamily="18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28" y="901701"/>
            <a:ext cx="11930972" cy="5778500"/>
          </a:xfrm>
        </p:spPr>
      </p:pic>
    </p:spTree>
    <p:extLst>
      <p:ext uri="{BB962C8B-B14F-4D97-AF65-F5344CB8AC3E}">
        <p14:creationId xmlns:p14="http://schemas.microsoft.com/office/powerpoint/2010/main" val="235285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8950" y="327025"/>
            <a:ext cx="4787900" cy="676275"/>
          </a:xfrm>
        </p:spPr>
        <p:txBody>
          <a:bodyPr>
            <a:normAutofit/>
          </a:bodyPr>
          <a:lstStyle/>
          <a:p>
            <a:r>
              <a:rPr lang="pt-BR" sz="2000" dirty="0" smtClean="0">
                <a:latin typeface="Bell MT" panose="02020503060305020303" pitchFamily="18" charset="0"/>
              </a:rPr>
              <a:t>DEFINIÇÃO DE ALERTAS</a:t>
            </a:r>
            <a:endParaRPr lang="pt-BR" sz="2000" dirty="0">
              <a:latin typeface="Bell MT" panose="02020503060305020303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4800" y="1574800"/>
            <a:ext cx="5156200" cy="3606800"/>
          </a:xfrm>
        </p:spPr>
        <p:txBody>
          <a:bodyPr>
            <a:normAutofit/>
          </a:bodyPr>
          <a:lstStyle/>
          <a:p>
            <a:r>
              <a:rPr lang="pt-BR" sz="2000" dirty="0" smtClean="0"/>
              <a:t>Utilidade: Prevenir que o operador perceba que um dos processos da máquina está sendo sobrecarregado tarde demais, pois nós guardamos os dados de todas as máquinas que o operador é responsável.</a:t>
            </a:r>
          </a:p>
          <a:p>
            <a:r>
              <a:rPr lang="pt-BR" sz="2000" dirty="0" smtClean="0"/>
              <a:t>Impacto: Prevenindo um incidente, a empresa consequentemente irá levar mais qualidade aos clientes.</a:t>
            </a:r>
            <a:endParaRPr lang="pt-BR" sz="2000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423" y="1344706"/>
            <a:ext cx="5422770" cy="419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17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239FC04-A5DB-4AE5-B2F6-7A04758BB4F4}"/>
              </a:ext>
            </a:extLst>
          </p:cNvPr>
          <p:cNvSpPr txBox="1"/>
          <p:nvPr/>
        </p:nvSpPr>
        <p:spPr>
          <a:xfrm>
            <a:off x="383787" y="305920"/>
            <a:ext cx="1851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Bell MT" panose="02020503060305020303" pitchFamily="18" charset="0"/>
                <a:ea typeface="Roboto" pitchFamily="2" charset="0"/>
                <a:cs typeface="Aharoni" panose="020B0604020202020204" pitchFamily="2" charset="-79"/>
              </a:rPr>
              <a:t>ESCOPO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482600" y="767585"/>
            <a:ext cx="10820400" cy="341632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dirty="0"/>
              <a:t>Monitorar os dados de CPU, memória e disco do servidor que está alocando o streaming, gerando gráficos que informam quanto o servidor está consumindo, qual o horário de pico, a vida útil do servidor e tornar mais fácil a análise do motivo de possíveis quedas do servidor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BR" dirty="0"/>
          </a:p>
          <a:p>
            <a:pPr lvl="0" algn="just"/>
            <a:endParaRPr lang="pt-BR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BR" dirty="0"/>
          </a:p>
          <a:p>
            <a:pPr lvl="0" algn="just"/>
            <a:endParaRPr lang="pt-BR" dirty="0"/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pt-BR" dirty="0"/>
              <a:t>Monitorar acesso que ocorrem no banco de dados e assim gerar gráficos de quantos acessos foram feitos num determinado período, quais pessoas tinham permissão para acessar esse banco e quais pessoas tentaram acessar sem permissão, gerar dados estatísticos que mostrem o nível de segurança do banco de dados.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/>
          <a:srcRect l="1661" t="27605" r="48632" b="52604"/>
          <a:stretch/>
        </p:blipFill>
        <p:spPr>
          <a:xfrm>
            <a:off x="1682235" y="4183905"/>
            <a:ext cx="9097861" cy="203663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239FC04-A5DB-4AE5-B2F6-7A04758BB4F4}"/>
              </a:ext>
            </a:extLst>
          </p:cNvPr>
          <p:cNvSpPr txBox="1"/>
          <p:nvPr/>
        </p:nvSpPr>
        <p:spPr>
          <a:xfrm>
            <a:off x="383787" y="3278321"/>
            <a:ext cx="3276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Bell MT" panose="02020503060305020303" pitchFamily="18" charset="0"/>
                <a:ea typeface="Roboto" pitchFamily="2" charset="0"/>
                <a:cs typeface="Aharoni" panose="020B0604020202020204" pitchFamily="2" charset="-79"/>
              </a:rPr>
              <a:t>PRODUCT BACKLOG</a:t>
            </a:r>
          </a:p>
        </p:txBody>
      </p:sp>
    </p:spTree>
    <p:extLst>
      <p:ext uri="{BB962C8B-B14F-4D97-AF65-F5344CB8AC3E}">
        <p14:creationId xmlns:p14="http://schemas.microsoft.com/office/powerpoint/2010/main" val="420408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27BEC46-BE4D-470F-A3E9-27F6730C9222}"/>
              </a:ext>
            </a:extLst>
          </p:cNvPr>
          <p:cNvSpPr txBox="1"/>
          <p:nvPr/>
        </p:nvSpPr>
        <p:spPr>
          <a:xfrm>
            <a:off x="320288" y="185531"/>
            <a:ext cx="1381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Bell MT" panose="02020503060305020303" pitchFamily="18" charset="0"/>
                <a:ea typeface="Roboto" pitchFamily="2" charset="0"/>
                <a:cs typeface="Aharoni" panose="020B0604020202020204" pitchFamily="2" charset="-79"/>
              </a:rPr>
              <a:t>CANVAS</a:t>
            </a:r>
            <a:endParaRPr lang="pt-BR" sz="2800" dirty="0">
              <a:latin typeface="Bell MT" panose="02020503060305020303" pitchFamily="18" charset="0"/>
              <a:ea typeface="Roboto" pitchFamily="2" charset="0"/>
              <a:cs typeface="Aharoni" panose="020B0604020202020204" pitchFamily="2" charset="-79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1D21EAD-76F4-4425-9D92-5E62F04E1B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l="7553" t="10292" r="5001" b="13630"/>
          <a:stretch/>
        </p:blipFill>
        <p:spPr>
          <a:xfrm>
            <a:off x="320288" y="907534"/>
            <a:ext cx="11351642" cy="555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5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239FC04-A5DB-4AE5-B2F6-7A04758BB4F4}"/>
              </a:ext>
            </a:extLst>
          </p:cNvPr>
          <p:cNvSpPr txBox="1"/>
          <p:nvPr/>
        </p:nvSpPr>
        <p:spPr>
          <a:xfrm>
            <a:off x="320288" y="72525"/>
            <a:ext cx="3058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Bell MT" panose="02020503060305020303" pitchFamily="18" charset="0"/>
                <a:ea typeface="Roboto" pitchFamily="2" charset="0"/>
                <a:cs typeface="Aharoni" panose="020B0604020202020204" pitchFamily="2" charset="-79"/>
              </a:rPr>
              <a:t>REQUISITOS FUNCIONAIS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/>
          <a:srcRect l="1976" t="27779" r="21596" b="25520"/>
          <a:stretch/>
        </p:blipFill>
        <p:spPr>
          <a:xfrm>
            <a:off x="1310889" y="441857"/>
            <a:ext cx="8861810" cy="294849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/>
          <a:srcRect l="1489" t="27084" r="30283" b="41666"/>
          <a:stretch/>
        </p:blipFill>
        <p:spPr>
          <a:xfrm>
            <a:off x="1310888" y="3759680"/>
            <a:ext cx="8861811" cy="294849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239FC04-A5DB-4AE5-B2F6-7A04758BB4F4}"/>
              </a:ext>
            </a:extLst>
          </p:cNvPr>
          <p:cNvSpPr txBox="1"/>
          <p:nvPr/>
        </p:nvSpPr>
        <p:spPr>
          <a:xfrm>
            <a:off x="320288" y="3390348"/>
            <a:ext cx="3616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Bell MT" panose="02020503060305020303" pitchFamily="18" charset="0"/>
                <a:ea typeface="Roboto" pitchFamily="2" charset="0"/>
                <a:cs typeface="Aharoni" panose="020B0604020202020204" pitchFamily="2" charset="-79"/>
              </a:rPr>
              <a:t>REQUISITOS NÃO FUNCIONAIS</a:t>
            </a:r>
          </a:p>
        </p:txBody>
      </p:sp>
    </p:spTree>
    <p:extLst>
      <p:ext uri="{BB962C8B-B14F-4D97-AF65-F5344CB8AC3E}">
        <p14:creationId xmlns:p14="http://schemas.microsoft.com/office/powerpoint/2010/main" val="172867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>
            <a:cxnSpLocks/>
          </p:cNvCxnSpPr>
          <p:nvPr/>
        </p:nvCxnSpPr>
        <p:spPr>
          <a:xfrm>
            <a:off x="4480561" y="360064"/>
            <a:ext cx="0" cy="3833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flipV="1">
            <a:off x="0" y="4193177"/>
            <a:ext cx="12192000" cy="130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289199" y="843436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QUEM? 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399" y="646805"/>
            <a:ext cx="968507" cy="3201771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1389519" y="3732404"/>
            <a:ext cx="1858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Operador do NOC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4577827" y="843436"/>
            <a:ext cx="208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COMPORTAMENTO 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158638" y="4297681"/>
            <a:ext cx="2522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DORES E NECESSIDADES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95457A7-D833-473A-BF2C-06DF309987E0}"/>
              </a:ext>
            </a:extLst>
          </p:cNvPr>
          <p:cNvSpPr txBox="1"/>
          <p:nvPr/>
        </p:nvSpPr>
        <p:spPr>
          <a:xfrm>
            <a:off x="4577827" y="1342134"/>
            <a:ext cx="71298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Idade entre 27 e 50 anos;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Age bem sob pressão;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É responsável por vários servidores;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Investe muito tempo procurando por soluções quando algum servidor fica fora do ar mesmo já tendo experiência;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 preocupa com a segurança das informações as quais é responsável;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É avaliado com base no funcionamento dos servidores;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6C9928E-2516-487C-9794-43D6710E81F5}"/>
              </a:ext>
            </a:extLst>
          </p:cNvPr>
          <p:cNvSpPr txBox="1"/>
          <p:nvPr/>
        </p:nvSpPr>
        <p:spPr>
          <a:xfrm>
            <a:off x="336374" y="4758454"/>
            <a:ext cx="94039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Precisa descobrir porque os servidores ficam indisponíveis;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Ter as informações em tempo real;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Ter as informações centralizadas em um lugar de fácil visualização;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Visualizar o histórico de uso dos recursos dos servidores para fazer análises mais profundas;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Precisa manter os servidores com disponibilidade máxima;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Precisa manter as informações do banco de dados seguras;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3037DF1-5C4F-4956-B206-878544CC1FA1}"/>
              </a:ext>
            </a:extLst>
          </p:cNvPr>
          <p:cNvSpPr txBox="1"/>
          <p:nvPr/>
        </p:nvSpPr>
        <p:spPr>
          <a:xfrm flipH="1">
            <a:off x="158638" y="98454"/>
            <a:ext cx="3937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Bell MT" panose="02020503060305020303" pitchFamily="18" charset="0"/>
                <a:ea typeface="Roboto" pitchFamily="2" charset="0"/>
                <a:cs typeface="Aharoni" panose="020B0604020202020204" pitchFamily="2" charset="-79"/>
              </a:rPr>
              <a:t>PROTO PERSONA</a:t>
            </a:r>
          </a:p>
        </p:txBody>
      </p:sp>
    </p:spTree>
    <p:extLst>
      <p:ext uri="{BB962C8B-B14F-4D97-AF65-F5344CB8AC3E}">
        <p14:creationId xmlns:p14="http://schemas.microsoft.com/office/powerpoint/2010/main" val="393757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>
            <a:cxnSpLocks/>
          </p:cNvCxnSpPr>
          <p:nvPr/>
        </p:nvCxnSpPr>
        <p:spPr>
          <a:xfrm>
            <a:off x="4480561" y="360064"/>
            <a:ext cx="0" cy="3833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flipV="1">
            <a:off x="0" y="4193177"/>
            <a:ext cx="12192000" cy="130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289199" y="843436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QUEM? 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526173" y="3732404"/>
            <a:ext cx="1525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Administrador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4577827" y="843436"/>
            <a:ext cx="208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COMPORTAMENTO 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158638" y="4297681"/>
            <a:ext cx="2522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DORES E NECESSIDADES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95457A7-D833-473A-BF2C-06DF309987E0}"/>
              </a:ext>
            </a:extLst>
          </p:cNvPr>
          <p:cNvSpPr txBox="1"/>
          <p:nvPr/>
        </p:nvSpPr>
        <p:spPr>
          <a:xfrm>
            <a:off x="4577827" y="1342134"/>
            <a:ext cx="71298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Idade entre 35 e 55 anos;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Age bem sob pressão;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É responsável por vários servidores e funcionários;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Investe muito tempo e dinheiro para disponibilizar o melhor serviço possível pros seus clientes;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 preocupa com a segurança das informações as quais é responsável;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Avalia os funcionários com base no funcionamento dos servidores;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6C9928E-2516-487C-9794-43D6710E81F5}"/>
              </a:ext>
            </a:extLst>
          </p:cNvPr>
          <p:cNvSpPr txBox="1"/>
          <p:nvPr/>
        </p:nvSpPr>
        <p:spPr>
          <a:xfrm>
            <a:off x="336374" y="4758454"/>
            <a:ext cx="94039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Quer saber quais servidores ficam mais tempo indisponíveis;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Ter as informações em tempo real;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Ter as informações centralizadas em um lugar de fácil visualização;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Visualizar o histórico de uso dos recursos dos servidores para fazer análises mais profundas;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Precisa manter os lucros da empresa estáveis;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Precisa saber as informações dos funcionários e dos servidores e precisa que isso esteja seguro;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3037DF1-5C4F-4956-B206-878544CC1FA1}"/>
              </a:ext>
            </a:extLst>
          </p:cNvPr>
          <p:cNvSpPr txBox="1"/>
          <p:nvPr/>
        </p:nvSpPr>
        <p:spPr>
          <a:xfrm flipH="1">
            <a:off x="158638" y="98454"/>
            <a:ext cx="3937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Bell MT" panose="02020503060305020303" pitchFamily="18" charset="0"/>
                <a:ea typeface="Roboto" pitchFamily="2" charset="0"/>
                <a:cs typeface="Aharoni" panose="020B0604020202020204" pitchFamily="2" charset="-79"/>
              </a:rPr>
              <a:t>PROTO PERSONA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B3D4113-8B6C-4773-A7ED-B12B51146D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244" t="40335" r="45976" b="19292"/>
          <a:stretch/>
        </p:blipFill>
        <p:spPr>
          <a:xfrm>
            <a:off x="1781591" y="964943"/>
            <a:ext cx="948359" cy="276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71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239FC04-A5DB-4AE5-B2F6-7A04758BB4F4}"/>
              </a:ext>
            </a:extLst>
          </p:cNvPr>
          <p:cNvSpPr txBox="1"/>
          <p:nvPr/>
        </p:nvSpPr>
        <p:spPr>
          <a:xfrm>
            <a:off x="320288" y="185531"/>
            <a:ext cx="2354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Bell MT" panose="02020503060305020303" pitchFamily="18" charset="0"/>
                <a:ea typeface="Roboto" pitchFamily="2" charset="0"/>
                <a:cs typeface="Aharoni" panose="020B0604020202020204" pitchFamily="2" charset="-79"/>
              </a:rPr>
              <a:t>USER STORIES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F366D3F-C36E-44C8-B700-BBA7FAADE833}"/>
              </a:ext>
            </a:extLst>
          </p:cNvPr>
          <p:cNvSpPr/>
          <p:nvPr/>
        </p:nvSpPr>
        <p:spPr>
          <a:xfrm>
            <a:off x="827185" y="719328"/>
            <a:ext cx="4689034" cy="204083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Como </a:t>
            </a:r>
            <a:r>
              <a:rPr lang="pt-BR" sz="1600" b="1" u="heavy" dirty="0">
                <a:solidFill>
                  <a:schemeClr val="tx1"/>
                </a:solidFill>
              </a:rPr>
              <a:t>Administrador</a:t>
            </a:r>
            <a:r>
              <a:rPr lang="pt-BR" sz="1600" b="1" dirty="0">
                <a:solidFill>
                  <a:schemeClr val="tx1"/>
                </a:solidFill>
              </a:rPr>
              <a:t>, </a:t>
            </a:r>
            <a:r>
              <a:rPr lang="pt-BR" sz="1600" b="1" u="heavy" dirty="0">
                <a:solidFill>
                  <a:schemeClr val="tx1"/>
                </a:solidFill>
              </a:rPr>
              <a:t>quero</a:t>
            </a:r>
            <a:r>
              <a:rPr lang="pt-BR" sz="1600" b="1" dirty="0">
                <a:solidFill>
                  <a:schemeClr val="tx1"/>
                </a:solidFill>
              </a:rPr>
              <a:t> </a:t>
            </a:r>
            <a:r>
              <a:rPr lang="pt-BR" sz="1600" dirty="0">
                <a:solidFill>
                  <a:schemeClr val="tx1"/>
                </a:solidFill>
              </a:rPr>
              <a:t>saber porque meus servidores estão caindo constantemente,</a:t>
            </a:r>
            <a:r>
              <a:rPr lang="pt-BR" sz="1600" b="1" dirty="0">
                <a:solidFill>
                  <a:schemeClr val="tx1"/>
                </a:solidFill>
              </a:rPr>
              <a:t> </a:t>
            </a:r>
            <a:r>
              <a:rPr lang="pt-BR" sz="1600" b="1" u="heavy" dirty="0">
                <a:solidFill>
                  <a:schemeClr val="tx1"/>
                </a:solidFill>
              </a:rPr>
              <a:t>para</a:t>
            </a:r>
            <a:r>
              <a:rPr lang="pt-BR" sz="1600" dirty="0">
                <a:solidFill>
                  <a:schemeClr val="tx1"/>
                </a:solidFill>
              </a:rPr>
              <a:t> que assim haja uma manutenção mais rápida pois quando os servidores caem nós demoramos muito tempo para descobrir o incidente e subi-lo novamente e por conta disso nós temos perdas tanto financeiras quanto em questão de público e “funcionários” (os </a:t>
            </a:r>
            <a:r>
              <a:rPr lang="pt-BR" sz="1600" dirty="0" err="1">
                <a:solidFill>
                  <a:schemeClr val="tx1"/>
                </a:solidFill>
              </a:rPr>
              <a:t>streamers</a:t>
            </a:r>
            <a:r>
              <a:rPr lang="pt-BR" sz="1600" dirty="0">
                <a:solidFill>
                  <a:schemeClr val="tx1"/>
                </a:solidFill>
              </a:rPr>
              <a:t>) .</a:t>
            </a:r>
          </a:p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A41EA0F-DEC3-47F2-8996-651B3CD8F76B}"/>
              </a:ext>
            </a:extLst>
          </p:cNvPr>
          <p:cNvSpPr/>
          <p:nvPr/>
        </p:nvSpPr>
        <p:spPr>
          <a:xfrm>
            <a:off x="7173856" y="4741925"/>
            <a:ext cx="3591339" cy="178808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Como </a:t>
            </a:r>
            <a:r>
              <a:rPr lang="pt-BR" sz="1600" b="1" u="sng" dirty="0">
                <a:solidFill>
                  <a:schemeClr val="tx1"/>
                </a:solidFill>
              </a:rPr>
              <a:t>Operador do Servidor</a:t>
            </a:r>
            <a:r>
              <a:rPr lang="pt-BR" sz="1600" dirty="0">
                <a:solidFill>
                  <a:schemeClr val="tx1"/>
                </a:solidFill>
              </a:rPr>
              <a:t>, </a:t>
            </a:r>
            <a:r>
              <a:rPr lang="pt-BR" sz="1600" b="1" u="sng" dirty="0">
                <a:solidFill>
                  <a:schemeClr val="tx1"/>
                </a:solidFill>
              </a:rPr>
              <a:t>desejo</a:t>
            </a:r>
            <a:r>
              <a:rPr lang="pt-BR" sz="1600" dirty="0">
                <a:solidFill>
                  <a:schemeClr val="tx1"/>
                </a:solidFill>
              </a:rPr>
              <a:t> ter uma média da performance de memória, CPU e disco do servidor baseada no mês, </a:t>
            </a:r>
            <a:r>
              <a:rPr lang="pt-BR" sz="1600" b="1" u="sng" dirty="0">
                <a:solidFill>
                  <a:schemeClr val="tx1"/>
                </a:solidFill>
              </a:rPr>
              <a:t>para</a:t>
            </a:r>
            <a:r>
              <a:rPr lang="pt-BR" sz="1600" dirty="0">
                <a:solidFill>
                  <a:schemeClr val="tx1"/>
                </a:solidFill>
              </a:rPr>
              <a:t> que assim eu consiga ter mais controle do quanto está sendo utilizado desses recursos.</a:t>
            </a:r>
          </a:p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15921B9-A6DA-496A-BC76-4CFC275706CB}"/>
              </a:ext>
            </a:extLst>
          </p:cNvPr>
          <p:cNvSpPr/>
          <p:nvPr/>
        </p:nvSpPr>
        <p:spPr>
          <a:xfrm>
            <a:off x="6625009" y="612348"/>
            <a:ext cx="4689034" cy="204083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Como </a:t>
            </a:r>
            <a:r>
              <a:rPr lang="pt-BR" sz="1600" b="1" u="sng" dirty="0">
                <a:solidFill>
                  <a:schemeClr val="tx1"/>
                </a:solidFill>
              </a:rPr>
              <a:t>Operador do Servidor</a:t>
            </a:r>
            <a:r>
              <a:rPr lang="pt-BR" sz="1600" dirty="0">
                <a:solidFill>
                  <a:schemeClr val="tx1"/>
                </a:solidFill>
              </a:rPr>
              <a:t>, </a:t>
            </a:r>
            <a:r>
              <a:rPr lang="pt-BR" sz="1600" b="1" u="sng" dirty="0">
                <a:solidFill>
                  <a:schemeClr val="tx1"/>
                </a:solidFill>
              </a:rPr>
              <a:t>gostaria</a:t>
            </a:r>
            <a:r>
              <a:rPr lang="pt-BR" sz="1600" dirty="0">
                <a:solidFill>
                  <a:schemeClr val="tx1"/>
                </a:solidFill>
              </a:rPr>
              <a:t> de visualizar em uma página web gráficos baseados no mês para me informar quanto o servidor está consumindo, qual o horário de pico e vida útil do servidor, </a:t>
            </a:r>
            <a:r>
              <a:rPr lang="pt-BR" sz="1600" b="1" u="sng" dirty="0">
                <a:solidFill>
                  <a:schemeClr val="tx1"/>
                </a:solidFill>
              </a:rPr>
              <a:t>para</a:t>
            </a:r>
            <a:r>
              <a:rPr lang="pt-BR" sz="1600" dirty="0">
                <a:solidFill>
                  <a:schemeClr val="tx1"/>
                </a:solidFill>
              </a:rPr>
              <a:t> que assim eu consiga ver de forma mais sistêmica e organizada os possíveis motivos para a queda do servidor.</a:t>
            </a:r>
          </a:p>
          <a:p>
            <a:pPr algn="ctr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2B0A6A3-083F-4C66-9C3F-0DAA75722557}"/>
              </a:ext>
            </a:extLst>
          </p:cNvPr>
          <p:cNvSpPr/>
          <p:nvPr/>
        </p:nvSpPr>
        <p:spPr>
          <a:xfrm>
            <a:off x="6923183" y="2831555"/>
            <a:ext cx="4092686" cy="173199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Como </a:t>
            </a:r>
            <a:r>
              <a:rPr lang="pt-BR" sz="1600" b="1" u="sng" dirty="0">
                <a:solidFill>
                  <a:schemeClr val="tx1"/>
                </a:solidFill>
              </a:rPr>
              <a:t>Operador do Servidor</a:t>
            </a:r>
            <a:r>
              <a:rPr lang="pt-BR" sz="1600" dirty="0">
                <a:solidFill>
                  <a:schemeClr val="tx1"/>
                </a:solidFill>
              </a:rPr>
              <a:t>, </a:t>
            </a:r>
            <a:r>
              <a:rPr lang="pt-BR" sz="1600" b="1" u="sng" dirty="0">
                <a:solidFill>
                  <a:schemeClr val="tx1"/>
                </a:solidFill>
              </a:rPr>
              <a:t>preciso</a:t>
            </a:r>
            <a:r>
              <a:rPr lang="pt-BR" sz="1600" dirty="0">
                <a:solidFill>
                  <a:schemeClr val="tx1"/>
                </a:solidFill>
              </a:rPr>
              <a:t> cumprir as normas da Lei Geral de Proteção de Dados, e um log mostrando quais usuários entraram no banco de dados e o que fizeram, com data e hora, é crucial para a auditoria.</a:t>
            </a:r>
          </a:p>
          <a:p>
            <a:pPr algn="ctr"/>
            <a:endParaRPr lang="pt-BR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096D2613-4E40-4F61-B8C5-9F988D4833FF}"/>
              </a:ext>
            </a:extLst>
          </p:cNvPr>
          <p:cNvCxnSpPr/>
          <p:nvPr/>
        </p:nvCxnSpPr>
        <p:spPr>
          <a:xfrm>
            <a:off x="6070614" y="447141"/>
            <a:ext cx="0" cy="6231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8A41EA0F-DEC3-47F2-8996-651B3CD8F76B}"/>
              </a:ext>
            </a:extLst>
          </p:cNvPr>
          <p:cNvSpPr/>
          <p:nvPr/>
        </p:nvSpPr>
        <p:spPr>
          <a:xfrm>
            <a:off x="1376032" y="2940975"/>
            <a:ext cx="3591339" cy="178808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Como </a:t>
            </a:r>
            <a:r>
              <a:rPr lang="pt-BR" sz="1600" b="1" u="sng" dirty="0" smtClean="0">
                <a:solidFill>
                  <a:schemeClr val="tx1"/>
                </a:solidFill>
              </a:rPr>
              <a:t>Administrador</a:t>
            </a:r>
            <a:r>
              <a:rPr lang="pt-BR" sz="1600" dirty="0" smtClean="0">
                <a:solidFill>
                  <a:schemeClr val="tx1"/>
                </a:solidFill>
              </a:rPr>
              <a:t>, </a:t>
            </a:r>
            <a:r>
              <a:rPr lang="pt-BR" sz="1600" b="1" u="sng" dirty="0" smtClean="0">
                <a:solidFill>
                  <a:schemeClr val="tx1"/>
                </a:solidFill>
              </a:rPr>
              <a:t>desejo </a:t>
            </a:r>
            <a:r>
              <a:rPr lang="pt-BR" sz="1600" dirty="0" smtClean="0">
                <a:solidFill>
                  <a:schemeClr val="tx1"/>
                </a:solidFill>
              </a:rPr>
              <a:t>poder ser o único a cadastrar os funcionários na aplicação, </a:t>
            </a:r>
            <a:r>
              <a:rPr lang="pt-BR" sz="1600" b="1" u="sng" dirty="0" smtClean="0">
                <a:solidFill>
                  <a:schemeClr val="tx1"/>
                </a:solidFill>
              </a:rPr>
              <a:t>pois</a:t>
            </a:r>
            <a:r>
              <a:rPr lang="pt-BR" sz="1600" dirty="0" smtClean="0">
                <a:solidFill>
                  <a:schemeClr val="tx1"/>
                </a:solidFill>
              </a:rPr>
              <a:t>, dessa forma conseguirei garantir a credibilidade das informações e fazer auditorias</a:t>
            </a:r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A41EA0F-DEC3-47F2-8996-651B3CD8F76B}"/>
              </a:ext>
            </a:extLst>
          </p:cNvPr>
          <p:cNvSpPr/>
          <p:nvPr/>
        </p:nvSpPr>
        <p:spPr>
          <a:xfrm>
            <a:off x="1376032" y="4891014"/>
            <a:ext cx="3591339" cy="178808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Como </a:t>
            </a:r>
            <a:r>
              <a:rPr lang="pt-BR" sz="1600" b="1" u="sng" dirty="0" smtClean="0">
                <a:solidFill>
                  <a:schemeClr val="tx1"/>
                </a:solidFill>
              </a:rPr>
              <a:t>Administrador</a:t>
            </a:r>
            <a:r>
              <a:rPr lang="pt-BR" sz="1600" dirty="0" smtClean="0">
                <a:solidFill>
                  <a:schemeClr val="tx1"/>
                </a:solidFill>
              </a:rPr>
              <a:t> desejo visualizar gráficos de lucro, </a:t>
            </a:r>
            <a:r>
              <a:rPr lang="pt-BR" sz="1600" b="1" u="sng" dirty="0" smtClean="0">
                <a:solidFill>
                  <a:schemeClr val="tx1"/>
                </a:solidFill>
              </a:rPr>
              <a:t>para que </a:t>
            </a:r>
            <a:r>
              <a:rPr lang="pt-BR" sz="1600" dirty="0" smtClean="0">
                <a:solidFill>
                  <a:schemeClr val="tx1"/>
                </a:solidFill>
              </a:rPr>
              <a:t>assim eu possa controlar melhor as finanças da minha empresa.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642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200025"/>
            <a:ext cx="5003800" cy="688975"/>
          </a:xfrm>
        </p:spPr>
        <p:txBody>
          <a:bodyPr>
            <a:normAutofit/>
          </a:bodyPr>
          <a:lstStyle/>
          <a:p>
            <a:r>
              <a:rPr lang="pt-BR" sz="2000" dirty="0" smtClean="0">
                <a:latin typeface="Bell MT" panose="02020503060305020303" pitchFamily="18" charset="0"/>
              </a:rPr>
              <a:t>DIAGRAMA DE SOLUÇÃO</a:t>
            </a:r>
            <a:endParaRPr lang="pt-BR" sz="2000" dirty="0">
              <a:latin typeface="Bell MT" panose="02020503060305020303" pitchFamily="18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970" y="1038224"/>
            <a:ext cx="9405078" cy="5400675"/>
          </a:xfrm>
        </p:spPr>
      </p:pic>
    </p:spTree>
    <p:extLst>
      <p:ext uri="{BB962C8B-B14F-4D97-AF65-F5344CB8AC3E}">
        <p14:creationId xmlns:p14="http://schemas.microsoft.com/office/powerpoint/2010/main" val="30501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3239FC04-A5DB-4AE5-B2F6-7A04758BB4F4}"/>
              </a:ext>
            </a:extLst>
          </p:cNvPr>
          <p:cNvSpPr txBox="1"/>
          <p:nvPr/>
        </p:nvSpPr>
        <p:spPr>
          <a:xfrm>
            <a:off x="383788" y="244365"/>
            <a:ext cx="4345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Bell MT" panose="02020503060305020303" pitchFamily="18" charset="0"/>
                <a:ea typeface="Roboto" pitchFamily="2" charset="0"/>
                <a:cs typeface="Aharoni" panose="020B0604020202020204" pitchFamily="2" charset="-79"/>
              </a:rPr>
              <a:t>DIAGRAMA DE BANCO DE DADOS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624" y="762035"/>
            <a:ext cx="9992306" cy="580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79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704</Words>
  <Application>Microsoft Office PowerPoint</Application>
  <PresentationFormat>Widescreen</PresentationFormat>
  <Paragraphs>76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2" baseType="lpstr">
      <vt:lpstr>Aharoni</vt:lpstr>
      <vt:lpstr>Arial</vt:lpstr>
      <vt:lpstr>Bell MT</vt:lpstr>
      <vt:lpstr>Calibri</vt:lpstr>
      <vt:lpstr>Calibri Light</vt:lpstr>
      <vt:lpstr>Roboto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DIAGRAMA DE SOLUÇÃO</vt:lpstr>
      <vt:lpstr>Apresentação do PowerPoint</vt:lpstr>
      <vt:lpstr>USE CASE – APLICAÇÃO JAVA</vt:lpstr>
      <vt:lpstr>USE CASE - WEBSITE</vt:lpstr>
      <vt:lpstr>MOCKUP DE TELA</vt:lpstr>
      <vt:lpstr>BPMN</vt:lpstr>
      <vt:lpstr>DEFINIÇÃO DE ALERTAS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Livia Nakashima</dc:creator>
  <cp:lastModifiedBy>Aluno</cp:lastModifiedBy>
  <cp:revision>27</cp:revision>
  <dcterms:created xsi:type="dcterms:W3CDTF">2019-09-11T05:53:13Z</dcterms:created>
  <dcterms:modified xsi:type="dcterms:W3CDTF">2019-10-24T20:17:36Z</dcterms:modified>
</cp:coreProperties>
</file>