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57" r:id="rId4"/>
    <p:sldId id="260" r:id="rId5"/>
    <p:sldId id="256" r:id="rId6"/>
    <p:sldId id="258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92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88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27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04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96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84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64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57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94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28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05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393E8-F99D-42CE-9AA3-CB8D8B79CBEE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B71DD-E5AD-4437-A86C-5CCEBE99BA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13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B220D29-17CC-4D8C-9053-040751E0E0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" b="2569"/>
          <a:stretch/>
        </p:blipFill>
        <p:spPr>
          <a:xfrm>
            <a:off x="1460695" y="419822"/>
            <a:ext cx="9270610" cy="35486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/>
          <p:cNvSpPr txBox="1"/>
          <p:nvPr/>
        </p:nvSpPr>
        <p:spPr>
          <a:xfrm>
            <a:off x="7882077" y="4558015"/>
            <a:ext cx="284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Eduardo </a:t>
            </a:r>
            <a:r>
              <a:rPr lang="pt-BR" dirty="0" err="1" smtClean="0"/>
              <a:t>Kauan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Guilherme Pardo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Lívia Nakashima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Regino</a:t>
            </a:r>
            <a:r>
              <a:rPr lang="pt-BR" dirty="0" smtClean="0"/>
              <a:t> Trindade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Saulo Fernando</a:t>
            </a:r>
          </a:p>
        </p:txBody>
      </p:sp>
    </p:spTree>
    <p:extLst>
      <p:ext uri="{BB962C8B-B14F-4D97-AF65-F5344CB8AC3E}">
        <p14:creationId xmlns:p14="http://schemas.microsoft.com/office/powerpoint/2010/main" val="37135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239FC04-A5DB-4AE5-B2F6-7A04758BB4F4}"/>
              </a:ext>
            </a:extLst>
          </p:cNvPr>
          <p:cNvSpPr txBox="1"/>
          <p:nvPr/>
        </p:nvSpPr>
        <p:spPr>
          <a:xfrm>
            <a:off x="383787" y="305920"/>
            <a:ext cx="185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ESCOPO</a:t>
            </a:r>
            <a:endParaRPr lang="pt-BR" sz="2400" dirty="0">
              <a:latin typeface="Bell MT" panose="02020503060305020303" pitchFamily="18" charset="0"/>
              <a:ea typeface="Roboto" pitchFamily="2" charset="0"/>
              <a:cs typeface="Aharoni" panose="020B0604020202020204" pitchFamily="2" charset="-79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82600" y="767585"/>
            <a:ext cx="10820400" cy="341632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/>
              <a:t>Monitorar os dados de CPU, memória e disco do servidor que está alocando o streaming, gerando gráficos que informam quanto o servidor está consumindo, qual o horário de pico, a vida útil do servidor e tornar mais fácil a análise do motivo de possíveis quedas do </a:t>
            </a:r>
            <a:r>
              <a:rPr lang="pt-BR" dirty="0" smtClean="0"/>
              <a:t>servidor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0" algn="just"/>
            <a:endParaRPr lang="pt-BR" dirty="0" smtClean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lvl="0" algn="just"/>
            <a:endParaRPr lang="pt-BR" dirty="0"/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pt-BR" dirty="0" smtClean="0"/>
              <a:t>Monitorar </a:t>
            </a:r>
            <a:r>
              <a:rPr lang="pt-BR" dirty="0"/>
              <a:t>acesso que ocorrem no banco de dados e assim gerar gráficos de quantos acessos foram feitos num determinado período, quais pessoas tinham permissão para acessar esse banco e quais pessoas tentaram acessar sem permissão, gerar dados estatísticos que mostrem o nível de segurança do banco de dados.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1661" t="27605" r="48632" b="52604"/>
          <a:stretch/>
        </p:blipFill>
        <p:spPr>
          <a:xfrm>
            <a:off x="1682235" y="4183905"/>
            <a:ext cx="9097861" cy="203663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239FC04-A5DB-4AE5-B2F6-7A04758BB4F4}"/>
              </a:ext>
            </a:extLst>
          </p:cNvPr>
          <p:cNvSpPr txBox="1"/>
          <p:nvPr/>
        </p:nvSpPr>
        <p:spPr>
          <a:xfrm>
            <a:off x="383787" y="3278321"/>
            <a:ext cx="3276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PRODUCT BACKLOG</a:t>
            </a:r>
            <a:endParaRPr lang="pt-BR" sz="2400" dirty="0">
              <a:latin typeface="Bell MT" panose="02020503060305020303" pitchFamily="18" charset="0"/>
              <a:ea typeface="Roboto" pitchFamily="2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0408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27BEC46-BE4D-470F-A3E9-27F6730C9222}"/>
              </a:ext>
            </a:extLst>
          </p:cNvPr>
          <p:cNvSpPr txBox="1"/>
          <p:nvPr/>
        </p:nvSpPr>
        <p:spPr>
          <a:xfrm>
            <a:off x="320288" y="185531"/>
            <a:ext cx="138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CANVAS</a:t>
            </a:r>
            <a:endParaRPr lang="pt-BR" sz="2800" dirty="0">
              <a:latin typeface="Bell MT" panose="02020503060305020303" pitchFamily="18" charset="0"/>
              <a:ea typeface="Roboto" pitchFamily="2" charset="0"/>
              <a:cs typeface="Aharoni" panose="020B0604020202020204" pitchFamily="2" charset="-79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D21EAD-76F4-4425-9D92-5E62F04E1B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7553" t="10292" r="5001" b="13630"/>
          <a:stretch/>
        </p:blipFill>
        <p:spPr>
          <a:xfrm>
            <a:off x="320288" y="907534"/>
            <a:ext cx="11351642" cy="555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239FC04-A5DB-4AE5-B2F6-7A04758BB4F4}"/>
              </a:ext>
            </a:extLst>
          </p:cNvPr>
          <p:cNvSpPr txBox="1"/>
          <p:nvPr/>
        </p:nvSpPr>
        <p:spPr>
          <a:xfrm>
            <a:off x="320288" y="72525"/>
            <a:ext cx="305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REQUISITOS FUNCIONAIS</a:t>
            </a:r>
            <a:endParaRPr lang="pt-BR" dirty="0">
              <a:latin typeface="Bell MT" panose="02020503060305020303" pitchFamily="18" charset="0"/>
              <a:ea typeface="Roboto" pitchFamily="2" charset="0"/>
              <a:cs typeface="Aharoni" panose="020B0604020202020204" pitchFamily="2" charset="-79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l="1976" t="27779" r="21596" b="25520"/>
          <a:stretch/>
        </p:blipFill>
        <p:spPr>
          <a:xfrm>
            <a:off x="1310889" y="441857"/>
            <a:ext cx="8861810" cy="294849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l="1489" t="27084" r="30283" b="41666"/>
          <a:stretch/>
        </p:blipFill>
        <p:spPr>
          <a:xfrm>
            <a:off x="1310888" y="3759680"/>
            <a:ext cx="8861811" cy="294849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239FC04-A5DB-4AE5-B2F6-7A04758BB4F4}"/>
              </a:ext>
            </a:extLst>
          </p:cNvPr>
          <p:cNvSpPr txBox="1"/>
          <p:nvPr/>
        </p:nvSpPr>
        <p:spPr>
          <a:xfrm>
            <a:off x="320288" y="3390348"/>
            <a:ext cx="361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REQUISITOS NÃO FUNCIONAIS</a:t>
            </a:r>
            <a:endParaRPr lang="pt-BR" dirty="0">
              <a:latin typeface="Bell MT" panose="02020503060305020303" pitchFamily="18" charset="0"/>
              <a:ea typeface="Roboto" pitchFamily="2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286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>
            <a:cxnSpLocks/>
          </p:cNvCxnSpPr>
          <p:nvPr/>
        </p:nvCxnSpPr>
        <p:spPr>
          <a:xfrm>
            <a:off x="4480561" y="360064"/>
            <a:ext cx="0" cy="3833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0" y="4193177"/>
            <a:ext cx="12192000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89199" y="84343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QUEM? 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399" y="646805"/>
            <a:ext cx="968507" cy="3201771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389519" y="3732404"/>
            <a:ext cx="185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Operador do NOC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577827" y="843436"/>
            <a:ext cx="20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COMPORTAMENTO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58638" y="4297681"/>
            <a:ext cx="25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DORES E NECESSIDADES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5457A7-D833-473A-BF2C-06DF309987E0}"/>
              </a:ext>
            </a:extLst>
          </p:cNvPr>
          <p:cNvSpPr txBox="1"/>
          <p:nvPr/>
        </p:nvSpPr>
        <p:spPr>
          <a:xfrm>
            <a:off x="4577827" y="1342134"/>
            <a:ext cx="7129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Idade entre 27 e 50 anos;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Age </a:t>
            </a:r>
            <a:r>
              <a:rPr lang="pt-BR" dirty="0"/>
              <a:t>bem sob pressão;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responsável por vários servidores;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Investe muito tempo procurando por soluções quando algum servidor fica fora do ar mesmo já tendo experiência;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preocupa com a segurança das informações as quais é responsável;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avaliado com base no funcionamento dos servidores;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C9928E-2516-487C-9794-43D6710E81F5}"/>
              </a:ext>
            </a:extLst>
          </p:cNvPr>
          <p:cNvSpPr txBox="1"/>
          <p:nvPr/>
        </p:nvSpPr>
        <p:spPr>
          <a:xfrm>
            <a:off x="336374" y="4758454"/>
            <a:ext cx="94039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Precisa descobrir porque os servidores ficam indisponíveis;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Ter as informações em tempo real;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Ter as informações centralizadas em um lugar de fácil visualização;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Visualizar o histórico de uso dos recursos dos servidores para fazer análises mais profundas;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Precisa manter os servidores com disponibilidade máxima;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Precisa manter as informações do banco de dados seguras;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3037DF1-5C4F-4956-B206-878544CC1FA1}"/>
              </a:ext>
            </a:extLst>
          </p:cNvPr>
          <p:cNvSpPr txBox="1"/>
          <p:nvPr/>
        </p:nvSpPr>
        <p:spPr>
          <a:xfrm flipH="1">
            <a:off x="158638" y="98454"/>
            <a:ext cx="393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PROTO PERSONA</a:t>
            </a:r>
          </a:p>
        </p:txBody>
      </p:sp>
    </p:spTree>
    <p:extLst>
      <p:ext uri="{BB962C8B-B14F-4D97-AF65-F5344CB8AC3E}">
        <p14:creationId xmlns:p14="http://schemas.microsoft.com/office/powerpoint/2010/main" val="39375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239FC04-A5DB-4AE5-B2F6-7A04758BB4F4}"/>
              </a:ext>
            </a:extLst>
          </p:cNvPr>
          <p:cNvSpPr txBox="1"/>
          <p:nvPr/>
        </p:nvSpPr>
        <p:spPr>
          <a:xfrm>
            <a:off x="320288" y="185531"/>
            <a:ext cx="235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USER </a:t>
            </a:r>
            <a:r>
              <a:rPr lang="pt-BR" sz="2400" dirty="0" smtClean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STORIES</a:t>
            </a:r>
            <a:endParaRPr lang="pt-BR" sz="2400" dirty="0">
              <a:latin typeface="Bell MT" panose="02020503060305020303" pitchFamily="18" charset="0"/>
              <a:ea typeface="Roboto" pitchFamily="2" charset="0"/>
              <a:cs typeface="Aharoni" panose="020B0604020202020204" pitchFamily="2" charset="-79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F366D3F-C36E-44C8-B700-BBA7FAADE833}"/>
              </a:ext>
            </a:extLst>
          </p:cNvPr>
          <p:cNvSpPr/>
          <p:nvPr/>
        </p:nvSpPr>
        <p:spPr>
          <a:xfrm>
            <a:off x="827185" y="1008821"/>
            <a:ext cx="4689034" cy="204083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Como </a:t>
            </a:r>
            <a:r>
              <a:rPr lang="pt-BR" sz="1600" b="1" u="heavy" dirty="0">
                <a:solidFill>
                  <a:schemeClr val="tx1"/>
                </a:solidFill>
              </a:rPr>
              <a:t>Plataforma</a:t>
            </a:r>
            <a:r>
              <a:rPr lang="pt-BR" sz="1600" b="1" dirty="0">
                <a:solidFill>
                  <a:schemeClr val="tx1"/>
                </a:solidFill>
              </a:rPr>
              <a:t>, </a:t>
            </a:r>
            <a:r>
              <a:rPr lang="pt-BR" sz="1600" b="1" u="heavy" dirty="0">
                <a:solidFill>
                  <a:schemeClr val="tx1"/>
                </a:solidFill>
              </a:rPr>
              <a:t>quero</a:t>
            </a:r>
            <a:r>
              <a:rPr lang="pt-BR" sz="1600" b="1" dirty="0">
                <a:solidFill>
                  <a:schemeClr val="tx1"/>
                </a:solidFill>
              </a:rPr>
              <a:t> </a:t>
            </a:r>
            <a:r>
              <a:rPr lang="pt-BR" sz="1600" dirty="0">
                <a:solidFill>
                  <a:schemeClr val="tx1"/>
                </a:solidFill>
              </a:rPr>
              <a:t>saber porque meus servidores estão caindo constantemente,</a:t>
            </a:r>
            <a:r>
              <a:rPr lang="pt-BR" sz="1600" b="1" dirty="0">
                <a:solidFill>
                  <a:schemeClr val="tx1"/>
                </a:solidFill>
              </a:rPr>
              <a:t> </a:t>
            </a:r>
            <a:r>
              <a:rPr lang="pt-BR" sz="1600" b="1" u="heavy" dirty="0">
                <a:solidFill>
                  <a:schemeClr val="tx1"/>
                </a:solidFill>
              </a:rPr>
              <a:t>para</a:t>
            </a:r>
            <a:r>
              <a:rPr lang="pt-BR" sz="1600" dirty="0">
                <a:solidFill>
                  <a:schemeClr val="tx1"/>
                </a:solidFill>
              </a:rPr>
              <a:t> que assim haja uma manutenção mais rápida pois quando os servidores caem nós demoramos muito tempo para descobrir o incidente e subi-lo novamente e por conta disso nós temos perdas tanto financeiras quanto em questão de público e “funcionários” (os </a:t>
            </a:r>
            <a:r>
              <a:rPr lang="pt-BR" sz="1600" dirty="0" err="1">
                <a:solidFill>
                  <a:schemeClr val="tx1"/>
                </a:solidFill>
              </a:rPr>
              <a:t>streamers</a:t>
            </a:r>
            <a:r>
              <a:rPr lang="pt-BR" sz="1600" dirty="0">
                <a:solidFill>
                  <a:schemeClr val="tx1"/>
                </a:solidFill>
              </a:rPr>
              <a:t>).</a:t>
            </a:r>
          </a:p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A41EA0F-DEC3-47F2-8996-651B3CD8F76B}"/>
              </a:ext>
            </a:extLst>
          </p:cNvPr>
          <p:cNvSpPr/>
          <p:nvPr/>
        </p:nvSpPr>
        <p:spPr>
          <a:xfrm>
            <a:off x="6809317" y="890455"/>
            <a:ext cx="3591339" cy="178808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Como </a:t>
            </a:r>
            <a:r>
              <a:rPr lang="pt-BR" sz="1600" b="1" u="sng" dirty="0">
                <a:solidFill>
                  <a:schemeClr val="tx1"/>
                </a:solidFill>
              </a:rPr>
              <a:t>Operador do Servidor</a:t>
            </a:r>
            <a:r>
              <a:rPr lang="pt-BR" sz="1600" dirty="0">
                <a:solidFill>
                  <a:schemeClr val="tx1"/>
                </a:solidFill>
              </a:rPr>
              <a:t>, </a:t>
            </a:r>
            <a:r>
              <a:rPr lang="pt-BR" sz="1600" b="1" u="sng" dirty="0">
                <a:solidFill>
                  <a:schemeClr val="tx1"/>
                </a:solidFill>
              </a:rPr>
              <a:t>desejo</a:t>
            </a:r>
            <a:r>
              <a:rPr lang="pt-BR" sz="1600" dirty="0">
                <a:solidFill>
                  <a:schemeClr val="tx1"/>
                </a:solidFill>
              </a:rPr>
              <a:t> ter uma média da performance de memória, CPU e disco do servidor baseada no mês, </a:t>
            </a:r>
            <a:r>
              <a:rPr lang="pt-BR" sz="1600" b="1" u="sng" dirty="0">
                <a:solidFill>
                  <a:schemeClr val="tx1"/>
                </a:solidFill>
              </a:rPr>
              <a:t>para</a:t>
            </a:r>
            <a:r>
              <a:rPr lang="pt-BR" sz="1600" dirty="0">
                <a:solidFill>
                  <a:schemeClr val="tx1"/>
                </a:solidFill>
              </a:rPr>
              <a:t> que assim eu consiga ter mais controle do quanto está sendo utilizado desses recursos.</a:t>
            </a:r>
          </a:p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15921B9-A6DA-496A-BC76-4CFC275706CB}"/>
              </a:ext>
            </a:extLst>
          </p:cNvPr>
          <p:cNvSpPr/>
          <p:nvPr/>
        </p:nvSpPr>
        <p:spPr>
          <a:xfrm>
            <a:off x="6526698" y="3889452"/>
            <a:ext cx="4689034" cy="204083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Como </a:t>
            </a:r>
            <a:r>
              <a:rPr lang="pt-BR" sz="1600" b="1" u="sng" dirty="0">
                <a:solidFill>
                  <a:schemeClr val="tx1"/>
                </a:solidFill>
              </a:rPr>
              <a:t>Operador do Servidor</a:t>
            </a:r>
            <a:r>
              <a:rPr lang="pt-BR" sz="1600" dirty="0">
                <a:solidFill>
                  <a:schemeClr val="tx1"/>
                </a:solidFill>
              </a:rPr>
              <a:t>, </a:t>
            </a:r>
            <a:r>
              <a:rPr lang="pt-BR" sz="1600" b="1" u="sng" dirty="0">
                <a:solidFill>
                  <a:schemeClr val="tx1"/>
                </a:solidFill>
              </a:rPr>
              <a:t>gostaria</a:t>
            </a:r>
            <a:r>
              <a:rPr lang="pt-BR" sz="1600" dirty="0">
                <a:solidFill>
                  <a:schemeClr val="tx1"/>
                </a:solidFill>
              </a:rPr>
              <a:t> de visualizar em uma página web gráficos baseados no mês para me informar quanto o servidor está consumindo, qual o horário de pico e vida útil do servidor, </a:t>
            </a:r>
            <a:r>
              <a:rPr lang="pt-BR" sz="1600" b="1" u="sng" dirty="0">
                <a:solidFill>
                  <a:schemeClr val="tx1"/>
                </a:solidFill>
              </a:rPr>
              <a:t>para</a:t>
            </a:r>
            <a:r>
              <a:rPr lang="pt-BR" sz="1600" dirty="0">
                <a:solidFill>
                  <a:schemeClr val="tx1"/>
                </a:solidFill>
              </a:rPr>
              <a:t> que assim eu consiga ver de forma mais sistêmica e organizada os possíveis motivos para a queda do servidor.</a:t>
            </a:r>
          </a:p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2B0A6A3-083F-4C66-9C3F-0DAA75722557}"/>
              </a:ext>
            </a:extLst>
          </p:cNvPr>
          <p:cNvSpPr/>
          <p:nvPr/>
        </p:nvSpPr>
        <p:spPr>
          <a:xfrm>
            <a:off x="1125359" y="4087421"/>
            <a:ext cx="4092686" cy="17319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Como </a:t>
            </a:r>
            <a:r>
              <a:rPr lang="pt-BR" sz="1600" b="1" u="sng" dirty="0">
                <a:solidFill>
                  <a:schemeClr val="tx1"/>
                </a:solidFill>
              </a:rPr>
              <a:t>Operador do Servidor</a:t>
            </a:r>
            <a:r>
              <a:rPr lang="pt-BR" sz="1600" dirty="0">
                <a:solidFill>
                  <a:schemeClr val="tx1"/>
                </a:solidFill>
              </a:rPr>
              <a:t>, </a:t>
            </a:r>
            <a:r>
              <a:rPr lang="pt-BR" sz="1600" b="1" u="sng" dirty="0">
                <a:solidFill>
                  <a:schemeClr val="tx1"/>
                </a:solidFill>
              </a:rPr>
              <a:t>preciso</a:t>
            </a:r>
            <a:r>
              <a:rPr lang="pt-BR" sz="1600" dirty="0">
                <a:solidFill>
                  <a:schemeClr val="tx1"/>
                </a:solidFill>
              </a:rPr>
              <a:t> cumprir as normas da Lei Geral de Proteção de Dados, e um log mostrando quais usuários entraram no banco de dados e o que fizeram, com data e hora, é crucial para a auditoria.</a:t>
            </a:r>
          </a:p>
          <a:p>
            <a:pPr algn="ctr"/>
            <a:endParaRPr lang="pt-BR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96D2613-4E40-4F61-B8C5-9F988D4833FF}"/>
              </a:ext>
            </a:extLst>
          </p:cNvPr>
          <p:cNvCxnSpPr/>
          <p:nvPr/>
        </p:nvCxnSpPr>
        <p:spPr>
          <a:xfrm>
            <a:off x="6070614" y="447141"/>
            <a:ext cx="0" cy="6231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BC9C634-0DBA-42D1-8E69-D665121735EA}"/>
              </a:ext>
            </a:extLst>
          </p:cNvPr>
          <p:cNvCxnSpPr>
            <a:cxnSpLocks/>
          </p:cNvCxnSpPr>
          <p:nvPr/>
        </p:nvCxnSpPr>
        <p:spPr>
          <a:xfrm flipH="1">
            <a:off x="320288" y="3336957"/>
            <a:ext cx="11500652" cy="92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4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239FC04-A5DB-4AE5-B2F6-7A04758BB4F4}"/>
              </a:ext>
            </a:extLst>
          </p:cNvPr>
          <p:cNvSpPr txBox="1"/>
          <p:nvPr/>
        </p:nvSpPr>
        <p:spPr>
          <a:xfrm>
            <a:off x="383788" y="244365"/>
            <a:ext cx="434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DIAGRAMA DE BANCO DE DADOS</a:t>
            </a:r>
            <a:endParaRPr lang="pt-BR" sz="2000" dirty="0">
              <a:latin typeface="Bell MT" panose="02020503060305020303" pitchFamily="18" charset="0"/>
              <a:ea typeface="Roboto" pitchFamily="2" charset="0"/>
              <a:cs typeface="Aharoni" panose="020B0604020202020204" pitchFamily="2" charset="-79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/>
          <a:srcRect l="18668" t="18056" r="16423" b="24653"/>
          <a:stretch/>
        </p:blipFill>
        <p:spPr>
          <a:xfrm>
            <a:off x="647698" y="876300"/>
            <a:ext cx="10774412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9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453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Aharoni</vt:lpstr>
      <vt:lpstr>Arial</vt:lpstr>
      <vt:lpstr>Bell MT</vt:lpstr>
      <vt:lpstr>Calibri</vt:lpstr>
      <vt:lpstr>Calibri Light</vt:lpstr>
      <vt:lpstr>Roboto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Livia Nakashima</dc:creator>
  <cp:lastModifiedBy>Aluno</cp:lastModifiedBy>
  <cp:revision>7</cp:revision>
  <dcterms:created xsi:type="dcterms:W3CDTF">2019-09-11T05:53:13Z</dcterms:created>
  <dcterms:modified xsi:type="dcterms:W3CDTF">2019-09-11T21:02:44Z</dcterms:modified>
</cp:coreProperties>
</file>