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60" r:id="rId5"/>
    <p:sldId id="256" r:id="rId6"/>
    <p:sldId id="264" r:id="rId7"/>
    <p:sldId id="258" r:id="rId8"/>
    <p:sldId id="270" r:id="rId9"/>
    <p:sldId id="261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9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8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27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0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96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84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64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57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9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2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05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93E8-F99D-42CE-9AA3-CB8D8B79CBEE}" type="datetimeFigureOut">
              <a:rPr lang="pt-BR" smtClean="0"/>
              <a:t>23/10/2019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13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B220D29-17CC-4D8C-9053-040751E0E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" b="2569"/>
          <a:stretch/>
        </p:blipFill>
        <p:spPr>
          <a:xfrm>
            <a:off x="1460695" y="419822"/>
            <a:ext cx="9270610" cy="354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882077" y="4558015"/>
            <a:ext cx="284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Eduardo </a:t>
            </a:r>
            <a:r>
              <a:rPr lang="pt-BR" dirty="0" err="1"/>
              <a:t>Kauan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Guilherme Pardo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Lívia Nakashima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Regino</a:t>
            </a:r>
            <a:r>
              <a:rPr lang="pt-BR" dirty="0"/>
              <a:t> Trindade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Saulo Fernando</a:t>
            </a:r>
          </a:p>
        </p:txBody>
      </p:sp>
    </p:spTree>
    <p:extLst>
      <p:ext uri="{BB962C8B-B14F-4D97-AF65-F5344CB8AC3E}">
        <p14:creationId xmlns:p14="http://schemas.microsoft.com/office/powerpoint/2010/main" val="3713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USE CASE – APLICAÇÃO JAVA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7" y="1816855"/>
            <a:ext cx="8380188" cy="3491745"/>
          </a:xfrm>
        </p:spPr>
      </p:pic>
    </p:spTree>
    <p:extLst>
      <p:ext uri="{BB962C8B-B14F-4D97-AF65-F5344CB8AC3E}">
        <p14:creationId xmlns:p14="http://schemas.microsoft.com/office/powerpoint/2010/main" val="35251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500" y="136525"/>
            <a:ext cx="5041900" cy="727075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USE CASE - WEBSITE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28" y="863600"/>
            <a:ext cx="6635372" cy="5900778"/>
          </a:xfrm>
        </p:spPr>
      </p:pic>
    </p:spTree>
    <p:extLst>
      <p:ext uri="{BB962C8B-B14F-4D97-AF65-F5344CB8AC3E}">
        <p14:creationId xmlns:p14="http://schemas.microsoft.com/office/powerpoint/2010/main" val="38178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746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MOCKUP DE TELA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1" y="1690688"/>
            <a:ext cx="7531099" cy="4715574"/>
          </a:xfrm>
        </p:spPr>
      </p:pic>
    </p:spTree>
    <p:extLst>
      <p:ext uri="{BB962C8B-B14F-4D97-AF65-F5344CB8AC3E}">
        <p14:creationId xmlns:p14="http://schemas.microsoft.com/office/powerpoint/2010/main" val="19609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123825"/>
            <a:ext cx="10515600" cy="1325563"/>
          </a:xfrm>
        </p:spPr>
        <p:txBody>
          <a:bodyPr/>
          <a:lstStyle/>
          <a:p>
            <a:r>
              <a:rPr lang="pt-BR" sz="2000" dirty="0" smtClean="0">
                <a:latin typeface="Bell MT" panose="02020503060305020303" pitchFamily="18" charset="0"/>
              </a:rPr>
              <a:t>BPMN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8" y="901701"/>
            <a:ext cx="11930972" cy="5778500"/>
          </a:xfrm>
        </p:spPr>
      </p:pic>
    </p:spTree>
    <p:extLst>
      <p:ext uri="{BB962C8B-B14F-4D97-AF65-F5344CB8AC3E}">
        <p14:creationId xmlns:p14="http://schemas.microsoft.com/office/powerpoint/2010/main" val="23528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950" y="327025"/>
            <a:ext cx="4787900" cy="676275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DEFINIÇÃO DE ALERTAS</a:t>
            </a:r>
            <a:endParaRPr lang="pt-BR" sz="2000" dirty="0">
              <a:latin typeface="Bell MT" panose="020205030603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74800"/>
            <a:ext cx="5156200" cy="36068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Utilidade: Prevenir que o operador perceba que um dos processos da máquina está sendo sobrecarregado tarde demais, pois nós guardamos os dados de todas as máquinas que o operador é responsável.</a:t>
            </a:r>
          </a:p>
          <a:p>
            <a:r>
              <a:rPr lang="pt-BR" sz="2000" dirty="0" smtClean="0"/>
              <a:t>Impacto: Prevenindo um incidente, a empresa consequentemente irá levar mais qualidade aos clientes.</a:t>
            </a:r>
            <a:endParaRPr lang="pt-BR" sz="2000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574800"/>
            <a:ext cx="5363663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7" y="305920"/>
            <a:ext cx="185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ESCOPO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82600" y="767585"/>
            <a:ext cx="10820400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Monitorar os dados de CPU, memória e disco do servidor que está alocando o streaming, gerando gráficos que informam quanto o servidor está consumindo, qual o horário de pico, a vida útil do servidor e tornar mais fácil a análise do motivo de possíveis quedas do servidor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lvl="0" algn="just"/>
            <a:endParaRPr lang="pt-BR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lvl="0" algn="just"/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pt-BR" dirty="0"/>
              <a:t>Monitorar acesso que ocorrem no banco de dados e assim gerar gráficos de quantos acessos foram feitos num determinado período, quais pessoas tinham permissão para acessar esse banco e quais pessoas tentaram acessar sem permissão, gerar dados estatísticos que mostrem o nível de segurança do banco de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661" t="27605" r="48632" b="52604"/>
          <a:stretch/>
        </p:blipFill>
        <p:spPr>
          <a:xfrm>
            <a:off x="1682235" y="4183905"/>
            <a:ext cx="9097861" cy="20366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7" y="3278321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42040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7BEC46-BE4D-470F-A3E9-27F6730C9222}"/>
              </a:ext>
            </a:extLst>
          </p:cNvPr>
          <p:cNvSpPr txBox="1"/>
          <p:nvPr/>
        </p:nvSpPr>
        <p:spPr>
          <a:xfrm>
            <a:off x="320288" y="185531"/>
            <a:ext cx="138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CANVAS</a:t>
            </a:r>
            <a:endParaRPr lang="pt-BR" sz="2800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D21EAD-76F4-4425-9D92-5E62F04E1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553" t="10292" r="5001" b="13630"/>
          <a:stretch/>
        </p:blipFill>
        <p:spPr>
          <a:xfrm>
            <a:off x="320288" y="907534"/>
            <a:ext cx="11351642" cy="55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72525"/>
            <a:ext cx="305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REQUISITOS FUNCIONAIS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976" t="27779" r="21596" b="25520"/>
          <a:stretch/>
        </p:blipFill>
        <p:spPr>
          <a:xfrm>
            <a:off x="1310889" y="441857"/>
            <a:ext cx="8861810" cy="29484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489" t="27084" r="30283" b="41666"/>
          <a:stretch/>
        </p:blipFill>
        <p:spPr>
          <a:xfrm>
            <a:off x="1310888" y="3759680"/>
            <a:ext cx="8861811" cy="294849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3390348"/>
            <a:ext cx="361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17286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>
            <a:cxnSpLocks/>
          </p:cNvCxnSpPr>
          <p:nvPr/>
        </p:nvCxnSpPr>
        <p:spPr>
          <a:xfrm>
            <a:off x="4480561" y="360064"/>
            <a:ext cx="0" cy="383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0" y="4193177"/>
            <a:ext cx="12192000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89199" y="84343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QUEM? 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99" y="646805"/>
            <a:ext cx="968507" cy="320177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389519" y="3732404"/>
            <a:ext cx="18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do NOC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77827" y="843436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COMPORTAMENTO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58638" y="4297681"/>
            <a:ext cx="25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DORES E NECESSIDADES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5457A7-D833-473A-BF2C-06DF309987E0}"/>
              </a:ext>
            </a:extLst>
          </p:cNvPr>
          <p:cNvSpPr txBox="1"/>
          <p:nvPr/>
        </p:nvSpPr>
        <p:spPr>
          <a:xfrm>
            <a:off x="4577827" y="1342134"/>
            <a:ext cx="7129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 entre 27 e 50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 bem sob pressão;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responsável por vários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Investe muito tempo procurando por soluções quando algum servidor fica fora do ar mesmo já tendo experiência;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preocupa com a segurança das informações as quais é responsável;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avaliado com base no funcionamento dos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9928E-2516-487C-9794-43D6710E81F5}"/>
              </a:ext>
            </a:extLst>
          </p:cNvPr>
          <p:cNvSpPr txBox="1"/>
          <p:nvPr/>
        </p:nvSpPr>
        <p:spPr>
          <a:xfrm>
            <a:off x="336374" y="4758454"/>
            <a:ext cx="9403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descobrir porque os servidores ficam indisponíveis;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em tempo real;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centralizadas em um lugar de fácil visualização;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Visualizar o histórico de uso dos recursos dos servidores para fazer análises mais profundas;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os servidores com disponibilidade máxima;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as informações do banco de dados seguras;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037DF1-5C4F-4956-B206-878544CC1FA1}"/>
              </a:ext>
            </a:extLst>
          </p:cNvPr>
          <p:cNvSpPr txBox="1"/>
          <p:nvPr/>
        </p:nvSpPr>
        <p:spPr>
          <a:xfrm flipH="1">
            <a:off x="158638" y="98454"/>
            <a:ext cx="393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PROTO PERSONA</a:t>
            </a:r>
          </a:p>
        </p:txBody>
      </p:sp>
    </p:spTree>
    <p:extLst>
      <p:ext uri="{BB962C8B-B14F-4D97-AF65-F5344CB8AC3E}">
        <p14:creationId xmlns:p14="http://schemas.microsoft.com/office/powerpoint/2010/main" val="39375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>
            <a:cxnSpLocks/>
          </p:cNvCxnSpPr>
          <p:nvPr/>
        </p:nvCxnSpPr>
        <p:spPr>
          <a:xfrm>
            <a:off x="4480561" y="360064"/>
            <a:ext cx="0" cy="383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0" y="4193177"/>
            <a:ext cx="12192000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89199" y="84343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QUEM?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6173" y="3732404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Administrador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77827" y="843436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COMPORTAMENTO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58638" y="4297681"/>
            <a:ext cx="25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DORES E NECESSIDADES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5457A7-D833-473A-BF2C-06DF309987E0}"/>
              </a:ext>
            </a:extLst>
          </p:cNvPr>
          <p:cNvSpPr txBox="1"/>
          <p:nvPr/>
        </p:nvSpPr>
        <p:spPr>
          <a:xfrm>
            <a:off x="4577827" y="1342134"/>
            <a:ext cx="7129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 entre 35 e 55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 bem sob pressão;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responsável por vários servidores e funcionários;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Investe muito tempo e dinheiro para disponibilizar o melhor serviço possível pros seus clientes;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preocupa com a segurança das informações as quais é responsável;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 os funcionários com base no funcionamento dos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9928E-2516-487C-9794-43D6710E81F5}"/>
              </a:ext>
            </a:extLst>
          </p:cNvPr>
          <p:cNvSpPr txBox="1"/>
          <p:nvPr/>
        </p:nvSpPr>
        <p:spPr>
          <a:xfrm>
            <a:off x="336374" y="4758454"/>
            <a:ext cx="9403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Quer saber quais servidores ficam mais tempo indisponíveis;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em tempo real;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centralizadas em um lugar de fácil visualização;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Visualizar o histórico de uso dos recursos dos servidores para fazer análises mais profundas;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os lucros da empresa estáveis;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saber as informações dos funcionários e dos servidores e precisa que isso esteja seguro;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037DF1-5C4F-4956-B206-878544CC1FA1}"/>
              </a:ext>
            </a:extLst>
          </p:cNvPr>
          <p:cNvSpPr txBox="1"/>
          <p:nvPr/>
        </p:nvSpPr>
        <p:spPr>
          <a:xfrm flipH="1">
            <a:off x="158638" y="98454"/>
            <a:ext cx="393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PROTO PERSONA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3D4113-8B6C-4773-A7ED-B12B5114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4" t="40335" r="45976" b="19292"/>
          <a:stretch/>
        </p:blipFill>
        <p:spPr>
          <a:xfrm>
            <a:off x="1781591" y="964943"/>
            <a:ext cx="948359" cy="27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185531"/>
            <a:ext cx="235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USER STORIES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366D3F-C36E-44C8-B700-BBA7FAADE833}"/>
              </a:ext>
            </a:extLst>
          </p:cNvPr>
          <p:cNvSpPr/>
          <p:nvPr/>
        </p:nvSpPr>
        <p:spPr>
          <a:xfrm>
            <a:off x="827185" y="719328"/>
            <a:ext cx="4689034" cy="20408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heavy" dirty="0">
                <a:solidFill>
                  <a:schemeClr val="tx1"/>
                </a:solidFill>
              </a:rPr>
              <a:t>Administrador</a:t>
            </a:r>
            <a:r>
              <a:rPr lang="pt-BR" sz="1600" b="1" dirty="0">
                <a:solidFill>
                  <a:schemeClr val="tx1"/>
                </a:solidFill>
              </a:rPr>
              <a:t>, </a:t>
            </a:r>
            <a:r>
              <a:rPr lang="pt-BR" sz="1600" b="1" u="heavy" dirty="0">
                <a:solidFill>
                  <a:schemeClr val="tx1"/>
                </a:solidFill>
              </a:rPr>
              <a:t>quero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dirty="0">
                <a:solidFill>
                  <a:schemeClr val="tx1"/>
                </a:solidFill>
              </a:rPr>
              <a:t>saber porque meus servidores estão caindo constantemente,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u="heavy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haja uma manutenção mais rápida pois quando os servidores caem nós demoramos muito tempo para descobrir o incidente e subi-lo novamente e por conta disso nós temos perdas tanto financeiras quanto em questão de público e “funcionários” (os </a:t>
            </a:r>
            <a:r>
              <a:rPr lang="pt-BR" sz="1600" dirty="0" err="1">
                <a:solidFill>
                  <a:schemeClr val="tx1"/>
                </a:solidFill>
              </a:rPr>
              <a:t>streamers</a:t>
            </a:r>
            <a:r>
              <a:rPr lang="pt-BR" sz="1600" dirty="0">
                <a:solidFill>
                  <a:schemeClr val="tx1"/>
                </a:solidFill>
              </a:rPr>
              <a:t>) .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41EA0F-DEC3-47F2-8996-651B3CD8F76B}"/>
              </a:ext>
            </a:extLst>
          </p:cNvPr>
          <p:cNvSpPr/>
          <p:nvPr/>
        </p:nvSpPr>
        <p:spPr>
          <a:xfrm>
            <a:off x="7173856" y="4741925"/>
            <a:ext cx="3591339" cy="1788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desejo</a:t>
            </a:r>
            <a:r>
              <a:rPr lang="pt-BR" sz="1600" dirty="0">
                <a:solidFill>
                  <a:schemeClr val="tx1"/>
                </a:solidFill>
              </a:rPr>
              <a:t> ter uma média da performance de memória, CPU e disco do servidor baseada no mês, </a:t>
            </a:r>
            <a:r>
              <a:rPr lang="pt-BR" sz="1600" b="1" u="sng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eu consiga ter mais controle do quanto está sendo utilizado desses recursos.</a:t>
            </a:r>
          </a:p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5921B9-A6DA-496A-BC76-4CFC275706CB}"/>
              </a:ext>
            </a:extLst>
          </p:cNvPr>
          <p:cNvSpPr/>
          <p:nvPr/>
        </p:nvSpPr>
        <p:spPr>
          <a:xfrm>
            <a:off x="6625009" y="612348"/>
            <a:ext cx="4689034" cy="20408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gostaria</a:t>
            </a:r>
            <a:r>
              <a:rPr lang="pt-BR" sz="1600" dirty="0">
                <a:solidFill>
                  <a:schemeClr val="tx1"/>
                </a:solidFill>
              </a:rPr>
              <a:t> de visualizar em uma página web gráficos baseados no mês para me informar quanto o servidor está consumindo, qual o horário de pico e vida útil do servidor, </a:t>
            </a:r>
            <a:r>
              <a:rPr lang="pt-BR" sz="1600" b="1" u="sng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eu consiga ver de forma mais sistêmica e organizada os possíveis motivos para a queda do servidor.</a:t>
            </a:r>
          </a:p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B0A6A3-083F-4C66-9C3F-0DAA75722557}"/>
              </a:ext>
            </a:extLst>
          </p:cNvPr>
          <p:cNvSpPr/>
          <p:nvPr/>
        </p:nvSpPr>
        <p:spPr>
          <a:xfrm>
            <a:off x="6923183" y="2831555"/>
            <a:ext cx="4092686" cy="17319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preciso</a:t>
            </a:r>
            <a:r>
              <a:rPr lang="pt-BR" sz="1600" dirty="0">
                <a:solidFill>
                  <a:schemeClr val="tx1"/>
                </a:solidFill>
              </a:rPr>
              <a:t> cumprir as normas da Lei Geral de Proteção de Dados, e um log mostrando quais usuários entraram no banco de dados e o que fizeram, com data e hora, é crucial para a auditoria.</a:t>
            </a:r>
          </a:p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96D2613-4E40-4F61-B8C5-9F988D4833FF}"/>
              </a:ext>
            </a:extLst>
          </p:cNvPr>
          <p:cNvCxnSpPr/>
          <p:nvPr/>
        </p:nvCxnSpPr>
        <p:spPr>
          <a:xfrm>
            <a:off x="6070614" y="447141"/>
            <a:ext cx="0" cy="623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8A41EA0F-DEC3-47F2-8996-651B3CD8F76B}"/>
              </a:ext>
            </a:extLst>
          </p:cNvPr>
          <p:cNvSpPr/>
          <p:nvPr/>
        </p:nvSpPr>
        <p:spPr>
          <a:xfrm>
            <a:off x="1376032" y="2940975"/>
            <a:ext cx="3591339" cy="1788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 smtClean="0">
                <a:solidFill>
                  <a:schemeClr val="tx1"/>
                </a:solidFill>
              </a:rPr>
              <a:t>Administrador</a:t>
            </a:r>
            <a:r>
              <a:rPr lang="pt-BR" sz="1600" dirty="0" smtClean="0">
                <a:solidFill>
                  <a:schemeClr val="tx1"/>
                </a:solidFill>
              </a:rPr>
              <a:t>, </a:t>
            </a:r>
            <a:r>
              <a:rPr lang="pt-BR" sz="1600" b="1" u="sng" dirty="0" smtClean="0">
                <a:solidFill>
                  <a:schemeClr val="tx1"/>
                </a:solidFill>
              </a:rPr>
              <a:t>desejo </a:t>
            </a:r>
            <a:r>
              <a:rPr lang="pt-BR" sz="1600" dirty="0" smtClean="0">
                <a:solidFill>
                  <a:schemeClr val="tx1"/>
                </a:solidFill>
              </a:rPr>
              <a:t>poder ser o único a cadastrar os funcionários na aplicação, </a:t>
            </a:r>
            <a:r>
              <a:rPr lang="pt-BR" sz="1600" b="1" u="sng" dirty="0" smtClean="0">
                <a:solidFill>
                  <a:schemeClr val="tx1"/>
                </a:solidFill>
              </a:rPr>
              <a:t>pois</a:t>
            </a:r>
            <a:r>
              <a:rPr lang="pt-BR" sz="1600" dirty="0" smtClean="0">
                <a:solidFill>
                  <a:schemeClr val="tx1"/>
                </a:solidFill>
              </a:rPr>
              <a:t>, dessa forma conseguirei garantir a credibilidade das informações e fazer auditorias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41EA0F-DEC3-47F2-8996-651B3CD8F76B}"/>
              </a:ext>
            </a:extLst>
          </p:cNvPr>
          <p:cNvSpPr/>
          <p:nvPr/>
        </p:nvSpPr>
        <p:spPr>
          <a:xfrm>
            <a:off x="1376032" y="4891014"/>
            <a:ext cx="3591339" cy="1788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Como </a:t>
            </a:r>
            <a:r>
              <a:rPr lang="pt-BR" sz="1600" b="1" u="sng" dirty="0" smtClean="0">
                <a:solidFill>
                  <a:schemeClr val="tx1"/>
                </a:solidFill>
              </a:rPr>
              <a:t>Administrador</a:t>
            </a:r>
            <a:r>
              <a:rPr lang="pt-BR" sz="1600" dirty="0" smtClean="0">
                <a:solidFill>
                  <a:schemeClr val="tx1"/>
                </a:solidFill>
              </a:rPr>
              <a:t> desejo visualizar gráficos de lucro, </a:t>
            </a:r>
            <a:r>
              <a:rPr lang="pt-BR" sz="1600" b="1" u="sng" dirty="0" smtClean="0">
                <a:solidFill>
                  <a:schemeClr val="tx1"/>
                </a:solidFill>
              </a:rPr>
              <a:t>para que </a:t>
            </a:r>
            <a:r>
              <a:rPr lang="pt-BR" sz="1600" dirty="0" smtClean="0">
                <a:solidFill>
                  <a:schemeClr val="tx1"/>
                </a:solidFill>
              </a:rPr>
              <a:t>assim eu possa controlar melhor as finanças da minha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4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00025"/>
            <a:ext cx="5003800" cy="688975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DIAGRAMA DE SOLUÇÃO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70" y="1038224"/>
            <a:ext cx="9405078" cy="5400675"/>
          </a:xfrm>
        </p:spPr>
      </p:pic>
    </p:spTree>
    <p:extLst>
      <p:ext uri="{BB962C8B-B14F-4D97-AF65-F5344CB8AC3E}">
        <p14:creationId xmlns:p14="http://schemas.microsoft.com/office/powerpoint/2010/main" val="3050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8" y="244365"/>
            <a:ext cx="434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DIAGRAMA DE BANCO DE DADOS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4" y="869612"/>
            <a:ext cx="9992306" cy="5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704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Aharoni</vt:lpstr>
      <vt:lpstr>Arial</vt:lpstr>
      <vt:lpstr>Bell MT</vt:lpstr>
      <vt:lpstr>Calibri</vt:lpstr>
      <vt:lpstr>Calibri Light</vt:lpstr>
      <vt:lpstr>Roboto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DE SOLUÇÃO</vt:lpstr>
      <vt:lpstr>Apresentação do PowerPoint</vt:lpstr>
      <vt:lpstr>USE CASE – APLICAÇÃO JAVA</vt:lpstr>
      <vt:lpstr>USE CASE - WEBSITE</vt:lpstr>
      <vt:lpstr>MOCKUP DE TELA</vt:lpstr>
      <vt:lpstr>BPMN</vt:lpstr>
      <vt:lpstr>DEFINIÇÃO DE ALERTAS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Livia Nakashima</dc:creator>
  <cp:lastModifiedBy>Aluno</cp:lastModifiedBy>
  <cp:revision>24</cp:revision>
  <dcterms:created xsi:type="dcterms:W3CDTF">2019-09-11T05:53:13Z</dcterms:created>
  <dcterms:modified xsi:type="dcterms:W3CDTF">2019-10-23T23:13:22Z</dcterms:modified>
</cp:coreProperties>
</file>