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96F-8920-405F-A379-4B3AB5F89C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84FCB4-6112-407E-AA6B-8663A87D23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0ED85C-FA94-4B73-AD1A-8D7E6EC06488}"/>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5" name="Footer Placeholder 4">
            <a:extLst>
              <a:ext uri="{FF2B5EF4-FFF2-40B4-BE49-F238E27FC236}">
                <a16:creationId xmlns:a16="http://schemas.microsoft.com/office/drawing/2014/main" id="{875CE29E-BFF0-4E62-A061-10327562A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270F6-2B92-4DCD-9A8A-93EF8C1BFA35}"/>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268003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5AF8-C108-4E25-9637-7EE2923193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684C2B-5CE6-4A2D-B291-B8DCAB78A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22BF1-E350-4D3A-81DC-9451BAC67802}"/>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5" name="Footer Placeholder 4">
            <a:extLst>
              <a:ext uri="{FF2B5EF4-FFF2-40B4-BE49-F238E27FC236}">
                <a16:creationId xmlns:a16="http://schemas.microsoft.com/office/drawing/2014/main" id="{16F4241B-B48F-483E-A958-296C9E3F3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026CC-7F0B-41B8-BF9C-AAA66CA52023}"/>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46137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CC1C0-4844-4641-999A-04BFC0BEB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79585A-AF9C-4678-9DC7-FD9A2EB8A7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0EAE8-332C-4F14-B134-A8F4F89C355D}"/>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5" name="Footer Placeholder 4">
            <a:extLst>
              <a:ext uri="{FF2B5EF4-FFF2-40B4-BE49-F238E27FC236}">
                <a16:creationId xmlns:a16="http://schemas.microsoft.com/office/drawing/2014/main" id="{7B49ED85-EB32-40FE-9955-3E234901B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35BB7-67CF-4B5E-AF03-80C120F8C086}"/>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309239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136A-F6CE-4089-AC10-7783F6C25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F3730-0CC9-409C-B8ED-D49356206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9A3A4-B5B9-4F6E-8FC7-97A97AD34CCE}"/>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5" name="Footer Placeholder 4">
            <a:extLst>
              <a:ext uri="{FF2B5EF4-FFF2-40B4-BE49-F238E27FC236}">
                <a16:creationId xmlns:a16="http://schemas.microsoft.com/office/drawing/2014/main" id="{F384D0E3-3EF9-44CC-B8A3-3D57661D7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EF65B-4560-4B94-99A8-81A284AD1082}"/>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377978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5B5A-418F-49D2-82CE-3ACCEFE5A8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84DE49-4B99-474C-B75F-6EFCB1CDB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F8DA62-BB1D-4E70-A65F-D5E98C1E6DBC}"/>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5" name="Footer Placeholder 4">
            <a:extLst>
              <a:ext uri="{FF2B5EF4-FFF2-40B4-BE49-F238E27FC236}">
                <a16:creationId xmlns:a16="http://schemas.microsoft.com/office/drawing/2014/main" id="{9D0E8EEA-907C-47FC-A84A-1126D9E17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5AC9E-9622-413F-90CB-ED750A1A426D}"/>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149798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B361-E4A1-4AF4-BCD6-6DA5DE907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20537-C417-422A-AA13-F8600B2FC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F06574-E220-451A-89C2-222DD438B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26B21-6BA5-46AE-871B-EF9C5E7949A6}"/>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6" name="Footer Placeholder 5">
            <a:extLst>
              <a:ext uri="{FF2B5EF4-FFF2-40B4-BE49-F238E27FC236}">
                <a16:creationId xmlns:a16="http://schemas.microsoft.com/office/drawing/2014/main" id="{99A72B6D-D896-40E8-B3DE-D490C96F1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1F0F8-08E1-40DE-9D0C-689F4676C39E}"/>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32148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6F90-FEEE-4170-9773-CCD0244FC5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9B0756-E930-48CA-9692-433A86522A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2AF5A7-9B22-4796-B1BD-B291B656A9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4E2C3-6D14-4965-8E79-87C7F9AFF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231D3-D7CE-4D13-83D3-1EB43AEB5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9E434C-4642-497A-80AF-7EBB73D1C556}"/>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8" name="Footer Placeholder 7">
            <a:extLst>
              <a:ext uri="{FF2B5EF4-FFF2-40B4-BE49-F238E27FC236}">
                <a16:creationId xmlns:a16="http://schemas.microsoft.com/office/drawing/2014/main" id="{26F7077C-E738-4ABE-A08D-D6F5607481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14970D-9AEB-45C7-8DB4-E0E03F5F4EA7}"/>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277179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00D9-000E-4919-9A17-7318771194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2B732-05D5-4BAA-A51E-845B49BDA1EB}"/>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4" name="Footer Placeholder 3">
            <a:extLst>
              <a:ext uri="{FF2B5EF4-FFF2-40B4-BE49-F238E27FC236}">
                <a16:creationId xmlns:a16="http://schemas.microsoft.com/office/drawing/2014/main" id="{47AEEC9C-A2CF-40B3-BDC7-5E7002FAC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86423C-A149-4337-82B1-8C6FFB0D47E0}"/>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181225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1A640-301D-44DF-92C4-8B82980CEACB}"/>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3" name="Footer Placeholder 2">
            <a:extLst>
              <a:ext uri="{FF2B5EF4-FFF2-40B4-BE49-F238E27FC236}">
                <a16:creationId xmlns:a16="http://schemas.microsoft.com/office/drawing/2014/main" id="{188962BB-CF96-47C6-B53A-6034FCE5EA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CB276-EDE5-4A06-9160-A54FBE43D84F}"/>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2708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D0F5-3EB2-4605-B271-52E618C24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A35F7A-2ACF-44F7-8147-741539794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EDFE57-3733-4281-80C7-D07E2DAB2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88498-1872-4921-9FA1-148A0B05202F}"/>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6" name="Footer Placeholder 5">
            <a:extLst>
              <a:ext uri="{FF2B5EF4-FFF2-40B4-BE49-F238E27FC236}">
                <a16:creationId xmlns:a16="http://schemas.microsoft.com/office/drawing/2014/main" id="{E35B7FF5-CD21-4B1B-A1C7-81F9DD917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2EB1D-BEB4-45CC-9601-C28C2DEC8BE6}"/>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286116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7BB0-A217-4F58-B91C-A159ABCAF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33D5C-7D58-4017-8309-182C05435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7F920-32E1-45A9-ACAF-4823A7ADC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3E03F-E786-4C7C-ACA4-E8BB7B26ED75}"/>
              </a:ext>
            </a:extLst>
          </p:cNvPr>
          <p:cNvSpPr>
            <a:spLocks noGrp="1"/>
          </p:cNvSpPr>
          <p:nvPr>
            <p:ph type="dt" sz="half" idx="10"/>
          </p:nvPr>
        </p:nvSpPr>
        <p:spPr/>
        <p:txBody>
          <a:bodyPr/>
          <a:lstStyle/>
          <a:p>
            <a:fld id="{88CD9EE6-1894-4F04-A549-DDDA49ADE6DC}" type="datetimeFigureOut">
              <a:rPr lang="en-US" smtClean="0"/>
              <a:t>3/14/2021</a:t>
            </a:fld>
            <a:endParaRPr lang="en-US"/>
          </a:p>
        </p:txBody>
      </p:sp>
      <p:sp>
        <p:nvSpPr>
          <p:cNvPr id="6" name="Footer Placeholder 5">
            <a:extLst>
              <a:ext uri="{FF2B5EF4-FFF2-40B4-BE49-F238E27FC236}">
                <a16:creationId xmlns:a16="http://schemas.microsoft.com/office/drawing/2014/main" id="{4EDE2D1D-2B00-4355-8B2E-DC605C433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926C-34C0-4236-9D52-DC96F2FC6F83}"/>
              </a:ext>
            </a:extLst>
          </p:cNvPr>
          <p:cNvSpPr>
            <a:spLocks noGrp="1"/>
          </p:cNvSpPr>
          <p:nvPr>
            <p:ph type="sldNum" sz="quarter" idx="12"/>
          </p:nvPr>
        </p:nvSpPr>
        <p:spPr/>
        <p:txBody>
          <a:bodyPr/>
          <a:lstStyle/>
          <a:p>
            <a:fld id="{3E6CFE96-1E21-4F2E-8B4B-81DEDB79D88E}" type="slidenum">
              <a:rPr lang="en-US" smtClean="0"/>
              <a:t>‹#›</a:t>
            </a:fld>
            <a:endParaRPr lang="en-US"/>
          </a:p>
        </p:txBody>
      </p:sp>
    </p:spTree>
    <p:extLst>
      <p:ext uri="{BB962C8B-B14F-4D97-AF65-F5344CB8AC3E}">
        <p14:creationId xmlns:p14="http://schemas.microsoft.com/office/powerpoint/2010/main" val="383382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C84C85-E96D-4F0B-8D0E-A1FE55D10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93200-6E0F-412E-A9FA-EC24C98F7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6C964-FCAA-4CB0-AF72-22B177EA2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D9EE6-1894-4F04-A549-DDDA49ADE6DC}" type="datetimeFigureOut">
              <a:rPr lang="en-US" smtClean="0"/>
              <a:t>3/14/2021</a:t>
            </a:fld>
            <a:endParaRPr lang="en-US"/>
          </a:p>
        </p:txBody>
      </p:sp>
      <p:sp>
        <p:nvSpPr>
          <p:cNvPr id="5" name="Footer Placeholder 4">
            <a:extLst>
              <a:ext uri="{FF2B5EF4-FFF2-40B4-BE49-F238E27FC236}">
                <a16:creationId xmlns:a16="http://schemas.microsoft.com/office/drawing/2014/main" id="{D81F4CD3-34C9-4CB8-8302-3D45BAA54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3FD394-9B90-4A50-B51E-F2954340A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CFE96-1E21-4F2E-8B4B-81DEDB79D88E}" type="slidenum">
              <a:rPr lang="en-US" smtClean="0"/>
              <a:t>‹#›</a:t>
            </a:fld>
            <a:endParaRPr lang="en-US"/>
          </a:p>
        </p:txBody>
      </p:sp>
    </p:spTree>
    <p:extLst>
      <p:ext uri="{BB962C8B-B14F-4D97-AF65-F5344CB8AC3E}">
        <p14:creationId xmlns:p14="http://schemas.microsoft.com/office/powerpoint/2010/main" val="10246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947D-4F50-4E3E-8980-E3ABC21D291E}"/>
              </a:ext>
            </a:extLst>
          </p:cNvPr>
          <p:cNvSpPr>
            <a:spLocks noGrp="1"/>
          </p:cNvSpPr>
          <p:nvPr>
            <p:ph type="ctrTitle"/>
          </p:nvPr>
        </p:nvSpPr>
        <p:spPr/>
        <p:txBody>
          <a:bodyPr/>
          <a:lstStyle/>
          <a:p>
            <a:r>
              <a:rPr lang="en-US" dirty="0"/>
              <a:t>Kilobyte to Gigabyte Scale</a:t>
            </a:r>
          </a:p>
        </p:txBody>
      </p:sp>
      <p:sp>
        <p:nvSpPr>
          <p:cNvPr id="3" name="Subtitle 2">
            <a:extLst>
              <a:ext uri="{FF2B5EF4-FFF2-40B4-BE49-F238E27FC236}">
                <a16:creationId xmlns:a16="http://schemas.microsoft.com/office/drawing/2014/main" id="{DEC5D434-E3AD-4E88-90A2-774B80E94530}"/>
              </a:ext>
            </a:extLst>
          </p:cNvPr>
          <p:cNvSpPr>
            <a:spLocks noGrp="1"/>
          </p:cNvSpPr>
          <p:nvPr>
            <p:ph type="subTitle" idx="1"/>
          </p:nvPr>
        </p:nvSpPr>
        <p:spPr/>
        <p:txBody>
          <a:bodyPr/>
          <a:lstStyle/>
          <a:p>
            <a:r>
              <a:rPr lang="en-US" dirty="0"/>
              <a:t>By Thomas Booth</a:t>
            </a:r>
          </a:p>
        </p:txBody>
      </p:sp>
    </p:spTree>
    <p:extLst>
      <p:ext uri="{BB962C8B-B14F-4D97-AF65-F5344CB8AC3E}">
        <p14:creationId xmlns:p14="http://schemas.microsoft.com/office/powerpoint/2010/main" val="178256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D6B7-4D0B-4211-AA52-15031A935291}"/>
              </a:ext>
            </a:extLst>
          </p:cNvPr>
          <p:cNvSpPr>
            <a:spLocks noGrp="1"/>
          </p:cNvSpPr>
          <p:nvPr>
            <p:ph type="title"/>
          </p:nvPr>
        </p:nvSpPr>
        <p:spPr>
          <a:xfrm>
            <a:off x="838200" y="381408"/>
            <a:ext cx="10515600" cy="1325563"/>
          </a:xfrm>
        </p:spPr>
        <p:txBody>
          <a:bodyPr/>
          <a:lstStyle/>
          <a:p>
            <a:r>
              <a:rPr lang="ru" dirty="0"/>
              <a:t>Квас</a:t>
            </a:r>
            <a:r>
              <a:rPr lang="en-US" dirty="0"/>
              <a:t>(</a:t>
            </a:r>
            <a:r>
              <a:rPr lang="en-US" dirty="0" err="1"/>
              <a:t>Kvas</a:t>
            </a:r>
            <a:r>
              <a:rPr lang="en-US" dirty="0"/>
              <a:t>)</a:t>
            </a:r>
          </a:p>
        </p:txBody>
      </p:sp>
      <p:pic>
        <p:nvPicPr>
          <p:cNvPr id="4" name="Picture 4">
            <a:extLst>
              <a:ext uri="{FF2B5EF4-FFF2-40B4-BE49-F238E27FC236}">
                <a16:creationId xmlns:a16="http://schemas.microsoft.com/office/drawing/2014/main" id="{E0EEFE12-43F1-4F32-A942-E3A6B09C8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015820"/>
            <a:ext cx="5404300" cy="3495654"/>
          </a:xfrm>
        </p:spPr>
      </p:pic>
      <p:sp>
        <p:nvSpPr>
          <p:cNvPr id="5" name="TextBox 4">
            <a:extLst>
              <a:ext uri="{FF2B5EF4-FFF2-40B4-BE49-F238E27FC236}">
                <a16:creationId xmlns:a16="http://schemas.microsoft.com/office/drawing/2014/main" id="{40C07465-A12A-4368-9872-4BAF277FFB1F}"/>
              </a:ext>
            </a:extLst>
          </p:cNvPr>
          <p:cNvSpPr txBox="1"/>
          <p:nvPr/>
        </p:nvSpPr>
        <p:spPr>
          <a:xfrm>
            <a:off x="5183228" y="251297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FABBEEF-27B7-4CD7-BBA4-61AD2628C2C8}"/>
              </a:ext>
            </a:extLst>
          </p:cNvPr>
          <p:cNvSpPr txBox="1"/>
          <p:nvPr/>
        </p:nvSpPr>
        <p:spPr>
          <a:xfrm>
            <a:off x="958035" y="1706970"/>
            <a:ext cx="4577862" cy="2585323"/>
          </a:xfrm>
          <a:prstGeom prst="rect">
            <a:avLst/>
          </a:prstGeom>
          <a:noFill/>
        </p:spPr>
        <p:txBody>
          <a:bodyPr wrap="square" rtlCol="0">
            <a:spAutoFit/>
          </a:bodyPr>
          <a:lstStyle/>
          <a:p>
            <a:pPr algn="l"/>
            <a:r>
              <a:rPr lang="en-US" dirty="0"/>
              <a:t>This is </a:t>
            </a:r>
            <a:r>
              <a:rPr lang="en-US" dirty="0" err="1"/>
              <a:t>Kvas</a:t>
            </a:r>
            <a:r>
              <a:rPr lang="en-US" dirty="0"/>
              <a:t>! It’s an extremely popular eastern-European drink that is effectively composed of fermented bread. Specifically rye bread, rye flour, rye malt, barely malt, citric acid, water and sugar. It’s generally very refreshing to drink, however, as it does taste a lot like bread it definitely isn’t for everyone. It was first invented in ancient Rus and has been a </a:t>
            </a:r>
            <a:r>
              <a:rPr lang="en-US" dirty="0" err="1"/>
              <a:t>favourite</a:t>
            </a:r>
            <a:r>
              <a:rPr lang="en-US" dirty="0"/>
              <a:t> drink of every class of living since. </a:t>
            </a:r>
          </a:p>
        </p:txBody>
      </p:sp>
    </p:spTree>
    <p:extLst>
      <p:ext uri="{BB962C8B-B14F-4D97-AF65-F5344CB8AC3E}">
        <p14:creationId xmlns:p14="http://schemas.microsoft.com/office/powerpoint/2010/main" val="292118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940B-C2D5-4C58-8E26-AEF2564BDC58}"/>
              </a:ext>
            </a:extLst>
          </p:cNvPr>
          <p:cNvSpPr>
            <a:spLocks noGrp="1"/>
          </p:cNvSpPr>
          <p:nvPr>
            <p:ph type="title"/>
          </p:nvPr>
        </p:nvSpPr>
        <p:spPr/>
        <p:txBody>
          <a:bodyPr/>
          <a:lstStyle/>
          <a:p>
            <a:r>
              <a:rPr lang="en-US" dirty="0"/>
              <a:t>The Scale</a:t>
            </a:r>
          </a:p>
        </p:txBody>
      </p:sp>
      <p:pic>
        <p:nvPicPr>
          <p:cNvPr id="4" name="Picture 4">
            <a:extLst>
              <a:ext uri="{FF2B5EF4-FFF2-40B4-BE49-F238E27FC236}">
                <a16:creationId xmlns:a16="http://schemas.microsoft.com/office/drawing/2014/main" id="{9C12FE69-9087-4ECF-9E84-20AF43B97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74" y="3265242"/>
            <a:ext cx="3962400" cy="2639568"/>
          </a:xfrm>
        </p:spPr>
      </p:pic>
      <p:sp>
        <p:nvSpPr>
          <p:cNvPr id="5" name="TextBox 4">
            <a:extLst>
              <a:ext uri="{FF2B5EF4-FFF2-40B4-BE49-F238E27FC236}">
                <a16:creationId xmlns:a16="http://schemas.microsoft.com/office/drawing/2014/main" id="{CCB18F9D-9441-4A74-90FB-5B94B6DBC59F}"/>
              </a:ext>
            </a:extLst>
          </p:cNvPr>
          <p:cNvSpPr txBox="1"/>
          <p:nvPr/>
        </p:nvSpPr>
        <p:spPr>
          <a:xfrm>
            <a:off x="838200" y="1837267"/>
            <a:ext cx="5257800" cy="1200329"/>
          </a:xfrm>
          <a:prstGeom prst="rect">
            <a:avLst/>
          </a:prstGeom>
          <a:noFill/>
        </p:spPr>
        <p:txBody>
          <a:bodyPr wrap="square" rtlCol="0">
            <a:spAutoFit/>
          </a:bodyPr>
          <a:lstStyle/>
          <a:p>
            <a:pPr algn="l"/>
            <a:r>
              <a:rPr lang="en-US" dirty="0"/>
              <a:t>Lets say here that thus jug of </a:t>
            </a:r>
            <a:r>
              <a:rPr lang="en-US" dirty="0" err="1"/>
              <a:t>Kvas</a:t>
            </a:r>
            <a:r>
              <a:rPr lang="en-US" dirty="0"/>
              <a:t> contains one megabyte of data, meaning hypothetically each drop equals 1 kilobyte for 1000 kilobytes to be in one megabyte. A 1000:1 ratio</a:t>
            </a:r>
          </a:p>
        </p:txBody>
      </p:sp>
      <p:pic>
        <p:nvPicPr>
          <p:cNvPr id="6" name="Picture 6">
            <a:extLst>
              <a:ext uri="{FF2B5EF4-FFF2-40B4-BE49-F238E27FC236}">
                <a16:creationId xmlns:a16="http://schemas.microsoft.com/office/drawing/2014/main" id="{B93AC560-ABA0-4108-A13D-8F14E49F9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640" y="3260403"/>
            <a:ext cx="3522027" cy="2644407"/>
          </a:xfrm>
          <a:prstGeom prst="rect">
            <a:avLst/>
          </a:prstGeom>
        </p:spPr>
      </p:pic>
      <p:sp>
        <p:nvSpPr>
          <p:cNvPr id="7" name="TextBox 6">
            <a:extLst>
              <a:ext uri="{FF2B5EF4-FFF2-40B4-BE49-F238E27FC236}">
                <a16:creationId xmlns:a16="http://schemas.microsoft.com/office/drawing/2014/main" id="{9A6357C0-64C7-4597-AA31-0B5C95E69434}"/>
              </a:ext>
            </a:extLst>
          </p:cNvPr>
          <p:cNvSpPr txBox="1"/>
          <p:nvPr/>
        </p:nvSpPr>
        <p:spPr>
          <a:xfrm>
            <a:off x="7075640" y="1837266"/>
            <a:ext cx="3902156" cy="1200329"/>
          </a:xfrm>
          <a:prstGeom prst="rect">
            <a:avLst/>
          </a:prstGeom>
          <a:noFill/>
        </p:spPr>
        <p:txBody>
          <a:bodyPr wrap="square" rtlCol="0">
            <a:spAutoFit/>
          </a:bodyPr>
          <a:lstStyle/>
          <a:p>
            <a:pPr algn="l"/>
            <a:r>
              <a:rPr lang="en-US" dirty="0"/>
              <a:t>Then if this gigantic barrel of </a:t>
            </a:r>
            <a:r>
              <a:rPr lang="en-US" dirty="0" err="1"/>
              <a:t>Kvas</a:t>
            </a:r>
            <a:r>
              <a:rPr lang="en-US" dirty="0"/>
              <a:t> contains 1000 jugs from my previous image it would contain a gigabyte worth of data. Another 1000:1 ratio.</a:t>
            </a:r>
          </a:p>
        </p:txBody>
      </p:sp>
    </p:spTree>
    <p:extLst>
      <p:ext uri="{BB962C8B-B14F-4D97-AF65-F5344CB8AC3E}">
        <p14:creationId xmlns:p14="http://schemas.microsoft.com/office/powerpoint/2010/main" val="2613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986E-920A-413F-BAAC-4DEFF0E23E0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AD0548B-9B9F-4A7B-BFCD-F856CAFDE664}"/>
              </a:ext>
            </a:extLst>
          </p:cNvPr>
          <p:cNvSpPr>
            <a:spLocks noGrp="1"/>
          </p:cNvSpPr>
          <p:nvPr>
            <p:ph idx="1"/>
          </p:nvPr>
        </p:nvSpPr>
        <p:spPr/>
        <p:txBody>
          <a:bodyPr/>
          <a:lstStyle/>
          <a:p>
            <a:r>
              <a:rPr lang="en-US" dirty="0"/>
              <a:t>1 drop of </a:t>
            </a:r>
            <a:r>
              <a:rPr lang="en-US" dirty="0" err="1"/>
              <a:t>Kvas</a:t>
            </a:r>
            <a:r>
              <a:rPr lang="en-US" dirty="0"/>
              <a:t> = A kilobyte of data</a:t>
            </a:r>
          </a:p>
          <a:p>
            <a:r>
              <a:rPr lang="en-US" dirty="0"/>
              <a:t>1000 drops of </a:t>
            </a:r>
            <a:r>
              <a:rPr lang="en-US" dirty="0" err="1"/>
              <a:t>Kvas</a:t>
            </a:r>
            <a:r>
              <a:rPr lang="en-US" dirty="0"/>
              <a:t> fills a jug which makes 1000 kilobytes to become 1 megabyte of data per jug.</a:t>
            </a:r>
          </a:p>
          <a:p>
            <a:r>
              <a:rPr lang="en-US" dirty="0"/>
              <a:t>1000 jugs fills a barrel which makes 1000 megabytes to become a single gigabyte!</a:t>
            </a:r>
          </a:p>
        </p:txBody>
      </p:sp>
    </p:spTree>
    <p:extLst>
      <p:ext uri="{BB962C8B-B14F-4D97-AF65-F5344CB8AC3E}">
        <p14:creationId xmlns:p14="http://schemas.microsoft.com/office/powerpoint/2010/main" val="1465437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Kilobyte to Gigabyte Scale</vt:lpstr>
      <vt:lpstr>Квас(Kvas)</vt:lpstr>
      <vt:lpstr>The Scale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Kilobyte to Gigabyte Scale</dc:title>
  <dc:creator>T B</dc:creator>
  <cp:lastModifiedBy>T B</cp:lastModifiedBy>
  <cp:revision>1</cp:revision>
  <dcterms:created xsi:type="dcterms:W3CDTF">2021-03-15T04:34:26Z</dcterms:created>
  <dcterms:modified xsi:type="dcterms:W3CDTF">2021-03-15T05:16:59Z</dcterms:modified>
</cp:coreProperties>
</file>