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65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orah Morris" initials="DM" lastIdx="0" clrIdx="0">
    <p:extLst>
      <p:ext uri="{19B8F6BF-5375-455C-9EA6-DF929625EA0E}">
        <p15:presenceInfo xmlns:p15="http://schemas.microsoft.com/office/powerpoint/2012/main" userId="S-1-5-21-1417726072-1929162564-1301878518-21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6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CE160-510D-41EE-B69A-0A0AFA607E5C}" type="datetimeFigureOut">
              <a:rPr lang="en-GB" smtClean="0"/>
              <a:t>10/01/2017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5857C-254E-454F-83D0-5B7ED9554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705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>
              <a:defRPr sz="1200"/>
            </a:lvl1pPr>
          </a:lstStyle>
          <a:p>
            <a:fld id="{B7281B64-AFAA-486E-B73E-6E4BBAF3B015}" type="datetimeFigureOut">
              <a:rPr lang="en-GB" smtClean="0"/>
              <a:t>10/01/2017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01" tIns="45501" rIns="91001" bIns="4550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001" tIns="45501" rIns="91001" bIns="4550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>
              <a:defRPr sz="1200"/>
            </a:lvl1pPr>
          </a:lstStyle>
          <a:p>
            <a:fld id="{5A4EBA3D-50D6-4730-A98A-30487489F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7228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4CB5-DB41-4AF0-8107-7EBE02FE1709}" type="datetime1">
              <a:rPr lang="en-GB" smtClean="0"/>
              <a:t>10/01/2017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E2C-5DE7-4CC2-9D4A-34FA60111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16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5918-5DDE-4FE9-8C83-2745DB037732}" type="datetime1">
              <a:rPr lang="en-GB" smtClean="0"/>
              <a:t>10/01/2017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E2C-5DE7-4CC2-9D4A-34FA60111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29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1278-0EB9-4DF9-BB4E-80EA1F3D93D5}" type="datetime1">
              <a:rPr lang="en-GB" smtClean="0"/>
              <a:t>10/01/2017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E2C-5DE7-4CC2-9D4A-34FA60111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77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9698-9C8B-40FD-8DF3-0BC5E3442A90}" type="datetime1">
              <a:rPr lang="en-GB" smtClean="0"/>
              <a:t>10/01/2017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E2C-5DE7-4CC2-9D4A-34FA60111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35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255C-4FCD-49FE-AADC-B4EAC94A2F77}" type="datetime1">
              <a:rPr lang="en-GB" smtClean="0"/>
              <a:t>10/01/2017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E2C-5DE7-4CC2-9D4A-34FA60111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24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897E-B4B8-45F3-95A3-99EC6BEBAF33}" type="datetime1">
              <a:rPr lang="en-GB" smtClean="0"/>
              <a:t>10/01/2017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E2C-5DE7-4CC2-9D4A-34FA60111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40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5E57-F036-4E49-BB48-BCFF74B4CD48}" type="datetime1">
              <a:rPr lang="en-GB" smtClean="0"/>
              <a:t>10/01/2017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E2C-5DE7-4CC2-9D4A-34FA60111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64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A009-668A-4CD6-9FFB-F645B396F13A}" type="datetime1">
              <a:rPr lang="en-GB" smtClean="0"/>
              <a:t>10/01/2017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E2C-5DE7-4CC2-9D4A-34FA60111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7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E8D-CBEF-4C10-AD08-0A1DDCF9B707}" type="datetime1">
              <a:rPr lang="en-GB" smtClean="0"/>
              <a:t>10/01/2017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E2C-5DE7-4CC2-9D4A-34FA60111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25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7A43-1F6B-4B37-9A87-E58D570ABA0D}" type="datetime1">
              <a:rPr lang="en-GB" smtClean="0"/>
              <a:t>10/01/2017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E2C-5DE7-4CC2-9D4A-34FA60111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8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8AFC-B80F-496F-92C1-AAF2DCC2D621}" type="datetime1">
              <a:rPr lang="en-GB" smtClean="0"/>
              <a:t>10/01/2017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E2C-5DE7-4CC2-9D4A-34FA60111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77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9E7B9-8FE2-4991-96EA-D4D1819FC7A4}" type="datetime1">
              <a:rPr lang="en-GB" smtClean="0"/>
              <a:t>10/01/2017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A8E2C-5DE7-4CC2-9D4A-34FA60111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47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1623" y="457199"/>
            <a:ext cx="6110377" cy="3692106"/>
          </a:xfrm>
        </p:spPr>
        <p:txBody>
          <a:bodyPr anchor="ctr">
            <a:normAutofit/>
          </a:bodyPr>
          <a:lstStyle/>
          <a:p>
            <a:r>
              <a:rPr lang="EN-GB" dirty="0">
                <a:latin typeface="Century Gothic" panose="020B0502020202020204" pitchFamily="34" charset="0"/>
              </a:rPr>
              <a:t>M</a:t>
            </a:r>
            <a:r>
              <a:rPr lang="EN-GB" dirty="0" smtClean="0">
                <a:latin typeface="Century Gothic" panose="020B0502020202020204" pitchFamily="34" charset="0"/>
              </a:rPr>
              <a:t>aths Curriculum Map</a:t>
            </a:r>
            <a:endParaRPr lang="en-GB" dirty="0"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92" y="457199"/>
            <a:ext cx="3957725" cy="36921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488668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09/01/17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2761"/>
              </p:ext>
            </p:extLst>
          </p:nvPr>
        </p:nvGraphicFramePr>
        <p:xfrm>
          <a:off x="49637" y="77975"/>
          <a:ext cx="12099233" cy="6307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327">
                  <a:extLst>
                    <a:ext uri="{9D8B030D-6E8A-4147-A177-3AD203B41FA5}">
                      <a16:colId xmlns:a16="http://schemas.microsoft.com/office/drawing/2014/main" val="4065658070"/>
                    </a:ext>
                  </a:extLst>
                </a:gridCol>
                <a:gridCol w="3229182">
                  <a:extLst>
                    <a:ext uri="{9D8B030D-6E8A-4147-A177-3AD203B41FA5}">
                      <a16:colId xmlns:a16="http://schemas.microsoft.com/office/drawing/2014/main" val="2027321820"/>
                    </a:ext>
                  </a:extLst>
                </a:gridCol>
                <a:gridCol w="3667713">
                  <a:extLst>
                    <a:ext uri="{9D8B030D-6E8A-4147-A177-3AD203B41FA5}">
                      <a16:colId xmlns:a16="http://schemas.microsoft.com/office/drawing/2014/main" val="227029377"/>
                    </a:ext>
                  </a:extLst>
                </a:gridCol>
                <a:gridCol w="4405011">
                  <a:extLst>
                    <a:ext uri="{9D8B030D-6E8A-4147-A177-3AD203B41FA5}">
                      <a16:colId xmlns:a16="http://schemas.microsoft.com/office/drawing/2014/main" val="4220210591"/>
                    </a:ext>
                  </a:extLst>
                </a:gridCol>
              </a:tblGrid>
              <a:tr h="576417"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Competencies apply</a:t>
                      </a:r>
                      <a:r>
                        <a:rPr lang="en-GB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all sows</a:t>
                      </a:r>
                      <a:endParaRPr lang="en-GB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 7</a:t>
                      </a:r>
                    </a:p>
                    <a:p>
                      <a:pPr lvl="0"/>
                      <a:r>
                        <a:rPr lang="en-US" sz="9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Times Table Rock Stars each lesson</a:t>
                      </a:r>
                      <a:endParaRPr lang="en-GB" sz="900" b="1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 8</a:t>
                      </a:r>
                    </a:p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Times Table Rock Stars each lesson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237751"/>
                  </a:ext>
                </a:extLst>
              </a:tr>
              <a:tr h="1114026"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Autumn 1</a:t>
                      </a:r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AO1 Use and apply standard techniques</a:t>
                      </a: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Students should be able to: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 accurately recall facts, terminology and definitions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 use and interpret notation correctly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 accurately carry out routine procedures or set tasks requiring multi-step solutions.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AO2 Reason, interpret and communicate mathematically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Students should be able to: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 make deductions, inferences and draw conclusions from mathematical information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 construct chains of reasoning to achieve a given result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 interpret and communicate information accurately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 present arguments and proofs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 assess the validity of an argument and critically evaluate a given way of presenting information.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AO3 Solve problems within mathematics and in other contexts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Students should be able to: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 translate problems in mathematical or nonmathematical contexts into a process or a series of mathematical processes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 make and use connections between different parts of mathematics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 interpret results in the context of the given problem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 evaluate methods used and results obtained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 evaluate solutions to identify how they may have been affected by assumptions made</a:t>
                      </a: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First 40 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[?Place value (</a:t>
                      </a:r>
                      <a:r>
                        <a:rPr lang="en-US" sz="9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inc.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decimals)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Multiply and divide by 10, 100, 1000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 and subtract (</a:t>
                      </a:r>
                      <a:r>
                        <a:rPr lang="en-US" sz="9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inc.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decimals)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Checking solutions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Perimeter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Word Problems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Multiply and divide (</a:t>
                      </a:r>
                      <a:r>
                        <a:rPr lang="en-US" sz="9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inc.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decimals)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Area of rectangle and triangle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Calculate the mean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Factors, HCF, Primes]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Number 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Indices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Prime factorization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HCF, LCM, squares, cubes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Order of operations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Rounding, sig figs and estimation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Multiply and divide fractions and mixed numbers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Calculate with positive rational and decimal numbers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Using a calculator]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82254846"/>
                  </a:ext>
                </a:extLst>
              </a:tr>
              <a:tr h="7368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Algebraic Expressions 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[Negative numbers and inequality statements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Calculate and evaluate expressions with rational numbers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Algebraic manipulation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Linear equations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Expressions and equations from real-world situations]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284969159"/>
                  </a:ext>
                </a:extLst>
              </a:tr>
              <a:tr h="63456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Autumn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25844117"/>
                  </a:ext>
                </a:extLst>
              </a:tr>
              <a:tr h="1249287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Spring</a:t>
                      </a:r>
                      <a:r>
                        <a:rPr lang="en-GB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Geometry</a:t>
                      </a:r>
                      <a:r>
                        <a:rPr lang="en-GB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[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Draw, measure and name acute and obtuse angles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Find unknown angles (straight lines, at a point, vertically opposite)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Properties of triangles and quadrilaterals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Area of parallelograms]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2D and 3D Geometry </a:t>
                      </a:r>
                      <a:r>
                        <a:rPr lang="en-GB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Drawing accurate triangles and quadrilaterals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Finding unknown angles (including parallel lines)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Conversion between length units (and area and volume units)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Area and perimeter of composite figures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Area of trapeziums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circles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Surface area of cuboids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Visualise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and identify 3D shapes and their nets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Circumference of a circle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Volume of cuboid, prism, cylinder, composite solids</a:t>
                      </a:r>
                      <a:r>
                        <a:rPr lang="en-GB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]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58614722"/>
                  </a:ext>
                </a:extLst>
              </a:tr>
              <a:tr h="976886"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Spring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Fractions </a:t>
                      </a:r>
                      <a:r>
                        <a:rPr lang="en-GB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Equivalent fractions</a:t>
                      </a:r>
                    </a:p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Compare and order fractions and decimals</a:t>
                      </a:r>
                    </a:p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Multiples and LCM</a:t>
                      </a:r>
                    </a:p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and subtract fractions</a:t>
                      </a:r>
                    </a:p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 mixed numbers to improper fractions and vice versa</a:t>
                      </a:r>
                    </a:p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Fraction of a quantity</a:t>
                      </a:r>
                      <a:r>
                        <a:rPr lang="en-GB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Proportional Reasoning </a:t>
                      </a:r>
                      <a:r>
                        <a:rPr lang="en-GB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Convert between fractions, decimals and percentages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Percentage increase and decrease, finding the whole given the part and the percentage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Ratio (equivalent, of a quantity) and rate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Speed, distance, time,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ultiply and divide fractions</a:t>
                      </a:r>
                      <a:r>
                        <a:rPr lang="en-GB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]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5012164"/>
                  </a:ext>
                </a:extLst>
              </a:tr>
              <a:tr h="1104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Algebra </a:t>
                      </a:r>
                      <a:r>
                        <a:rPr lang="en-GB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 of operations</a:t>
                      </a:r>
                    </a:p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Substitution</a:t>
                      </a:r>
                    </a:p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Simplifying algebraic expressions</a:t>
                      </a:r>
                    </a:p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Solve word problems with expressions,</a:t>
                      </a:r>
                      <a:r>
                        <a:rPr lang="en-US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quences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Statistics 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[Collect and 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organise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data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Construct and interpret graphs – pictograms, bar charts, pie charts, line graphs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Identify and compare statistical representations using averages and range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Comparing two data sets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stem and leaf,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ean from grouped data,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catter diagrams,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robability]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979601775"/>
                  </a:ext>
                </a:extLst>
              </a:tr>
              <a:tr h="659610"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Summer</a:t>
                      </a:r>
                      <a:r>
                        <a:rPr lang="en-GB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919802319"/>
                  </a:ext>
                </a:extLst>
              </a:tr>
              <a:tr h="23711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Percentages and Pie Charts </a:t>
                      </a:r>
                      <a:r>
                        <a:rPr lang="en-GB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and interpret pie charts</a:t>
                      </a:r>
                    </a:p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 between fractions, decimals and percentages</a:t>
                      </a:r>
                    </a:p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Percentage of a quantity</a:t>
                      </a:r>
                    </a:p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 the whole, given the part and the percentage]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31972388"/>
                  </a:ext>
                </a:extLst>
              </a:tr>
              <a:tr h="604515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Summer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89871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50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21" y="169816"/>
            <a:ext cx="10515600" cy="451621"/>
          </a:xfrm>
        </p:spPr>
        <p:txBody>
          <a:bodyPr>
            <a:normAutofit fontScale="90000"/>
          </a:bodyPr>
          <a:lstStyle/>
          <a:p>
            <a:r>
              <a:rPr lang="en-GB" dirty="0"/>
              <a:t>PCS Maths curriculum Map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243787"/>
              </p:ext>
            </p:extLst>
          </p:nvPr>
        </p:nvGraphicFramePr>
        <p:xfrm>
          <a:off x="74721" y="60546"/>
          <a:ext cx="11991154" cy="597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992">
                  <a:extLst>
                    <a:ext uri="{9D8B030D-6E8A-4147-A177-3AD203B41FA5}">
                      <a16:colId xmlns:a16="http://schemas.microsoft.com/office/drawing/2014/main" val="4065658070"/>
                    </a:ext>
                  </a:extLst>
                </a:gridCol>
                <a:gridCol w="2210064">
                  <a:extLst>
                    <a:ext uri="{9D8B030D-6E8A-4147-A177-3AD203B41FA5}">
                      <a16:colId xmlns:a16="http://schemas.microsoft.com/office/drawing/2014/main" val="2027321820"/>
                    </a:ext>
                  </a:extLst>
                </a:gridCol>
                <a:gridCol w="1849940">
                  <a:extLst>
                    <a:ext uri="{9D8B030D-6E8A-4147-A177-3AD203B41FA5}">
                      <a16:colId xmlns:a16="http://schemas.microsoft.com/office/drawing/2014/main" val="1787651089"/>
                    </a:ext>
                  </a:extLst>
                </a:gridCol>
                <a:gridCol w="2441834">
                  <a:extLst>
                    <a:ext uri="{9D8B030D-6E8A-4147-A177-3AD203B41FA5}">
                      <a16:colId xmlns:a16="http://schemas.microsoft.com/office/drawing/2014/main" val="1451027880"/>
                    </a:ext>
                  </a:extLst>
                </a:gridCol>
                <a:gridCol w="968992">
                  <a:extLst>
                    <a:ext uri="{9D8B030D-6E8A-4147-A177-3AD203B41FA5}">
                      <a16:colId xmlns:a16="http://schemas.microsoft.com/office/drawing/2014/main" val="1875459215"/>
                    </a:ext>
                  </a:extLst>
                </a:gridCol>
                <a:gridCol w="2229290">
                  <a:extLst>
                    <a:ext uri="{9D8B030D-6E8A-4147-A177-3AD203B41FA5}">
                      <a16:colId xmlns:a16="http://schemas.microsoft.com/office/drawing/2014/main" val="1577715370"/>
                    </a:ext>
                  </a:extLst>
                </a:gridCol>
                <a:gridCol w="1566042">
                  <a:extLst>
                    <a:ext uri="{9D8B030D-6E8A-4147-A177-3AD203B41FA5}">
                      <a16:colId xmlns:a16="http://schemas.microsoft.com/office/drawing/2014/main" val="531705936"/>
                    </a:ext>
                  </a:extLst>
                </a:gridCol>
              </a:tblGrid>
              <a:tr h="539175"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Competencies apply</a:t>
                      </a:r>
                      <a:r>
                        <a:rPr lang="en-GB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all sows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 9 Foundation </a:t>
                      </a:r>
                    </a:p>
                    <a:p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 higher</a:t>
                      </a:r>
                    </a:p>
                    <a:p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237751"/>
                  </a:ext>
                </a:extLst>
              </a:tr>
              <a:tr h="1280634"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Autumn 1</a:t>
                      </a:r>
                    </a:p>
                    <a:p>
                      <a:r>
                        <a:rPr lang="en-GB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[20 lessons approx.]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GB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AO1 Use and apply standard techniques</a:t>
                      </a:r>
                      <a:endParaRPr lang="en-GB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Students should be able to: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 accurately recall facts, terminology and definitions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 use and interpret notation correctly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 accurately carry out routine procedures or set tasks requiring multi-step solutions.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AO2 Reason, interpret and communicate mathematically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Students should be able to: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 make deductions, inferences and draw conclusions from mathematical information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 construct chains of reasoning to achieve a given result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 interpret and communicate information accurately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 present arguments and proofs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 assess the validity of an argument and critically evaluate a given way of presenting information.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AO3 Solve problems within mathematics and in other contexts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Students should be able to: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 translate problems in mathematical or nonmathematical contexts into a process or a series of mathematical processes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 make and use connections between different parts of mathematics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 interpret results in the context of the given problem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 evaluate methods used and results obtained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 evaluate solutions to identify how they may have been affected by assumptions made</a:t>
                      </a:r>
                      <a:endParaRPr lang="en-GB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</a:t>
                      </a: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[non-calculator arithmetic, negative numbers, BIDMAS, rounding and estimation, using a calculator, percentages, standard form]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GB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Number 1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l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Number problems and reasoning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Place value and estimating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HCF and LCM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Calculating with powers (indices)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Zero, negative and fractional indices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Powers of 10 and standard form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Surds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</a:p>
                    <a:p>
                      <a:pPr algn="l" fontAlgn="t"/>
                      <a:r>
                        <a:rPr lang="en-GB" sz="10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Algebra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Graphs [F]</a:t>
                      </a:r>
                    </a:p>
                    <a:p>
                      <a:pPr algn="l" fontAlgn="t"/>
                      <a:r>
                        <a:rPr lang="en-GB" sz="10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Transformations</a:t>
                      </a:r>
                    </a:p>
                    <a:p>
                      <a:pPr algn="l" fontAlgn="t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Equations and inequalities [H]</a:t>
                      </a:r>
                    </a:p>
                    <a:p>
                      <a:pPr algn="l" fontAlgn="t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r>
                        <a:rPr lang="en-GB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(H)</a:t>
                      </a:r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t"/>
                      <a:endParaRPr lang="en-GB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Fractions,indices</a:t>
                      </a:r>
                      <a:r>
                        <a:rPr lang="en-US" sz="10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standard form (F)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Congruence</a:t>
                      </a:r>
                      <a:r>
                        <a:rPr lang="en-US" sz="1000" b="0" i="0" u="none" strike="noStrik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similarities and </a:t>
                      </a:r>
                      <a:r>
                        <a:rPr lang="en-US" sz="10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vectors. [F]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Vectors</a:t>
                      </a:r>
                      <a:r>
                        <a:rPr 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geometric proof (H)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Proportion and graphs (H)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82254846"/>
                  </a:ext>
                </a:extLst>
              </a:tr>
              <a:tr h="9943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Algebra</a:t>
                      </a:r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[substitution, simplifying expressions, expand single and double brackets, </a:t>
                      </a:r>
                      <a:r>
                        <a:rPr lang="en-US" sz="9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factorise</a:t>
                      </a:r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single brackets, sequences: linear and quadratic (generating only, not nth term for quadratic sequences), linear graphs, Quadratic/cubic/reciprocal graphs</a:t>
                      </a:r>
                    </a:p>
                    <a:p>
                      <a:pPr algn="l" fontAlgn="t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Algebra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Algebraic indices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Expanding and </a:t>
                      </a:r>
                      <a:r>
                        <a:rPr 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factorising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l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Equations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Formulae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Linear sequences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Non-linear sequences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More expanding and </a:t>
                      </a:r>
                      <a:r>
                        <a:rPr 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factorising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Interpreting data, graphs, tables and charts</a:t>
                      </a: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 [F/H]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Multiplicative reasoning (H) </a:t>
                      </a:r>
                    </a:p>
                    <a:p>
                      <a:pPr algn="l" fontAlgn="t"/>
                      <a:r>
                        <a:rPr lang="en-GB" sz="10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 and proportion (F)</a:t>
                      </a: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284969159"/>
                  </a:ext>
                </a:extLst>
              </a:tr>
              <a:tr h="1281691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Autumn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25844117"/>
                  </a:ext>
                </a:extLst>
              </a:tr>
              <a:tr h="1281463"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Spring</a:t>
                      </a:r>
                      <a:r>
                        <a:rPr lang="en-GB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&amp; 2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Graphs, tables and charts</a:t>
                      </a:r>
                    </a:p>
                    <a:p>
                      <a:pPr marL="0" algn="l" defTabSz="914400" rtl="0" eaLnBrk="1" fontAlgn="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Fractions and percentages</a:t>
                      </a:r>
                    </a:p>
                    <a:p>
                      <a:pPr marL="0" algn="l" defTabSz="914400" rtl="0" eaLnBrk="1" fontAlgn="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Equations, inequalities and sequences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Interpreting and representing data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Fractions, ratio and percentages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Angles and trigonometry</a:t>
                      </a:r>
                    </a:p>
                    <a:p>
                      <a:pPr marL="0" algn="l" defTabSz="914400" rtl="0" eaLnBrk="1" fontAlgn="t" latinLnBrk="0" hangingPunct="1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l" defTabSz="914400" rtl="0" eaLnBrk="1" fontAlgn="t" latinLnBrk="0" hangingPunct="1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l" defTabSz="914400" rtl="0" eaLnBrk="1" fontAlgn="t" latinLnBrk="0" hangingPunct="1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Fractions, ratio and percentages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Equations, inequalities and sequences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Right-angled triangles (F)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 (F)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Multiplicative</a:t>
                      </a:r>
                      <a:r>
                        <a:rPr lang="en-GB" sz="1000" b="0" i="0" u="none" strike="noStrik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Reasoning</a:t>
                      </a:r>
                      <a:endParaRPr lang="en-GB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(F)</a:t>
                      </a:r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Similarity and congruence (H)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 trigonometry (H)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Further Statistics (H)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58614722"/>
                  </a:ext>
                </a:extLst>
              </a:tr>
              <a:tr h="1277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Angles</a:t>
                      </a:r>
                    </a:p>
                    <a:p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Averages and range</a:t>
                      </a:r>
                    </a:p>
                    <a:p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Perimeter, area and volume</a:t>
                      </a:r>
                    </a:p>
                    <a:p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Maths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Life project </a:t>
                      </a:r>
                    </a:p>
                    <a:p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rowSpan="3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Graphs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Area and volume                                                                                                         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Transformations and constructions                                                                                    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Maths</a:t>
                      </a: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for life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project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l" defTabSz="914400" rtl="0" eaLnBrk="1" fontAlgn="t" latinLnBrk="0" hangingPunct="1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Angles</a:t>
                      </a:r>
                      <a:r>
                        <a:rPr lang="en-GB" sz="1000" b="0" i="0" u="none" strike="noStrik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trigonometry</a:t>
                      </a:r>
                      <a:endParaRPr lang="en-GB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Averages and range</a:t>
                      </a:r>
                    </a:p>
                  </a:txBody>
                  <a:tcPr marL="9525" marR="9525" marT="9525" marB="0"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A66A1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Quadratic equations and graphs (H)</a:t>
                      </a:r>
                    </a:p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Constructions</a:t>
                      </a:r>
                      <a:r>
                        <a:rPr lang="en-US" sz="1000" b="0" i="0" u="none" strike="noStrik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,loci and bearings (F)</a:t>
                      </a:r>
                    </a:p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Perimeter, area and volume </a:t>
                      </a:r>
                      <a:r>
                        <a:rPr lang="en-US" sz="1000" b="0" i="0" u="none" strike="noStrik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(F)</a:t>
                      </a:r>
                      <a:endParaRPr lang="en-US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Circle theorems (H)</a:t>
                      </a:r>
                    </a:p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More</a:t>
                      </a:r>
                      <a:r>
                        <a:rPr 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Algebra (H)</a:t>
                      </a: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601775"/>
                  </a:ext>
                </a:extLst>
              </a:tr>
              <a:tr h="491383"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Summer</a:t>
                      </a:r>
                      <a:r>
                        <a:rPr lang="en-GB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1&amp;2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pPr algn="l" fontAlgn="t"/>
                      <a:endParaRPr lang="en-GB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02319"/>
                  </a:ext>
                </a:extLst>
              </a:tr>
              <a:tr h="62944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Perimeter, area and volume</a:t>
                      </a:r>
                    </a:p>
                    <a:p>
                      <a:pPr algn="l" fontAlgn="t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Transformations and construction</a:t>
                      </a: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20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07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FBFED6B4B1B049A54651D352A495B5" ma:contentTypeVersion="4" ma:contentTypeDescription="Create a new document." ma:contentTypeScope="" ma:versionID="1722ea355ca164003035703c27948d7c">
  <xsd:schema xmlns:xsd="http://www.w3.org/2001/XMLSchema" xmlns:xs="http://www.w3.org/2001/XMLSchema" xmlns:p="http://schemas.microsoft.com/office/2006/metadata/properties" xmlns:ns2="ec2b2d53-bde6-4aed-9847-c252590cdd5a" targetNamespace="http://schemas.microsoft.com/office/2006/metadata/properties" ma:root="true" ma:fieldsID="e9d57fbce55c7ce0905128a90914ed65" ns2:_="">
    <xsd:import namespace="ec2b2d53-bde6-4aed-9847-c252590cdd5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2b2d53-bde6-4aed-9847-c252590cdd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A4F757-277E-4B6E-8C71-BA57F8D30B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422242-8890-4BA0-812D-8928A19D6E3F}">
  <ds:schemaRefs>
    <ds:schemaRef ds:uri="http://purl.org/dc/dcmitype/"/>
    <ds:schemaRef ds:uri="http://schemas.microsoft.com/office/2006/documentManagement/types"/>
    <ds:schemaRef ds:uri="http://purl.org/dc/elements/1.1/"/>
    <ds:schemaRef ds:uri="ec2b2d53-bde6-4aed-9847-c252590cdd5a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CA6E6DB-61A0-4CB4-84FB-2D1765FB93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2b2d53-bde6-4aed-9847-c252590cdd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1134</Words>
  <Application>Microsoft Office PowerPoint</Application>
  <PresentationFormat>Widescreen</PresentationFormat>
  <Paragraphs>190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Maths Curriculum Map</vt:lpstr>
      <vt:lpstr>PowerPoint Presentation</vt:lpstr>
      <vt:lpstr>PCS Maths curriculum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Morris</dc:creator>
  <cp:lastModifiedBy>Steven Smith</cp:lastModifiedBy>
  <cp:revision>25</cp:revision>
  <cp:lastPrinted>2017-01-09T14:18:32Z</cp:lastPrinted>
  <dcterms:created xsi:type="dcterms:W3CDTF">2016-06-29T05:54:20Z</dcterms:created>
  <dcterms:modified xsi:type="dcterms:W3CDTF">2017-01-10T10:46:49Z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0x01010017FBFED6B4B1B049A54651D352A495B5</vt:lpwstr>
  </property>
</Properties>
</file>