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7" r:id="rId4"/>
    <p:sldId id="257" r:id="rId5"/>
    <p:sldId id="258" r:id="rId6"/>
    <p:sldId id="268" r:id="rId7"/>
    <p:sldId id="259" r:id="rId8"/>
    <p:sldId id="261" r:id="rId9"/>
    <p:sldId id="274" r:id="rId10"/>
    <p:sldId id="269" r:id="rId11"/>
    <p:sldId id="275" r:id="rId12"/>
    <p:sldId id="262" r:id="rId13"/>
    <p:sldId id="263" r:id="rId14"/>
    <p:sldId id="264"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A6A016-122F-4AA0-B085-B53C8FB50CED}" type="datetimeFigureOut">
              <a:rPr lang="en-IN" smtClean="0"/>
              <a:t>15-5-24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250743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A6A016-122F-4AA0-B085-B53C8FB50CED}" type="datetimeFigureOut">
              <a:rPr lang="en-IN" smtClean="0"/>
              <a:t>15-5-24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368542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A6A016-122F-4AA0-B085-B53C8FB50CED}" type="datetimeFigureOut">
              <a:rPr lang="en-IN" smtClean="0"/>
              <a:t>15-5-24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396927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A6A016-122F-4AA0-B085-B53C8FB50CED}" type="datetimeFigureOut">
              <a:rPr lang="en-IN" smtClean="0"/>
              <a:t>15-5-24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166785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A6A016-122F-4AA0-B085-B53C8FB50CED}" type="datetimeFigureOut">
              <a:rPr lang="en-IN" smtClean="0"/>
              <a:t>15-5-24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211487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A6A016-122F-4AA0-B085-B53C8FB50CED}" type="datetimeFigureOut">
              <a:rPr lang="en-IN" smtClean="0"/>
              <a:t>15-5-24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255676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A6A016-122F-4AA0-B085-B53C8FB50CED}" type="datetimeFigureOut">
              <a:rPr lang="en-IN" smtClean="0"/>
              <a:t>15-5-24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3319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A6A016-122F-4AA0-B085-B53C8FB50CED}" type="datetimeFigureOut">
              <a:rPr lang="en-IN" smtClean="0"/>
              <a:t>15-5-24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60700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6A016-122F-4AA0-B085-B53C8FB50CED}" type="datetimeFigureOut">
              <a:rPr lang="en-IN" smtClean="0"/>
              <a:t>15-5-24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377503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6A016-122F-4AA0-B085-B53C8FB50CED}" type="datetimeFigureOut">
              <a:rPr lang="en-IN" smtClean="0"/>
              <a:t>15-5-24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187096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6A016-122F-4AA0-B085-B53C8FB50CED}" type="datetimeFigureOut">
              <a:rPr lang="en-IN" smtClean="0"/>
              <a:t>15-5-24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75665C-75B1-4AEE-BFA7-19E4A28CE105}" type="slidenum">
              <a:rPr lang="en-IN" smtClean="0"/>
              <a:t>‹#›</a:t>
            </a:fld>
            <a:endParaRPr lang="en-IN"/>
          </a:p>
        </p:txBody>
      </p:sp>
    </p:spTree>
    <p:extLst>
      <p:ext uri="{BB962C8B-B14F-4D97-AF65-F5344CB8AC3E}">
        <p14:creationId xmlns:p14="http://schemas.microsoft.com/office/powerpoint/2010/main" val="85720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6A016-122F-4AA0-B085-B53C8FB50CED}" type="datetimeFigureOut">
              <a:rPr lang="en-IN" smtClean="0"/>
              <a:t>15-5-24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665C-75B1-4AEE-BFA7-19E4A28CE105}" type="slidenum">
              <a:rPr lang="en-IN" smtClean="0"/>
              <a:t>‹#›</a:t>
            </a:fld>
            <a:endParaRPr lang="en-IN"/>
          </a:p>
        </p:txBody>
      </p:sp>
    </p:spTree>
    <p:extLst>
      <p:ext uri="{BB962C8B-B14F-4D97-AF65-F5344CB8AC3E}">
        <p14:creationId xmlns:p14="http://schemas.microsoft.com/office/powerpoint/2010/main" val="528807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fif"/><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2060848"/>
            <a:ext cx="7772400" cy="1470025"/>
          </a:xfrm>
        </p:spPr>
        <p:txBody>
          <a:bodyPr>
            <a:noAutofit/>
          </a:bodyPr>
          <a:lstStyle/>
          <a:p>
            <a:r>
              <a:rPr lang="en-US" sz="2800" b="1" dirty="0" smtClean="0">
                <a:cs typeface="Arial" pitchFamily="34" charset="0"/>
              </a:rPr>
              <a:t>DEPARTMENT OF MECHANICAL ENGINEERING</a:t>
            </a:r>
            <a:r>
              <a:rPr lang="en-US" sz="2500" dirty="0" smtClean="0">
                <a:cs typeface="Arial" pitchFamily="34" charset="0"/>
              </a:rPr>
              <a:t/>
            </a:r>
            <a:br>
              <a:rPr lang="en-US" sz="2500" dirty="0" smtClean="0">
                <a:cs typeface="Arial" pitchFamily="34" charset="0"/>
              </a:rPr>
            </a:br>
            <a:r>
              <a:rPr lang="en-US" sz="2500" dirty="0" smtClean="0">
                <a:cs typeface="Arial" pitchFamily="34" charset="0"/>
              </a:rPr>
              <a:t>18MEP201L- MINOR PROJECT II  </a:t>
            </a:r>
            <a:r>
              <a:rPr lang="en-US" sz="2500" dirty="0" smtClean="0">
                <a:cs typeface="Arial" pitchFamily="34" charset="0"/>
              </a:rPr>
              <a:t>FIRST</a:t>
            </a:r>
            <a:r>
              <a:rPr lang="en-US" sz="2500" dirty="0" smtClean="0">
                <a:cs typeface="Arial" pitchFamily="34" charset="0"/>
              </a:rPr>
              <a:t> </a:t>
            </a:r>
            <a:r>
              <a:rPr lang="en-US" sz="2500" dirty="0" smtClean="0">
                <a:cs typeface="Arial" pitchFamily="34" charset="0"/>
              </a:rPr>
              <a:t>REVIEW</a:t>
            </a:r>
            <a:br>
              <a:rPr lang="en-US" sz="2500" dirty="0" smtClean="0">
                <a:cs typeface="Arial" pitchFamily="34" charset="0"/>
              </a:rPr>
            </a:br>
            <a:r>
              <a:rPr lang="en-US" sz="2500" dirty="0" smtClean="0">
                <a:cs typeface="Arial" pitchFamily="34" charset="0"/>
              </a:rPr>
              <a:t>TITLE OF THE PROJECT:</a:t>
            </a:r>
            <a:r>
              <a:rPr lang="en-US" sz="2500" dirty="0" smtClean="0">
                <a:cs typeface="Arial" pitchFamily="34" charset="0"/>
              </a:rPr>
              <a:t/>
            </a:r>
            <a:br>
              <a:rPr lang="en-US" sz="2500" dirty="0" smtClean="0">
                <a:cs typeface="Arial" pitchFamily="34" charset="0"/>
              </a:rPr>
            </a:br>
            <a:r>
              <a:rPr lang="en-US" sz="2500" b="1" dirty="0" smtClean="0">
                <a:cs typeface="Arial" pitchFamily="34" charset="0"/>
              </a:rPr>
              <a:t>WHEELS OPERATED PESTICIDE </a:t>
            </a:r>
            <a:r>
              <a:rPr lang="en-US" sz="2500" b="1" dirty="0" smtClean="0">
                <a:cs typeface="Arial" pitchFamily="34" charset="0"/>
              </a:rPr>
              <a:t>SPRAYER</a:t>
            </a:r>
            <a:r>
              <a:rPr lang="en-US" sz="2500" dirty="0" smtClean="0">
                <a:cs typeface="Arial" pitchFamily="34" charset="0"/>
              </a:rPr>
              <a:t/>
            </a:r>
            <a:br>
              <a:rPr lang="en-US" sz="2500" dirty="0" smtClean="0">
                <a:cs typeface="Arial" pitchFamily="34" charset="0"/>
              </a:rPr>
            </a:br>
            <a:r>
              <a:rPr lang="en-US" sz="2500" dirty="0" smtClean="0">
                <a:cs typeface="Arial" pitchFamily="34" charset="0"/>
              </a:rPr>
              <a:t>DATE: 16/05/2024.</a:t>
            </a:r>
            <a:r>
              <a:rPr lang="en-US" sz="2500" dirty="0" smtClean="0">
                <a:cs typeface="Arial" pitchFamily="34" charset="0"/>
              </a:rPr>
              <a:t/>
            </a:r>
            <a:br>
              <a:rPr lang="en-US" sz="2500" dirty="0" smtClean="0">
                <a:cs typeface="Arial" pitchFamily="34" charset="0"/>
              </a:rPr>
            </a:br>
            <a:endParaRPr lang="en-IN" sz="2500" dirty="0">
              <a:cs typeface="Arial" pitchFamily="34" charset="0"/>
            </a:endParaRPr>
          </a:p>
        </p:txBody>
      </p:sp>
      <p:sp>
        <p:nvSpPr>
          <p:cNvPr id="5" name="Subtitle 4"/>
          <p:cNvSpPr>
            <a:spLocks noGrp="1"/>
          </p:cNvSpPr>
          <p:nvPr>
            <p:ph type="subTitle" idx="1"/>
          </p:nvPr>
        </p:nvSpPr>
        <p:spPr>
          <a:xfrm>
            <a:off x="388284" y="4509120"/>
            <a:ext cx="5148064" cy="2016224"/>
          </a:xfrm>
        </p:spPr>
        <p:txBody>
          <a:bodyPr>
            <a:noAutofit/>
          </a:bodyPr>
          <a:lstStyle/>
          <a:p>
            <a:pPr algn="l"/>
            <a:r>
              <a:rPr lang="en-US" sz="1800" b="1" dirty="0" smtClean="0">
                <a:cs typeface="Times New Roman" pitchFamily="18" charset="0"/>
              </a:rPr>
              <a:t> TEAM MEMBERS</a:t>
            </a:r>
            <a:endParaRPr lang="en-IN" sz="1800" b="1" dirty="0" smtClean="0">
              <a:cs typeface="Times New Roman" pitchFamily="18" charset="0"/>
            </a:endParaRPr>
          </a:p>
          <a:p>
            <a:pPr algn="l"/>
            <a:r>
              <a:rPr lang="en-IN" sz="1800" b="1" dirty="0" smtClean="0">
                <a:cs typeface="Times New Roman" pitchFamily="18" charset="0"/>
              </a:rPr>
              <a:t>KARAN S(927622BME034)</a:t>
            </a:r>
          </a:p>
          <a:p>
            <a:pPr algn="l"/>
            <a:r>
              <a:rPr lang="en-IN" sz="1800" b="1" dirty="0" smtClean="0">
                <a:cs typeface="Times New Roman" pitchFamily="18" charset="0"/>
              </a:rPr>
              <a:t>KARUNAKARAN S(927622BME035)</a:t>
            </a:r>
          </a:p>
          <a:p>
            <a:pPr algn="l"/>
            <a:r>
              <a:rPr lang="en-IN" sz="1800" b="1" dirty="0" smtClean="0">
                <a:cs typeface="Times New Roman" pitchFamily="18" charset="0"/>
              </a:rPr>
              <a:t>LIVINKUMAR M(927622BME307</a:t>
            </a:r>
            <a:r>
              <a:rPr lang="en-IN" sz="1800" dirty="0" smtClean="0">
                <a:cs typeface="Times New Roman" pitchFamily="18" charset="0"/>
              </a:rPr>
              <a:t>)</a:t>
            </a:r>
            <a:endParaRPr lang="en-IN" sz="1800" dirty="0">
              <a:cs typeface="Times New Roman" pitchFamily="18" charset="0"/>
            </a:endParaRPr>
          </a:p>
        </p:txBody>
      </p:sp>
      <p:pic>
        <p:nvPicPr>
          <p:cNvPr id="6" name="Picture 5" descr="A close up of a sign&#10;&#10;Description automatically generated">
            <a:extLst>
              <a:ext uri="{FF2B5EF4-FFF2-40B4-BE49-F238E27FC236}">
                <a16:creationId xmlns:a16="http://schemas.microsoft.com/office/drawing/2014/main" xmlns="" id="{D998F335-59AA-F099-DD2E-79CE1778C7C6}"/>
              </a:ext>
            </a:extLst>
          </p:cNvPr>
          <p:cNvPicPr>
            <a:picLocks noChangeAspect="1"/>
          </p:cNvPicPr>
          <p:nvPr/>
        </p:nvPicPr>
        <p:blipFill>
          <a:blip r:embed="rId2"/>
          <a:stretch>
            <a:fillRect/>
          </a:stretch>
        </p:blipFill>
        <p:spPr>
          <a:xfrm>
            <a:off x="107504" y="332656"/>
            <a:ext cx="3263958" cy="848543"/>
          </a:xfrm>
          <a:prstGeom prst="rect">
            <a:avLst/>
          </a:prstGeom>
        </p:spPr>
      </p:pic>
      <p:pic>
        <p:nvPicPr>
          <p:cNvPr id="7" name="Picture 6" descr="A blue and red logo&#10;&#10;Description automatically generated">
            <a:extLst>
              <a:ext uri="{FF2B5EF4-FFF2-40B4-BE49-F238E27FC236}">
                <a16:creationId xmlns:a16="http://schemas.microsoft.com/office/drawing/2014/main" xmlns="" id="{236A411E-8898-725F-FD3E-A7D6CFB0E92B}"/>
              </a:ext>
            </a:extLst>
          </p:cNvPr>
          <p:cNvPicPr>
            <a:picLocks noChangeAspect="1"/>
          </p:cNvPicPr>
          <p:nvPr/>
        </p:nvPicPr>
        <p:blipFill>
          <a:blip r:embed="rId3"/>
          <a:stretch>
            <a:fillRect/>
          </a:stretch>
        </p:blipFill>
        <p:spPr>
          <a:xfrm>
            <a:off x="8443812" y="229167"/>
            <a:ext cx="632552" cy="591733"/>
          </a:xfrm>
          <a:prstGeom prst="rect">
            <a:avLst/>
          </a:prstGeom>
        </p:spPr>
      </p:pic>
      <p:sp>
        <p:nvSpPr>
          <p:cNvPr id="10" name="Rectangle 9"/>
          <p:cNvSpPr/>
          <p:nvPr/>
        </p:nvSpPr>
        <p:spPr>
          <a:xfrm>
            <a:off x="5076056" y="4365104"/>
            <a:ext cx="5068804" cy="1754326"/>
          </a:xfrm>
          <a:prstGeom prst="rect">
            <a:avLst/>
          </a:prstGeom>
        </p:spPr>
        <p:txBody>
          <a:bodyPr wrap="square">
            <a:spAutoFit/>
          </a:bodyPr>
          <a:lstStyle/>
          <a:p>
            <a:pPr>
              <a:lnSpc>
                <a:spcPct val="150000"/>
              </a:lnSpc>
            </a:pPr>
            <a:r>
              <a:rPr lang="en-US" b="1" dirty="0" smtClean="0">
                <a:cs typeface="Times New Roman" panose="02020603050405020304" pitchFamily="18" charset="0"/>
              </a:rPr>
              <a:t>UNDER THE GUIDANCE OF </a:t>
            </a:r>
            <a:endParaRPr lang="en-US" b="1" dirty="0" smtClean="0">
              <a:cs typeface="Times New Roman" panose="02020603050405020304" pitchFamily="18" charset="0"/>
            </a:endParaRPr>
          </a:p>
          <a:p>
            <a:pPr>
              <a:lnSpc>
                <a:spcPct val="150000"/>
              </a:lnSpc>
            </a:pPr>
            <a:r>
              <a:rPr lang="en-US" b="1" dirty="0" smtClean="0">
                <a:cs typeface="Times New Roman"/>
              </a:rPr>
              <a:t>Dr. M </a:t>
            </a:r>
            <a:r>
              <a:rPr lang="en-US" b="1" dirty="0" smtClean="0">
                <a:cs typeface="Times New Roman"/>
              </a:rPr>
              <a:t>MOHANPRASAD  </a:t>
            </a:r>
            <a:r>
              <a:rPr lang="en-US" dirty="0" smtClean="0">
                <a:cs typeface="Times New Roman"/>
              </a:rPr>
              <a:t>M.E ,MBA, Ph.D.</a:t>
            </a:r>
            <a:endParaRPr lang="en-US" dirty="0" smtClean="0">
              <a:cs typeface="Times New Roman"/>
            </a:endParaRPr>
          </a:p>
          <a:p>
            <a:pPr>
              <a:lnSpc>
                <a:spcPct val="150000"/>
              </a:lnSpc>
            </a:pPr>
            <a:r>
              <a:rPr lang="en-US" dirty="0" smtClean="0">
                <a:cs typeface="Times New Roman"/>
              </a:rPr>
              <a:t>Associate Professor</a:t>
            </a:r>
            <a:endParaRPr lang="en-US" dirty="0" smtClean="0">
              <a:cs typeface="Times New Roman"/>
            </a:endParaRPr>
          </a:p>
          <a:p>
            <a:pPr>
              <a:lnSpc>
                <a:spcPct val="150000"/>
              </a:lnSpc>
            </a:pPr>
            <a:r>
              <a:rPr lang="en-US" dirty="0" smtClean="0">
                <a:cs typeface="Times New Roman"/>
              </a:rPr>
              <a:t>DEPT . OF  Mechanical Engineering</a:t>
            </a:r>
            <a:endParaRPr lang="en-US" dirty="0">
              <a:cs typeface="Times New Roman" panose="02020603050405020304" pitchFamily="18" charset="0"/>
            </a:endParaRPr>
          </a:p>
        </p:txBody>
      </p:sp>
      <p:pic>
        <p:nvPicPr>
          <p:cNvPr id="8" name="image6.jpeg" descr="D:\NAAC - Proof\6.1\Others\Logo\ariia_logo.jpg"/>
          <p:cNvPicPr/>
          <p:nvPr/>
        </p:nvPicPr>
        <p:blipFill>
          <a:blip r:embed="rId4" cstate="print"/>
          <a:stretch>
            <a:fillRect/>
          </a:stretch>
        </p:blipFill>
        <p:spPr>
          <a:xfrm>
            <a:off x="6691436" y="187579"/>
            <a:ext cx="1584176" cy="636905"/>
          </a:xfrm>
          <a:prstGeom prst="rect">
            <a:avLst/>
          </a:prstGeom>
        </p:spPr>
      </p:pic>
      <p:pic>
        <p:nvPicPr>
          <p:cNvPr id="9" name="image5.png" descr="D:\NAAC - Proof\6.1\Others\Logo\16314397831631000038802-8024579_graduation-hindustan-university-new-logo.png"/>
          <p:cNvPicPr/>
          <p:nvPr/>
        </p:nvPicPr>
        <p:blipFill>
          <a:blip r:embed="rId5" cstate="print"/>
          <a:stretch>
            <a:fillRect/>
          </a:stretch>
        </p:blipFill>
        <p:spPr>
          <a:xfrm>
            <a:off x="5680364" y="265339"/>
            <a:ext cx="962660" cy="481386"/>
          </a:xfrm>
          <a:prstGeom prst="rect">
            <a:avLst/>
          </a:prstGeom>
        </p:spPr>
      </p:pic>
      <p:pic>
        <p:nvPicPr>
          <p:cNvPr id="11" name="image4.png" descr="C:\Users\Baby\Downloads\National_Board_of_Accreditation.svg.png"/>
          <p:cNvPicPr/>
          <p:nvPr/>
        </p:nvPicPr>
        <p:blipFill>
          <a:blip r:embed="rId6" cstate="print"/>
          <a:stretch>
            <a:fillRect/>
          </a:stretch>
        </p:blipFill>
        <p:spPr>
          <a:xfrm>
            <a:off x="4918018" y="286802"/>
            <a:ext cx="764540" cy="575945"/>
          </a:xfrm>
          <a:prstGeom prst="rect">
            <a:avLst/>
          </a:prstGeom>
        </p:spPr>
      </p:pic>
      <p:pic>
        <p:nvPicPr>
          <p:cNvPr id="12" name="image3.jpeg" descr="C:\Users\MMP\Downloads\sdgs-1.png"/>
          <p:cNvPicPr/>
          <p:nvPr/>
        </p:nvPicPr>
        <p:blipFill>
          <a:blip r:embed="rId7" cstate="print"/>
          <a:stretch>
            <a:fillRect/>
          </a:stretch>
        </p:blipFill>
        <p:spPr>
          <a:xfrm>
            <a:off x="4208016" y="265339"/>
            <a:ext cx="635000" cy="630555"/>
          </a:xfrm>
          <a:prstGeom prst="rect">
            <a:avLst/>
          </a:prstGeom>
        </p:spPr>
      </p:pic>
    </p:spTree>
    <p:extLst>
      <p:ext uri="{BB962C8B-B14F-4D97-AF65-F5344CB8AC3E}">
        <p14:creationId xmlns:p14="http://schemas.microsoft.com/office/powerpoint/2010/main" val="89781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00200" y="1281747"/>
            <a:ext cx="5943600" cy="4294505"/>
          </a:xfrm>
          <a:prstGeom prst="rect">
            <a:avLst/>
          </a:prstGeom>
        </p:spPr>
      </p:pic>
      <p:sp>
        <p:nvSpPr>
          <p:cNvPr id="2" name="Title 1"/>
          <p:cNvSpPr>
            <a:spLocks noGrp="1"/>
          </p:cNvSpPr>
          <p:nvPr>
            <p:ph type="title"/>
          </p:nvPr>
        </p:nvSpPr>
        <p:spPr/>
        <p:txBody>
          <a:bodyPr>
            <a:normAutofit/>
          </a:bodyPr>
          <a:lstStyle/>
          <a:p>
            <a:r>
              <a:rPr lang="en-US" sz="2400" smtClean="0"/>
              <a:t>2D </a:t>
            </a:r>
            <a:r>
              <a:rPr lang="en-US" sz="2400" dirty="0" smtClean="0"/>
              <a:t>DIAGRAM</a:t>
            </a:r>
            <a:endParaRPr lang="en-IN" sz="2400" dirty="0"/>
          </a:p>
        </p:txBody>
      </p:sp>
    </p:spTree>
    <p:extLst>
      <p:ext uri="{BB962C8B-B14F-4D97-AF65-F5344CB8AC3E}">
        <p14:creationId xmlns:p14="http://schemas.microsoft.com/office/powerpoint/2010/main" val="303958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WORKING MODEL</a:t>
            </a:r>
            <a:endParaRPr lang="en-IN" sz="2400" dirty="0"/>
          </a:p>
        </p:txBody>
      </p:sp>
      <p:sp>
        <p:nvSpPr>
          <p:cNvPr id="3" name="Text Placeholder 2"/>
          <p:cNvSpPr>
            <a:spLocks noGrp="1"/>
          </p:cNvSpPr>
          <p:nvPr>
            <p:ph type="body" idx="1"/>
          </p:nvPr>
        </p:nvSpPr>
        <p:spPr>
          <a:xfrm>
            <a:off x="457200" y="1535113"/>
            <a:ext cx="4040188" cy="165695"/>
          </a:xfrm>
        </p:spPr>
        <p:txBody>
          <a:bodyPr>
            <a:noAutofit/>
          </a:bodyPr>
          <a:lstStyle/>
          <a:p>
            <a:pPr algn="ctr"/>
            <a:r>
              <a:rPr lang="en-US" sz="2000" dirty="0" smtClean="0"/>
              <a:t>BEFORE</a:t>
            </a:r>
            <a:endParaRPr lang="en-IN" sz="2000" dirty="0"/>
          </a:p>
        </p:txBody>
      </p:sp>
      <p:sp>
        <p:nvSpPr>
          <p:cNvPr id="5" name="Text Placeholder 4"/>
          <p:cNvSpPr>
            <a:spLocks noGrp="1"/>
          </p:cNvSpPr>
          <p:nvPr>
            <p:ph type="body" sz="quarter" idx="3"/>
          </p:nvPr>
        </p:nvSpPr>
        <p:spPr>
          <a:xfrm>
            <a:off x="4645025" y="1535113"/>
            <a:ext cx="4041775" cy="165695"/>
          </a:xfrm>
        </p:spPr>
        <p:txBody>
          <a:bodyPr>
            <a:noAutofit/>
          </a:bodyPr>
          <a:lstStyle/>
          <a:p>
            <a:pPr algn="ctr"/>
            <a:r>
              <a:rPr lang="en-US" sz="2000" dirty="0" smtClean="0"/>
              <a:t>AFTER</a:t>
            </a:r>
            <a:endParaRPr lang="en-IN" sz="2000" dirty="0"/>
          </a:p>
        </p:txBody>
      </p:sp>
      <p:pic>
        <p:nvPicPr>
          <p:cNvPr id="8" name="Content Placeholder 7"/>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645025" y="1844824"/>
            <a:ext cx="4041775" cy="4248472"/>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7544" y="1844824"/>
            <a:ext cx="3672409" cy="4281338"/>
          </a:xfrm>
          <a:prstGeom prst="rect">
            <a:avLst/>
          </a:prstGeom>
        </p:spPr>
      </p:pic>
    </p:spTree>
    <p:extLst>
      <p:ext uri="{BB962C8B-B14F-4D97-AF65-F5344CB8AC3E}">
        <p14:creationId xmlns:p14="http://schemas.microsoft.com/office/powerpoint/2010/main" val="212219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APPLICATION</a:t>
            </a:r>
            <a:endParaRPr lang="en-IN" sz="2400" dirty="0"/>
          </a:p>
        </p:txBody>
      </p:sp>
      <p:sp>
        <p:nvSpPr>
          <p:cNvPr id="3" name="Content Placeholder 2"/>
          <p:cNvSpPr>
            <a:spLocks noGrp="1"/>
          </p:cNvSpPr>
          <p:nvPr>
            <p:ph idx="1"/>
          </p:nvPr>
        </p:nvSpPr>
        <p:spPr/>
        <p:txBody>
          <a:bodyPr>
            <a:normAutofit/>
          </a:bodyPr>
          <a:lstStyle/>
          <a:p>
            <a:r>
              <a:rPr lang="en-IN" sz="2000" dirty="0"/>
              <a:t>This setup can be used for small and medium fields and by increasing the number of nozzles and specification of pump this setup can also be used for large fields also.</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2782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ADVANTAGES</a:t>
            </a:r>
            <a:endParaRPr lang="en-IN" sz="2400" dirty="0"/>
          </a:p>
        </p:txBody>
      </p:sp>
      <p:sp>
        <p:nvSpPr>
          <p:cNvPr id="3" name="Content Placeholder 2"/>
          <p:cNvSpPr>
            <a:spLocks noGrp="1"/>
          </p:cNvSpPr>
          <p:nvPr>
            <p:ph idx="1"/>
          </p:nvPr>
        </p:nvSpPr>
        <p:spPr/>
        <p:txBody>
          <a:bodyPr>
            <a:normAutofit/>
          </a:bodyPr>
          <a:lstStyle/>
          <a:p>
            <a:pPr lvl="0"/>
            <a:r>
              <a:rPr lang="en-IN" sz="2000" dirty="0"/>
              <a:t>Less Initial and Maintenance cost </a:t>
            </a:r>
          </a:p>
          <a:p>
            <a:pPr lvl="0"/>
            <a:r>
              <a:rPr lang="en-IN" sz="2000" dirty="0"/>
              <a:t>Does not require any External Source of Energy</a:t>
            </a:r>
          </a:p>
          <a:p>
            <a:pPr lvl="0"/>
            <a:r>
              <a:rPr lang="en-IN" sz="2000" dirty="0"/>
              <a:t>Safe for Operation</a:t>
            </a:r>
          </a:p>
          <a:p>
            <a:pPr lvl="0"/>
            <a:r>
              <a:rPr lang="en-IN" sz="2000" dirty="0"/>
              <a:t>No Fatigue to Operator</a:t>
            </a:r>
          </a:p>
          <a:p>
            <a:pPr lvl="0"/>
            <a:r>
              <a:rPr lang="en-IN" sz="2000" dirty="0"/>
              <a:t>Does not require to buy any Specially Designed Pump (conventional backpack pump can be directly used here)</a:t>
            </a:r>
          </a:p>
          <a:p>
            <a:pPr lvl="0"/>
            <a:r>
              <a:rPr lang="en-IN" sz="2000" dirty="0"/>
              <a:t>Can work efficiently during all Seasons</a:t>
            </a:r>
          </a:p>
          <a:p>
            <a:pPr lvl="0"/>
            <a:r>
              <a:rPr lang="en-IN" sz="2000" dirty="0"/>
              <a:t>Uniform Spraying</a:t>
            </a:r>
          </a:p>
          <a:p>
            <a:pPr lvl="0"/>
            <a:r>
              <a:rPr lang="en-IN" sz="2000" dirty="0"/>
              <a:t>Portable &amp; </a:t>
            </a:r>
            <a:r>
              <a:rPr lang="en-IN" sz="2000" dirty="0" smtClean="0"/>
              <a:t>Economic</a:t>
            </a:r>
            <a:endParaRPr lang="en-IN" sz="2000" dirty="0"/>
          </a:p>
          <a:p>
            <a:pPr lvl="0"/>
            <a:r>
              <a:rPr lang="en-IN" sz="2000" dirty="0"/>
              <a:t>No Running cost</a:t>
            </a:r>
          </a:p>
          <a:p>
            <a:endParaRPr lang="en-IN" sz="2000" dirty="0"/>
          </a:p>
          <a:p>
            <a:pPr>
              <a:buFont typeface="Wingdings" pitchFamily="2" charset="2"/>
              <a:buChar char="Ø"/>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985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DISADVANTAGES</a:t>
            </a:r>
            <a:endParaRPr lang="en-IN" sz="2400" dirty="0"/>
          </a:p>
        </p:txBody>
      </p:sp>
      <p:sp>
        <p:nvSpPr>
          <p:cNvPr id="3" name="Content Placeholder 2"/>
          <p:cNvSpPr>
            <a:spLocks noGrp="1"/>
          </p:cNvSpPr>
          <p:nvPr>
            <p:ph idx="1"/>
          </p:nvPr>
        </p:nvSpPr>
        <p:spPr/>
        <p:txBody>
          <a:bodyPr>
            <a:normAutofit/>
          </a:bodyPr>
          <a:lstStyle/>
          <a:p>
            <a:r>
              <a:rPr lang="en-US" sz="2000" dirty="0" smtClean="0">
                <a:cs typeface="Times New Roman" pitchFamily="18" charset="0"/>
              </a:rPr>
              <a:t>In </a:t>
            </a:r>
            <a:r>
              <a:rPr lang="en-US" sz="2000" dirty="0">
                <a:cs typeface="Times New Roman" pitchFamily="18" charset="0"/>
              </a:rPr>
              <a:t>irregular area of land, it can difficult to operate.</a:t>
            </a:r>
          </a:p>
          <a:p>
            <a:r>
              <a:rPr lang="en-US" sz="2000" dirty="0" smtClean="0">
                <a:cs typeface="Times New Roman" pitchFamily="18" charset="0"/>
              </a:rPr>
              <a:t>In </a:t>
            </a:r>
            <a:r>
              <a:rPr lang="en-US" sz="2000" dirty="0">
                <a:cs typeface="Times New Roman" pitchFamily="18" charset="0"/>
              </a:rPr>
              <a:t>rainy days in muddy environment it is difficult to operate.</a:t>
            </a:r>
          </a:p>
          <a:p>
            <a:r>
              <a:rPr lang="en-US" sz="2000" dirty="0" smtClean="0">
                <a:cs typeface="Times New Roman" pitchFamily="18" charset="0"/>
              </a:rPr>
              <a:t>For </a:t>
            </a:r>
            <a:r>
              <a:rPr lang="en-US" sz="2000" dirty="0">
                <a:cs typeface="Times New Roman" pitchFamily="18" charset="0"/>
              </a:rPr>
              <a:t>irregular crops this pump is difficult to work</a:t>
            </a:r>
            <a:r>
              <a:rPr lang="en-US" sz="2000" dirty="0" smtClean="0">
                <a:cs typeface="Times New Roman" pitchFamily="18" charset="0"/>
              </a:rPr>
              <a:t>.</a:t>
            </a:r>
            <a:endParaRPr lang="en-US" sz="2000" dirty="0">
              <a:cs typeface="Times New Roman" pitchFamily="18" charset="0"/>
            </a:endParaRPr>
          </a:p>
          <a:p>
            <a:r>
              <a:rPr lang="en-US" sz="2000" dirty="0" smtClean="0">
                <a:cs typeface="Times New Roman" pitchFamily="18" charset="0"/>
              </a:rPr>
              <a:t>The </a:t>
            </a:r>
            <a:r>
              <a:rPr lang="en-US" sz="2000" dirty="0">
                <a:cs typeface="Times New Roman" pitchFamily="18" charset="0"/>
              </a:rPr>
              <a:t>flow is very less &amp; Can't be used for high flow operation.</a:t>
            </a:r>
          </a:p>
          <a:p>
            <a:endParaRPr lang="en-IN" sz="2000" dirty="0">
              <a:cs typeface="Times New Roman" pitchFamily="18" charset="0"/>
            </a:endParaRPr>
          </a:p>
        </p:txBody>
      </p:sp>
    </p:spTree>
    <p:extLst>
      <p:ext uri="{BB962C8B-B14F-4D97-AF65-F5344CB8AC3E}">
        <p14:creationId xmlns:p14="http://schemas.microsoft.com/office/powerpoint/2010/main" val="273458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iruthika Sekaran\Documents\ID proofs\Kiruthika\THANK YOU.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7632848"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77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OVERVIEW OF THE PRESENTATION</a:t>
            </a:r>
            <a:endParaRPr lang="en-IN" sz="2400" dirty="0"/>
          </a:p>
        </p:txBody>
      </p:sp>
      <p:sp>
        <p:nvSpPr>
          <p:cNvPr id="3" name="Content Placeholder 2"/>
          <p:cNvSpPr>
            <a:spLocks noGrp="1"/>
          </p:cNvSpPr>
          <p:nvPr>
            <p:ph idx="1"/>
          </p:nvPr>
        </p:nvSpPr>
        <p:spPr/>
        <p:txBody>
          <a:bodyPr>
            <a:normAutofit/>
          </a:bodyPr>
          <a:lstStyle/>
          <a:p>
            <a:r>
              <a:rPr lang="en-US" sz="1800" dirty="0" smtClean="0"/>
              <a:t>ABSTRACT</a:t>
            </a:r>
          </a:p>
          <a:p>
            <a:r>
              <a:rPr lang="en-US" sz="1800" dirty="0" smtClean="0"/>
              <a:t>INTRODUCTION</a:t>
            </a:r>
          </a:p>
          <a:p>
            <a:r>
              <a:rPr lang="en-US" sz="1800" dirty="0" smtClean="0"/>
              <a:t>COMPONENTS</a:t>
            </a:r>
          </a:p>
          <a:p>
            <a:r>
              <a:rPr lang="en-US" sz="1800" dirty="0" smtClean="0"/>
              <a:t>WORKING PRINCIPLE</a:t>
            </a:r>
          </a:p>
          <a:p>
            <a:r>
              <a:rPr lang="en-US" sz="1800" dirty="0" smtClean="0"/>
              <a:t>PICTURE OF COMPONENTS</a:t>
            </a:r>
          </a:p>
          <a:p>
            <a:r>
              <a:rPr lang="en-US" sz="1800" dirty="0" smtClean="0"/>
              <a:t>TABLE OF CONTENTS</a:t>
            </a:r>
          </a:p>
          <a:p>
            <a:r>
              <a:rPr lang="en-US" sz="1800" dirty="0" smtClean="0"/>
              <a:t>2D DIAGRAM</a:t>
            </a:r>
          </a:p>
          <a:p>
            <a:r>
              <a:rPr lang="en-US" sz="1800" dirty="0" smtClean="0"/>
              <a:t>WORKING MODEL</a:t>
            </a:r>
          </a:p>
          <a:p>
            <a:r>
              <a:rPr lang="en-US" sz="1800" dirty="0" smtClean="0"/>
              <a:t>APPLICATION</a:t>
            </a:r>
          </a:p>
          <a:p>
            <a:r>
              <a:rPr lang="en-US" sz="1800" dirty="0" smtClean="0"/>
              <a:t>ADVANTAGES</a:t>
            </a:r>
          </a:p>
          <a:p>
            <a:r>
              <a:rPr lang="en-US" sz="1800" dirty="0" smtClean="0"/>
              <a:t>DISADVANTAGES</a:t>
            </a:r>
          </a:p>
          <a:p>
            <a:endParaRPr lang="en-IN" sz="1800" dirty="0"/>
          </a:p>
        </p:txBody>
      </p:sp>
    </p:spTree>
    <p:extLst>
      <p:ext uri="{BB962C8B-B14F-4D97-AF65-F5344CB8AC3E}">
        <p14:creationId xmlns:p14="http://schemas.microsoft.com/office/powerpoint/2010/main" val="131036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ABSTRACT</a:t>
            </a:r>
            <a:endParaRPr lang="en-IN" sz="2400" dirty="0"/>
          </a:p>
        </p:txBody>
      </p:sp>
      <p:sp>
        <p:nvSpPr>
          <p:cNvPr id="3" name="Content Placeholder 2"/>
          <p:cNvSpPr>
            <a:spLocks noGrp="1"/>
          </p:cNvSpPr>
          <p:nvPr>
            <p:ph idx="1"/>
          </p:nvPr>
        </p:nvSpPr>
        <p:spPr/>
        <p:txBody>
          <a:bodyPr>
            <a:normAutofit/>
          </a:bodyPr>
          <a:lstStyle/>
          <a:p>
            <a:r>
              <a:rPr lang="en-US" sz="2000" dirty="0"/>
              <a:t>The project is intended to help the farmers as India being an Agriculture based country</a:t>
            </a:r>
            <a:r>
              <a:rPr lang="en-US" sz="2000" dirty="0" smtClean="0"/>
              <a:t>.</a:t>
            </a:r>
          </a:p>
          <a:p>
            <a:r>
              <a:rPr lang="en-US" sz="2000" dirty="0" smtClean="0"/>
              <a:t> </a:t>
            </a:r>
            <a:r>
              <a:rPr lang="en-US" sz="2000" dirty="0"/>
              <a:t>It is a water Sprayer mounted on a movable frame which is operated mechanically without any external source of energy. </a:t>
            </a:r>
            <a:endParaRPr lang="en-US" sz="2000" dirty="0" smtClean="0"/>
          </a:p>
          <a:p>
            <a:r>
              <a:rPr lang="en-US" sz="2000" dirty="0" smtClean="0"/>
              <a:t>The </a:t>
            </a:r>
            <a:r>
              <a:rPr lang="en-US" sz="2000" dirty="0"/>
              <a:t>aim of developing such a concept is primarily because of preventing the three major drawbacks of the pump being used </a:t>
            </a:r>
            <a:r>
              <a:rPr lang="en-US" sz="2000" dirty="0" smtClean="0"/>
              <a:t>currently.</a:t>
            </a:r>
          </a:p>
          <a:p>
            <a:r>
              <a:rPr lang="en-US" sz="2000" dirty="0" smtClean="0"/>
              <a:t>Firstly</a:t>
            </a:r>
            <a:r>
              <a:rPr lang="en-US" sz="2000" dirty="0"/>
              <a:t>, the farmer has to carry the entire weight of the spraying pump on his </a:t>
            </a:r>
            <a:r>
              <a:rPr lang="en-US" sz="2000" dirty="0" smtClean="0"/>
              <a:t>shoulder</a:t>
            </a:r>
            <a:r>
              <a:rPr lang="en-US" sz="2000" dirty="0"/>
              <a:t>.</a:t>
            </a:r>
            <a:endParaRPr lang="en-US" sz="2000" dirty="0" smtClean="0"/>
          </a:p>
          <a:p>
            <a:r>
              <a:rPr lang="en-US" sz="2000" dirty="0"/>
              <a:t>S</a:t>
            </a:r>
            <a:r>
              <a:rPr lang="en-US" sz="2000" dirty="0" smtClean="0"/>
              <a:t>econdly</a:t>
            </a:r>
            <a:r>
              <a:rPr lang="en-US" sz="2000" dirty="0"/>
              <a:t>, he has to continuously use his one hand to pump using the </a:t>
            </a:r>
            <a:r>
              <a:rPr lang="en-US" sz="2000" dirty="0" smtClean="0"/>
              <a:t>handle.</a:t>
            </a:r>
          </a:p>
          <a:p>
            <a:r>
              <a:rPr lang="en-US" sz="2000" dirty="0" smtClean="0"/>
              <a:t>T</a:t>
            </a:r>
            <a:r>
              <a:rPr lang="en-US" sz="2000" dirty="0" smtClean="0"/>
              <a:t>hirdly</a:t>
            </a:r>
            <a:r>
              <a:rPr lang="en-US" sz="2000" dirty="0"/>
              <a:t>, the farmers don’t take enough precaution while handling chemicals which results in fatal diseases because of its direct contact. </a:t>
            </a:r>
            <a:endParaRPr lang="en-IN" sz="2000" dirty="0"/>
          </a:p>
          <a:p>
            <a:endParaRPr lang="en-IN" sz="2000" dirty="0"/>
          </a:p>
        </p:txBody>
      </p:sp>
    </p:spTree>
    <p:extLst>
      <p:ext uri="{BB962C8B-B14F-4D97-AF65-F5344CB8AC3E}">
        <p14:creationId xmlns:p14="http://schemas.microsoft.com/office/powerpoint/2010/main" val="20068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INTRODUCTION</a:t>
            </a:r>
            <a:endParaRPr lang="en-IN" sz="2400" dirty="0"/>
          </a:p>
        </p:txBody>
      </p:sp>
      <p:sp>
        <p:nvSpPr>
          <p:cNvPr id="3" name="Content Placeholder 2"/>
          <p:cNvSpPr>
            <a:spLocks noGrp="1"/>
          </p:cNvSpPr>
          <p:nvPr>
            <p:ph idx="1"/>
          </p:nvPr>
        </p:nvSpPr>
        <p:spPr/>
        <p:txBody>
          <a:bodyPr>
            <a:noAutofit/>
          </a:bodyPr>
          <a:lstStyle/>
          <a:p>
            <a:r>
              <a:rPr lang="en-US" sz="2000" dirty="0" smtClean="0"/>
              <a:t>Small </a:t>
            </a:r>
            <a:r>
              <a:rPr lang="en-US" sz="2000" dirty="0"/>
              <a:t>scale farmers are very interested in manually level operated knapsack sprayer because of its versatility, cost and design</a:t>
            </a:r>
            <a:r>
              <a:rPr lang="en-US" sz="2000" dirty="0" smtClean="0"/>
              <a:t>.</a:t>
            </a:r>
          </a:p>
          <a:p>
            <a:r>
              <a:rPr lang="en-US" sz="2000" dirty="0" smtClean="0"/>
              <a:t> </a:t>
            </a:r>
            <a:r>
              <a:rPr lang="en-US" sz="2000" dirty="0" smtClean="0"/>
              <a:t>Spraying </a:t>
            </a:r>
            <a:r>
              <a:rPr lang="en-US" sz="2000" dirty="0"/>
              <a:t>is an important operation to be performed by the farmers to protect the cultivated crops from insects, pests, funguses and diseases in which various insecticides, pesticides, fungicides and nutrients are sprayed on crops</a:t>
            </a:r>
            <a:r>
              <a:rPr lang="en-US" sz="2000" dirty="0" smtClean="0"/>
              <a:t>.</a:t>
            </a:r>
          </a:p>
          <a:p>
            <a:r>
              <a:rPr lang="en-US" sz="2000" dirty="0" smtClean="0"/>
              <a:t> </a:t>
            </a:r>
            <a:r>
              <a:rPr lang="en-US" sz="2000" dirty="0" smtClean="0"/>
              <a:t>So </a:t>
            </a:r>
            <a:r>
              <a:rPr lang="en-US" sz="2000" dirty="0"/>
              <a:t>this gadgets which we called wheel operated fertilizer sprayer can be operated manually for spreading granular materials in farms especially for solid fertilizers like urea. </a:t>
            </a:r>
            <a:endParaRPr lang="en-IN" sz="2000" dirty="0"/>
          </a:p>
        </p:txBody>
      </p:sp>
    </p:spTree>
    <p:extLst>
      <p:ext uri="{BB962C8B-B14F-4D97-AF65-F5344CB8AC3E}">
        <p14:creationId xmlns:p14="http://schemas.microsoft.com/office/powerpoint/2010/main" val="129823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COMPONENTS</a:t>
            </a:r>
            <a:endParaRPr lang="en-IN" sz="24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a:t>CHAIN DRIVE</a:t>
            </a:r>
          </a:p>
          <a:p>
            <a:pPr marL="514350" indent="-514350">
              <a:buFont typeface="+mj-lt"/>
              <a:buAutoNum type="arabicPeriod"/>
            </a:pPr>
            <a:r>
              <a:rPr lang="en-US" sz="2000" dirty="0"/>
              <a:t>WHEEL</a:t>
            </a:r>
          </a:p>
          <a:p>
            <a:pPr marL="514350" indent="-514350">
              <a:buFont typeface="+mj-lt"/>
              <a:buAutoNum type="arabicPeriod"/>
            </a:pPr>
            <a:r>
              <a:rPr lang="en-US" sz="2000" dirty="0"/>
              <a:t>DISC</a:t>
            </a:r>
          </a:p>
          <a:p>
            <a:pPr marL="514350" indent="-514350">
              <a:buFont typeface="+mj-lt"/>
              <a:buAutoNum type="arabicPeriod"/>
            </a:pPr>
            <a:r>
              <a:rPr lang="en-US" sz="2000" dirty="0"/>
              <a:t>NOZZLE</a:t>
            </a:r>
          </a:p>
          <a:p>
            <a:pPr marL="514350" indent="-514350">
              <a:buFont typeface="+mj-lt"/>
              <a:buAutoNum type="arabicPeriod"/>
            </a:pPr>
            <a:r>
              <a:rPr lang="en-US" sz="2000" dirty="0"/>
              <a:t>FRAME</a:t>
            </a:r>
          </a:p>
          <a:p>
            <a:pPr marL="514350" indent="-514350">
              <a:buFont typeface="+mj-lt"/>
              <a:buAutoNum type="arabicPeriod"/>
            </a:pPr>
            <a:r>
              <a:rPr lang="en-US" sz="2000" dirty="0"/>
              <a:t>BEARING</a:t>
            </a:r>
          </a:p>
          <a:p>
            <a:pPr marL="514350" indent="-514350">
              <a:buFont typeface="+mj-lt"/>
              <a:buAutoNum type="arabicPeriod"/>
            </a:pPr>
            <a:r>
              <a:rPr lang="en-US" sz="2000" dirty="0"/>
              <a:t>METAL STRIP</a:t>
            </a:r>
          </a:p>
          <a:p>
            <a:pPr marL="514350" indent="-514350">
              <a:buFont typeface="+mj-lt"/>
              <a:buAutoNum type="arabicPeriod"/>
            </a:pPr>
            <a:r>
              <a:rPr lang="en-US" sz="2000" dirty="0"/>
              <a:t>SHAFT</a:t>
            </a:r>
          </a:p>
          <a:p>
            <a:pPr marL="514350" indent="-514350">
              <a:buFont typeface="+mj-lt"/>
              <a:buAutoNum type="arabicPeriod"/>
            </a:pPr>
            <a:r>
              <a:rPr lang="en-US" sz="2000" dirty="0"/>
              <a:t>AGRICULTURAL SPRAYER</a:t>
            </a:r>
            <a:endParaRPr lang="en-IN" sz="2000" dirty="0"/>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8703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WORKING PRINCIPLE</a:t>
            </a:r>
            <a:endParaRPr lang="en-IN" sz="2400" dirty="0"/>
          </a:p>
        </p:txBody>
      </p:sp>
      <p:sp>
        <p:nvSpPr>
          <p:cNvPr id="3" name="Content Placeholder 2"/>
          <p:cNvSpPr>
            <a:spLocks noGrp="1"/>
          </p:cNvSpPr>
          <p:nvPr>
            <p:ph idx="1"/>
          </p:nvPr>
        </p:nvSpPr>
        <p:spPr/>
        <p:txBody>
          <a:bodyPr>
            <a:normAutofit/>
          </a:bodyPr>
          <a:lstStyle/>
          <a:p>
            <a:r>
              <a:rPr lang="en-US" sz="2000" dirty="0"/>
              <a:t>Initially water or fertilizer which has to be sprayed is loaded inside the sprayer can and the setup is placed on the field where the spraying operation to be conducted. </a:t>
            </a:r>
            <a:endParaRPr lang="en-US" sz="2000" dirty="0" smtClean="0"/>
          </a:p>
          <a:p>
            <a:r>
              <a:rPr lang="en-US" sz="2000" dirty="0" smtClean="0"/>
              <a:t>A </a:t>
            </a:r>
            <a:r>
              <a:rPr lang="en-US" sz="2000" dirty="0"/>
              <a:t>manual effort is applied on the chassis which allows the wheel mounted with it to rotate about its axis, this rotation allows the crank wheel attached with it to rotate. </a:t>
            </a:r>
            <a:endParaRPr lang="en-US" sz="2000" dirty="0" smtClean="0"/>
          </a:p>
          <a:p>
            <a:r>
              <a:rPr lang="en-US" sz="2000" dirty="0" smtClean="0"/>
              <a:t>This </a:t>
            </a:r>
            <a:r>
              <a:rPr lang="en-US" sz="2000" dirty="0"/>
              <a:t>rotation tends to rotate sprocket gear and this makes hand lever of pump to activate linearly. </a:t>
            </a:r>
            <a:endParaRPr lang="en-US" sz="2000" dirty="0" smtClean="0"/>
          </a:p>
          <a:p>
            <a:r>
              <a:rPr lang="en-US" sz="2000" dirty="0" smtClean="0"/>
              <a:t>This </a:t>
            </a:r>
            <a:r>
              <a:rPr lang="en-US" sz="2000" dirty="0"/>
              <a:t>activation pressurizes the fluid stored inside tank and makes it to exhaust through outlet. </a:t>
            </a:r>
            <a:endParaRPr lang="en-US" sz="2000" dirty="0" smtClean="0"/>
          </a:p>
          <a:p>
            <a:r>
              <a:rPr lang="en-US" sz="2000" dirty="0" smtClean="0"/>
              <a:t>This </a:t>
            </a:r>
            <a:r>
              <a:rPr lang="en-US" sz="2000" dirty="0"/>
              <a:t>pressurized fluid from outlet is transferred to the nozzles from there the fluid is sprayed on the field.</a:t>
            </a:r>
            <a:endParaRPr lang="en-IN" sz="2000" dirty="0"/>
          </a:p>
          <a:p>
            <a:endParaRPr lang="en-IN" sz="2000" dirty="0"/>
          </a:p>
        </p:txBody>
      </p:sp>
    </p:spTree>
    <p:extLst>
      <p:ext uri="{BB962C8B-B14F-4D97-AF65-F5344CB8AC3E}">
        <p14:creationId xmlns:p14="http://schemas.microsoft.com/office/powerpoint/2010/main" val="416576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08721"/>
            <a:ext cx="2592288" cy="1994271"/>
          </a:xfrm>
          <a:prstGeom prst="rect">
            <a:avLst/>
          </a:prstGeom>
        </p:spPr>
      </p:pic>
      <p:pic>
        <p:nvPicPr>
          <p:cNvPr id="6" name="Content Placeholder 4"/>
          <p:cNvPicPr/>
          <p:nvPr/>
        </p:nvPicPr>
        <p:blipFill>
          <a:blip r:embed="rId3"/>
          <a:srcRect/>
          <a:stretch>
            <a:fillRect/>
          </a:stretch>
        </p:blipFill>
        <p:spPr bwMode="auto">
          <a:xfrm>
            <a:off x="3347864" y="908721"/>
            <a:ext cx="2556944" cy="2030540"/>
          </a:xfrm>
          <a:prstGeom prst="rect">
            <a:avLst/>
          </a:prstGeom>
          <a:noFill/>
          <a:ln w="9525">
            <a:noFill/>
            <a:miter lim="800000"/>
            <a:headEnd/>
            <a:tailEnd/>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323528" y="3609020"/>
            <a:ext cx="2592288" cy="2304256"/>
          </a:xfrm>
          <a:prstGeom prst="rect">
            <a:avLst/>
          </a:prstGeom>
        </p:spPr>
      </p:pic>
      <p:pic>
        <p:nvPicPr>
          <p:cNvPr id="8" name="Picture 7"/>
          <p:cNvPicPr/>
          <p:nvPr/>
        </p:nvPicPr>
        <p:blipFill>
          <a:blip r:embed="rId5"/>
          <a:stretch>
            <a:fillRect/>
          </a:stretch>
        </p:blipFill>
        <p:spPr>
          <a:xfrm>
            <a:off x="6300192" y="908721"/>
            <a:ext cx="2590800" cy="1915288"/>
          </a:xfrm>
          <a:prstGeom prst="rect">
            <a:avLst/>
          </a:prstGeom>
        </p:spPr>
      </p:pic>
      <p:pic>
        <p:nvPicPr>
          <p:cNvPr id="10" name="Picture 9" descr="C:\Users\Shandhru\Desktop\bearing_exploded-lg.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960" y="3501008"/>
            <a:ext cx="3872472" cy="2412268"/>
          </a:xfrm>
          <a:prstGeom prst="rect">
            <a:avLst/>
          </a:prstGeom>
          <a:noFill/>
          <a:ln>
            <a:noFill/>
          </a:ln>
        </p:spPr>
      </p:pic>
      <p:sp>
        <p:nvSpPr>
          <p:cNvPr id="3" name="Title 2"/>
          <p:cNvSpPr>
            <a:spLocks noGrp="1"/>
          </p:cNvSpPr>
          <p:nvPr>
            <p:ph type="title"/>
          </p:nvPr>
        </p:nvSpPr>
        <p:spPr>
          <a:xfrm>
            <a:off x="457200" y="274638"/>
            <a:ext cx="8229600" cy="481493"/>
          </a:xfrm>
        </p:spPr>
        <p:txBody>
          <a:bodyPr>
            <a:normAutofit/>
          </a:bodyPr>
          <a:lstStyle/>
          <a:p>
            <a:r>
              <a:rPr lang="en-US" sz="2400" dirty="0" smtClean="0"/>
              <a:t>PICTURE OF COMPONENTS</a:t>
            </a:r>
            <a:endParaRPr lang="en-IN" sz="2400" dirty="0"/>
          </a:p>
        </p:txBody>
      </p:sp>
    </p:spTree>
    <p:extLst>
      <p:ext uri="{BB962C8B-B14F-4D97-AF65-F5344CB8AC3E}">
        <p14:creationId xmlns:p14="http://schemas.microsoft.com/office/powerpoint/2010/main" val="304675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12002087"/>
              </p:ext>
            </p:extLst>
          </p:nvPr>
        </p:nvGraphicFramePr>
        <p:xfrm>
          <a:off x="1691680" y="1130840"/>
          <a:ext cx="6096000" cy="5303520"/>
        </p:xfrm>
        <a:graphic>
          <a:graphicData uri="http://schemas.openxmlformats.org/drawingml/2006/table">
            <a:tbl>
              <a:tblPr firstRow="1" bandRow="1">
                <a:tableStyleId>{35758FB7-9AC5-4552-8A53-C91805E547FA}</a:tableStyleId>
              </a:tblPr>
              <a:tblGrid>
                <a:gridCol w="671736"/>
                <a:gridCol w="1416496"/>
                <a:gridCol w="1296144"/>
                <a:gridCol w="1492424"/>
                <a:gridCol w="1219200"/>
              </a:tblGrid>
              <a:tr h="569968">
                <a:tc>
                  <a:txBody>
                    <a:bodyPr/>
                    <a:lstStyle/>
                    <a:p>
                      <a:r>
                        <a:rPr lang="en-US" dirty="0" smtClean="0"/>
                        <a:t>S.NO</a:t>
                      </a:r>
                      <a:endParaRPr lang="en-IN" dirty="0"/>
                    </a:p>
                  </a:txBody>
                  <a:tcPr/>
                </a:tc>
                <a:tc>
                  <a:txBody>
                    <a:bodyPr/>
                    <a:lstStyle/>
                    <a:p>
                      <a:r>
                        <a:rPr lang="en-US" dirty="0" smtClean="0"/>
                        <a:t>DESCRIPTION</a:t>
                      </a:r>
                      <a:endParaRPr lang="en-IN" dirty="0"/>
                    </a:p>
                  </a:txBody>
                  <a:tcPr/>
                </a:tc>
                <a:tc>
                  <a:txBody>
                    <a:bodyPr/>
                    <a:lstStyle/>
                    <a:p>
                      <a:r>
                        <a:rPr lang="en-US" dirty="0" smtClean="0"/>
                        <a:t>QTY</a:t>
                      </a:r>
                      <a:endParaRPr lang="en-IN" dirty="0"/>
                    </a:p>
                  </a:txBody>
                  <a:tcPr/>
                </a:tc>
                <a:tc>
                  <a:txBody>
                    <a:bodyPr/>
                    <a:lstStyle/>
                    <a:p>
                      <a:r>
                        <a:rPr lang="en-US" dirty="0" smtClean="0"/>
                        <a:t>MATERIAL</a:t>
                      </a:r>
                      <a:endParaRPr lang="en-IN" dirty="0"/>
                    </a:p>
                  </a:txBody>
                  <a:tcPr/>
                </a:tc>
                <a:tc>
                  <a:txBody>
                    <a:bodyPr/>
                    <a:lstStyle/>
                    <a:p>
                      <a:r>
                        <a:rPr lang="en-US" dirty="0" smtClean="0"/>
                        <a:t>COST</a:t>
                      </a:r>
                      <a:endParaRPr lang="en-IN" dirty="0"/>
                    </a:p>
                  </a:txBody>
                  <a:tcPr/>
                </a:tc>
              </a:tr>
              <a:tr h="518172">
                <a:tc>
                  <a:txBody>
                    <a:bodyPr/>
                    <a:lstStyle/>
                    <a:p>
                      <a:r>
                        <a:rPr lang="en-US" dirty="0" smtClean="0"/>
                        <a:t>1</a:t>
                      </a:r>
                      <a:endParaRPr lang="en-IN" dirty="0"/>
                    </a:p>
                  </a:txBody>
                  <a:tcPr/>
                </a:tc>
                <a:tc>
                  <a:txBody>
                    <a:bodyPr/>
                    <a:lstStyle/>
                    <a:p>
                      <a:r>
                        <a:rPr lang="en-US" dirty="0" smtClean="0"/>
                        <a:t>CHAIN DRIVE</a:t>
                      </a:r>
                      <a:endParaRPr lang="en-IN" dirty="0"/>
                    </a:p>
                  </a:txBody>
                  <a:tcPr/>
                </a:tc>
                <a:tc>
                  <a:txBody>
                    <a:bodyPr/>
                    <a:lstStyle/>
                    <a:p>
                      <a:r>
                        <a:rPr lang="en-US" dirty="0" smtClean="0"/>
                        <a:t>1</a:t>
                      </a:r>
                      <a:endParaRPr lang="en-IN" dirty="0"/>
                    </a:p>
                  </a:txBody>
                  <a:tcPr/>
                </a:tc>
                <a:tc>
                  <a:txBody>
                    <a:bodyPr/>
                    <a:lstStyle/>
                    <a:p>
                      <a:r>
                        <a:rPr lang="en-US" dirty="0" smtClean="0"/>
                        <a:t>STAINLESS STEEL</a:t>
                      </a:r>
                      <a:endParaRPr lang="en-IN" dirty="0"/>
                    </a:p>
                  </a:txBody>
                  <a:tcPr/>
                </a:tc>
                <a:tc>
                  <a:txBody>
                    <a:bodyPr/>
                    <a:lstStyle/>
                    <a:p>
                      <a:r>
                        <a:rPr lang="en-US" dirty="0" smtClean="0"/>
                        <a:t>850</a:t>
                      </a:r>
                      <a:endParaRPr lang="en-IN" dirty="0"/>
                    </a:p>
                  </a:txBody>
                  <a:tcPr/>
                </a:tc>
              </a:tr>
              <a:tr h="518172">
                <a:tc>
                  <a:txBody>
                    <a:bodyPr/>
                    <a:lstStyle/>
                    <a:p>
                      <a:r>
                        <a:rPr lang="en-US" dirty="0" smtClean="0"/>
                        <a:t>2</a:t>
                      </a:r>
                      <a:endParaRPr lang="en-IN" dirty="0"/>
                    </a:p>
                  </a:txBody>
                  <a:tcPr/>
                </a:tc>
                <a:tc>
                  <a:txBody>
                    <a:bodyPr/>
                    <a:lstStyle/>
                    <a:p>
                      <a:r>
                        <a:rPr lang="en-US" dirty="0" smtClean="0"/>
                        <a:t>NOZZLE</a:t>
                      </a:r>
                      <a:endParaRPr lang="en-IN" dirty="0"/>
                    </a:p>
                  </a:txBody>
                  <a:tcPr/>
                </a:tc>
                <a:tc>
                  <a:txBody>
                    <a:bodyPr/>
                    <a:lstStyle/>
                    <a:p>
                      <a:r>
                        <a:rPr lang="en-US" dirty="0" smtClean="0"/>
                        <a:t>1</a:t>
                      </a:r>
                      <a:endParaRPr lang="en-IN" dirty="0"/>
                    </a:p>
                  </a:txBody>
                  <a:tcPr/>
                </a:tc>
                <a:tc>
                  <a:txBody>
                    <a:bodyPr/>
                    <a:lstStyle/>
                    <a:p>
                      <a:r>
                        <a:rPr lang="en-US" dirty="0" smtClean="0"/>
                        <a:t>STAINLESS STEEL</a:t>
                      </a:r>
                      <a:endParaRPr lang="en-IN" dirty="0"/>
                    </a:p>
                  </a:txBody>
                  <a:tcPr/>
                </a:tc>
                <a:tc>
                  <a:txBody>
                    <a:bodyPr/>
                    <a:lstStyle/>
                    <a:p>
                      <a:r>
                        <a:rPr lang="en-US" dirty="0" smtClean="0"/>
                        <a:t>400</a:t>
                      </a:r>
                      <a:endParaRPr lang="en-IN" dirty="0"/>
                    </a:p>
                  </a:txBody>
                  <a:tcPr/>
                </a:tc>
              </a:tr>
              <a:tr h="518172">
                <a:tc>
                  <a:txBody>
                    <a:bodyPr/>
                    <a:lstStyle/>
                    <a:p>
                      <a:r>
                        <a:rPr lang="en-US" dirty="0" smtClean="0"/>
                        <a:t>3</a:t>
                      </a:r>
                      <a:endParaRPr lang="en-IN" dirty="0"/>
                    </a:p>
                  </a:txBody>
                  <a:tcPr/>
                </a:tc>
                <a:tc>
                  <a:txBody>
                    <a:bodyPr/>
                    <a:lstStyle/>
                    <a:p>
                      <a:r>
                        <a:rPr lang="en-US" dirty="0" smtClean="0"/>
                        <a:t>BEARING</a:t>
                      </a:r>
                      <a:endParaRPr lang="en-IN" dirty="0"/>
                    </a:p>
                  </a:txBody>
                  <a:tcPr/>
                </a:tc>
                <a:tc>
                  <a:txBody>
                    <a:bodyPr/>
                    <a:lstStyle/>
                    <a:p>
                      <a:r>
                        <a:rPr lang="en-US" dirty="0" smtClean="0"/>
                        <a:t>4</a:t>
                      </a:r>
                      <a:endParaRPr lang="en-IN" dirty="0"/>
                    </a:p>
                  </a:txBody>
                  <a:tcPr/>
                </a:tc>
                <a:tc>
                  <a:txBody>
                    <a:bodyPr/>
                    <a:lstStyle/>
                    <a:p>
                      <a:r>
                        <a:rPr lang="en-US" dirty="0" smtClean="0"/>
                        <a:t>STAINLESS STEEL</a:t>
                      </a:r>
                      <a:endParaRPr lang="en-IN" dirty="0"/>
                    </a:p>
                  </a:txBody>
                  <a:tcPr/>
                </a:tc>
                <a:tc>
                  <a:txBody>
                    <a:bodyPr/>
                    <a:lstStyle/>
                    <a:p>
                      <a:r>
                        <a:rPr lang="en-US" dirty="0" smtClean="0"/>
                        <a:t>350</a:t>
                      </a:r>
                      <a:endParaRPr lang="en-IN" dirty="0"/>
                    </a:p>
                  </a:txBody>
                  <a:tcPr/>
                </a:tc>
              </a:tr>
              <a:tr h="740246">
                <a:tc>
                  <a:txBody>
                    <a:bodyPr/>
                    <a:lstStyle/>
                    <a:p>
                      <a:r>
                        <a:rPr lang="en-US" dirty="0" smtClean="0"/>
                        <a:t>4</a:t>
                      </a:r>
                      <a:endParaRPr lang="en-IN" dirty="0"/>
                    </a:p>
                  </a:txBody>
                  <a:tcPr/>
                </a:tc>
                <a:tc>
                  <a:txBody>
                    <a:bodyPr/>
                    <a:lstStyle/>
                    <a:p>
                      <a:r>
                        <a:rPr lang="en-US" dirty="0" smtClean="0"/>
                        <a:t>FRAME</a:t>
                      </a:r>
                      <a:endParaRPr lang="en-IN" dirty="0"/>
                    </a:p>
                  </a:txBody>
                  <a:tcPr/>
                </a:tc>
                <a:tc>
                  <a:txBody>
                    <a:bodyPr/>
                    <a:lstStyle/>
                    <a:p>
                      <a:r>
                        <a:rPr lang="en-US" dirty="0" smtClean="0"/>
                        <a:t>AS PER REQUIREMENT</a:t>
                      </a:r>
                      <a:endParaRPr lang="en-IN" dirty="0"/>
                    </a:p>
                  </a:txBody>
                  <a:tcPr/>
                </a:tc>
                <a:tc>
                  <a:txBody>
                    <a:bodyPr/>
                    <a:lstStyle/>
                    <a:p>
                      <a:r>
                        <a:rPr lang="en-US" dirty="0" smtClean="0"/>
                        <a:t>MILD STEEL</a:t>
                      </a:r>
                      <a:endParaRPr lang="en-IN" dirty="0"/>
                    </a:p>
                  </a:txBody>
                  <a:tcPr/>
                </a:tc>
                <a:tc>
                  <a:txBody>
                    <a:bodyPr/>
                    <a:lstStyle/>
                    <a:p>
                      <a:r>
                        <a:rPr lang="en-US" dirty="0" smtClean="0"/>
                        <a:t>900</a:t>
                      </a:r>
                      <a:endParaRPr lang="en-IN" dirty="0"/>
                    </a:p>
                  </a:txBody>
                  <a:tcPr/>
                </a:tc>
              </a:tr>
              <a:tr h="740246">
                <a:tc>
                  <a:txBody>
                    <a:bodyPr/>
                    <a:lstStyle/>
                    <a:p>
                      <a:r>
                        <a:rPr lang="en-US" dirty="0" smtClean="0"/>
                        <a:t>5</a:t>
                      </a:r>
                      <a:endParaRPr lang="en-IN" dirty="0"/>
                    </a:p>
                  </a:txBody>
                  <a:tcPr/>
                </a:tc>
                <a:tc>
                  <a:txBody>
                    <a:bodyPr/>
                    <a:lstStyle/>
                    <a:p>
                      <a:r>
                        <a:rPr lang="en-US" dirty="0" smtClean="0"/>
                        <a:t>SHAFT</a:t>
                      </a:r>
                      <a:endParaRPr lang="en-IN" dirty="0"/>
                    </a:p>
                  </a:txBody>
                  <a:tcPr/>
                </a:tc>
                <a:tc>
                  <a:txBody>
                    <a:bodyPr/>
                    <a:lstStyle/>
                    <a:p>
                      <a:r>
                        <a:rPr lang="en-US" dirty="0" smtClean="0"/>
                        <a:t>AS PER REQUIREMENT</a:t>
                      </a:r>
                      <a:endParaRPr lang="en-IN" dirty="0"/>
                    </a:p>
                  </a:txBody>
                  <a:tcPr/>
                </a:tc>
                <a:tc>
                  <a:txBody>
                    <a:bodyPr/>
                    <a:lstStyle/>
                    <a:p>
                      <a:r>
                        <a:rPr lang="en-US" dirty="0" smtClean="0"/>
                        <a:t>MILD STEEL</a:t>
                      </a:r>
                      <a:endParaRPr lang="en-IN" dirty="0"/>
                    </a:p>
                  </a:txBody>
                  <a:tcPr/>
                </a:tc>
                <a:tc>
                  <a:txBody>
                    <a:bodyPr/>
                    <a:lstStyle/>
                    <a:p>
                      <a:r>
                        <a:rPr lang="en-US" dirty="0" smtClean="0"/>
                        <a:t>350</a:t>
                      </a:r>
                      <a:endParaRPr lang="en-IN" dirty="0"/>
                    </a:p>
                  </a:txBody>
                  <a:tcPr/>
                </a:tc>
              </a:tr>
              <a:tr h="740246">
                <a:tc>
                  <a:txBody>
                    <a:bodyPr/>
                    <a:lstStyle/>
                    <a:p>
                      <a:r>
                        <a:rPr lang="en-US" dirty="0" smtClean="0"/>
                        <a:t>6</a:t>
                      </a:r>
                      <a:endParaRPr lang="en-IN" dirty="0"/>
                    </a:p>
                  </a:txBody>
                  <a:tcPr/>
                </a:tc>
                <a:tc>
                  <a:txBody>
                    <a:bodyPr/>
                    <a:lstStyle/>
                    <a:p>
                      <a:r>
                        <a:rPr lang="en-US" dirty="0" smtClean="0"/>
                        <a:t>METAL</a:t>
                      </a:r>
                      <a:r>
                        <a:rPr lang="en-US" baseline="0" dirty="0" smtClean="0"/>
                        <a:t> STRIP</a:t>
                      </a:r>
                      <a:endParaRPr lang="en-IN" dirty="0"/>
                    </a:p>
                  </a:txBody>
                  <a:tcPr/>
                </a:tc>
                <a:tc>
                  <a:txBody>
                    <a:bodyPr/>
                    <a:lstStyle/>
                    <a:p>
                      <a:r>
                        <a:rPr lang="en-US" dirty="0" smtClean="0"/>
                        <a:t>AS PER REQUIREMENT</a:t>
                      </a:r>
                      <a:endParaRPr lang="en-IN" dirty="0"/>
                    </a:p>
                  </a:txBody>
                  <a:tcPr/>
                </a:tc>
                <a:tc>
                  <a:txBody>
                    <a:bodyPr/>
                    <a:lstStyle/>
                    <a:p>
                      <a:r>
                        <a:rPr lang="en-US" dirty="0" smtClean="0"/>
                        <a:t>MILD STEEL</a:t>
                      </a:r>
                      <a:endParaRPr lang="en-IN" dirty="0"/>
                    </a:p>
                  </a:txBody>
                  <a:tcPr/>
                </a:tc>
                <a:tc>
                  <a:txBody>
                    <a:bodyPr/>
                    <a:lstStyle/>
                    <a:p>
                      <a:r>
                        <a:rPr lang="en-US" dirty="0" smtClean="0"/>
                        <a:t>250</a:t>
                      </a:r>
                      <a:endParaRPr lang="en-IN" dirty="0"/>
                    </a:p>
                  </a:txBody>
                  <a:tcPr/>
                </a:tc>
              </a:tr>
            </a:tbl>
          </a:graphicData>
        </a:graphic>
      </p:graphicFrame>
      <p:sp>
        <p:nvSpPr>
          <p:cNvPr id="7" name="Title 6"/>
          <p:cNvSpPr>
            <a:spLocks noGrp="1"/>
          </p:cNvSpPr>
          <p:nvPr>
            <p:ph type="title"/>
          </p:nvPr>
        </p:nvSpPr>
        <p:spPr/>
        <p:txBody>
          <a:bodyPr>
            <a:normAutofit/>
          </a:bodyPr>
          <a:lstStyle/>
          <a:p>
            <a:r>
              <a:rPr lang="en-US" sz="2400" dirty="0" smtClean="0"/>
              <a:t>TABLE OF CONTENTS</a:t>
            </a:r>
            <a:endParaRPr lang="en-IN" sz="2400" dirty="0"/>
          </a:p>
        </p:txBody>
      </p:sp>
    </p:spTree>
    <p:extLst>
      <p:ext uri="{BB962C8B-B14F-4D97-AF65-F5344CB8AC3E}">
        <p14:creationId xmlns:p14="http://schemas.microsoft.com/office/powerpoint/2010/main" val="69114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46770547"/>
              </p:ext>
            </p:extLst>
          </p:nvPr>
        </p:nvGraphicFramePr>
        <p:xfrm>
          <a:off x="1524000" y="1397000"/>
          <a:ext cx="6096000" cy="2392680"/>
        </p:xfrm>
        <a:graphic>
          <a:graphicData uri="http://schemas.openxmlformats.org/drawingml/2006/table">
            <a:tbl>
              <a:tblPr firstRow="1" bandRow="1">
                <a:tableStyleId>{7DF18680-E054-41AD-8BC1-D1AEF772440D}</a:tableStyleId>
              </a:tblPr>
              <a:tblGrid>
                <a:gridCol w="671736"/>
                <a:gridCol w="1766664"/>
                <a:gridCol w="1219200"/>
                <a:gridCol w="1219200"/>
                <a:gridCol w="1219200"/>
              </a:tblGrid>
              <a:tr h="370840">
                <a:tc>
                  <a:txBody>
                    <a:bodyPr/>
                    <a:lstStyle/>
                    <a:p>
                      <a:r>
                        <a:rPr lang="en-US" dirty="0" smtClean="0"/>
                        <a:t>S.NO</a:t>
                      </a:r>
                      <a:endParaRPr lang="en-IN" dirty="0"/>
                    </a:p>
                  </a:txBody>
                  <a:tcPr/>
                </a:tc>
                <a:tc>
                  <a:txBody>
                    <a:bodyPr/>
                    <a:lstStyle/>
                    <a:p>
                      <a:r>
                        <a:rPr lang="en-US" dirty="0" smtClean="0"/>
                        <a:t>DESCRIPTION</a:t>
                      </a:r>
                      <a:endParaRPr lang="en-IN" dirty="0"/>
                    </a:p>
                  </a:txBody>
                  <a:tcPr/>
                </a:tc>
                <a:tc>
                  <a:txBody>
                    <a:bodyPr/>
                    <a:lstStyle/>
                    <a:p>
                      <a:r>
                        <a:rPr lang="en-US" dirty="0" smtClean="0"/>
                        <a:t>QTY</a:t>
                      </a:r>
                      <a:endParaRPr lang="en-IN" dirty="0"/>
                    </a:p>
                  </a:txBody>
                  <a:tcPr/>
                </a:tc>
                <a:tc>
                  <a:txBody>
                    <a:bodyPr/>
                    <a:lstStyle/>
                    <a:p>
                      <a:r>
                        <a:rPr lang="en-US" dirty="0" smtClean="0"/>
                        <a:t>MATERIAL</a:t>
                      </a:r>
                      <a:endParaRPr lang="en-IN" dirty="0"/>
                    </a:p>
                  </a:txBody>
                  <a:tcPr/>
                </a:tc>
                <a:tc>
                  <a:txBody>
                    <a:bodyPr/>
                    <a:lstStyle/>
                    <a:p>
                      <a:r>
                        <a:rPr lang="en-US" dirty="0" smtClean="0"/>
                        <a:t>COST</a:t>
                      </a:r>
                      <a:endParaRPr lang="en-IN" dirty="0"/>
                    </a:p>
                  </a:txBody>
                  <a:tcPr/>
                </a:tc>
              </a:tr>
              <a:tr h="370840">
                <a:tc>
                  <a:txBody>
                    <a:bodyPr/>
                    <a:lstStyle/>
                    <a:p>
                      <a:r>
                        <a:rPr lang="en-US" dirty="0" smtClean="0"/>
                        <a:t>7</a:t>
                      </a:r>
                      <a:endParaRPr lang="en-IN" dirty="0"/>
                    </a:p>
                  </a:txBody>
                  <a:tcPr/>
                </a:tc>
                <a:tc>
                  <a:txBody>
                    <a:bodyPr/>
                    <a:lstStyle/>
                    <a:p>
                      <a:r>
                        <a:rPr lang="en-US" dirty="0" smtClean="0"/>
                        <a:t>AGRICULTURAL SPRAYER</a:t>
                      </a:r>
                      <a:endParaRPr lang="en-IN" dirty="0"/>
                    </a:p>
                  </a:txBody>
                  <a:tcPr/>
                </a:tc>
                <a:tc>
                  <a:txBody>
                    <a:bodyPr/>
                    <a:lstStyle/>
                    <a:p>
                      <a:r>
                        <a:rPr lang="en-US" dirty="0" smtClean="0"/>
                        <a:t>1</a:t>
                      </a:r>
                      <a:endParaRPr lang="en-IN" dirty="0"/>
                    </a:p>
                  </a:txBody>
                  <a:tcPr/>
                </a:tc>
                <a:tc>
                  <a:txBody>
                    <a:bodyPr/>
                    <a:lstStyle/>
                    <a:p>
                      <a:r>
                        <a:rPr lang="en-US" dirty="0" smtClean="0"/>
                        <a:t>PLASTIC</a:t>
                      </a:r>
                      <a:endParaRPr lang="en-IN" dirty="0"/>
                    </a:p>
                  </a:txBody>
                  <a:tcPr/>
                </a:tc>
                <a:tc>
                  <a:txBody>
                    <a:bodyPr/>
                    <a:lstStyle/>
                    <a:p>
                      <a:r>
                        <a:rPr lang="en-US" dirty="0" smtClean="0"/>
                        <a:t>650</a:t>
                      </a:r>
                      <a:endParaRPr lang="en-IN" dirty="0"/>
                    </a:p>
                  </a:txBody>
                  <a:tcPr/>
                </a:tc>
              </a:tr>
              <a:tr h="370840">
                <a:tc>
                  <a:txBody>
                    <a:bodyPr/>
                    <a:lstStyle/>
                    <a:p>
                      <a:r>
                        <a:rPr lang="en-US" dirty="0" smtClean="0"/>
                        <a:t>8</a:t>
                      </a:r>
                      <a:endParaRPr lang="en-IN" dirty="0"/>
                    </a:p>
                  </a:txBody>
                  <a:tcPr/>
                </a:tc>
                <a:tc>
                  <a:txBody>
                    <a:bodyPr/>
                    <a:lstStyle/>
                    <a:p>
                      <a:r>
                        <a:rPr lang="en-US" dirty="0" smtClean="0"/>
                        <a:t>WHEEL</a:t>
                      </a:r>
                      <a:endParaRPr lang="en-IN" dirty="0"/>
                    </a:p>
                  </a:txBody>
                  <a:tcPr/>
                </a:tc>
                <a:tc>
                  <a:txBody>
                    <a:bodyPr/>
                    <a:lstStyle/>
                    <a:p>
                      <a:r>
                        <a:rPr lang="en-US" dirty="0" smtClean="0"/>
                        <a:t>1</a:t>
                      </a:r>
                      <a:endParaRPr lang="en-IN" dirty="0"/>
                    </a:p>
                  </a:txBody>
                  <a:tcPr/>
                </a:tc>
                <a:tc>
                  <a:txBody>
                    <a:bodyPr/>
                    <a:lstStyle/>
                    <a:p>
                      <a:r>
                        <a:rPr lang="en-US" dirty="0" smtClean="0"/>
                        <a:t>RUBBER</a:t>
                      </a:r>
                      <a:endParaRPr lang="en-IN" dirty="0"/>
                    </a:p>
                  </a:txBody>
                  <a:tcPr/>
                </a:tc>
                <a:tc>
                  <a:txBody>
                    <a:bodyPr/>
                    <a:lstStyle/>
                    <a:p>
                      <a:r>
                        <a:rPr lang="en-US" dirty="0" smtClean="0"/>
                        <a:t>550</a:t>
                      </a:r>
                      <a:endParaRPr lang="en-IN" dirty="0"/>
                    </a:p>
                  </a:txBody>
                  <a:tcPr/>
                </a:tc>
              </a:tr>
              <a:tr h="370840">
                <a:tc>
                  <a:txBody>
                    <a:bodyPr/>
                    <a:lstStyle/>
                    <a:p>
                      <a:r>
                        <a:rPr lang="en-US" dirty="0" smtClean="0"/>
                        <a:t>9</a:t>
                      </a:r>
                      <a:endParaRPr lang="en-IN" dirty="0"/>
                    </a:p>
                  </a:txBody>
                  <a:tcPr/>
                </a:tc>
                <a:tc>
                  <a:txBody>
                    <a:bodyPr/>
                    <a:lstStyle/>
                    <a:p>
                      <a:r>
                        <a:rPr lang="en-US" dirty="0" smtClean="0"/>
                        <a:t>DISC</a:t>
                      </a:r>
                      <a:endParaRPr lang="en-IN" dirty="0"/>
                    </a:p>
                  </a:txBody>
                  <a:tcPr/>
                </a:tc>
                <a:tc>
                  <a:txBody>
                    <a:bodyPr/>
                    <a:lstStyle/>
                    <a:p>
                      <a:r>
                        <a:rPr lang="en-US" dirty="0" smtClean="0"/>
                        <a:t>1</a:t>
                      </a:r>
                      <a:endParaRPr lang="en-IN" dirty="0"/>
                    </a:p>
                  </a:txBody>
                  <a:tcPr/>
                </a:tc>
                <a:tc>
                  <a:txBody>
                    <a:bodyPr/>
                    <a:lstStyle/>
                    <a:p>
                      <a:r>
                        <a:rPr lang="en-US" dirty="0" smtClean="0"/>
                        <a:t>MILD STEEL</a:t>
                      </a:r>
                      <a:endParaRPr lang="en-IN" dirty="0"/>
                    </a:p>
                  </a:txBody>
                  <a:tcPr/>
                </a:tc>
                <a:tc>
                  <a:txBody>
                    <a:bodyPr/>
                    <a:lstStyle/>
                    <a:p>
                      <a:r>
                        <a:rPr lang="en-US" dirty="0" smtClean="0"/>
                        <a:t>650</a:t>
                      </a:r>
                      <a:endParaRPr lang="en-IN" dirty="0"/>
                    </a:p>
                  </a:txBody>
                  <a:tcPr/>
                </a:tc>
              </a:tr>
              <a:tr h="370840">
                <a:tc>
                  <a:txBody>
                    <a:bodyPr/>
                    <a:lstStyle/>
                    <a:p>
                      <a:r>
                        <a:rPr lang="en-US" dirty="0" smtClean="0"/>
                        <a:t>10</a:t>
                      </a:r>
                      <a:endParaRPr lang="en-IN" dirty="0"/>
                    </a:p>
                  </a:txBody>
                  <a:tcPr/>
                </a:tc>
                <a:tc>
                  <a:txBody>
                    <a:bodyPr/>
                    <a:lstStyle/>
                    <a:p>
                      <a:r>
                        <a:rPr lang="en-US" dirty="0" smtClean="0"/>
                        <a:t>TOTAL</a:t>
                      </a:r>
                      <a:endParaRPr lang="en-IN" dirty="0"/>
                    </a:p>
                  </a:txBody>
                  <a:tcPr/>
                </a:tc>
                <a:tc>
                  <a:txBody>
                    <a:bodyPr/>
                    <a:lstStyle/>
                    <a:p>
                      <a:r>
                        <a:rPr lang="en-US" dirty="0" smtClean="0"/>
                        <a:t>-</a:t>
                      </a:r>
                      <a:endParaRPr lang="en-IN" dirty="0"/>
                    </a:p>
                  </a:txBody>
                  <a:tcPr/>
                </a:tc>
                <a:tc>
                  <a:txBody>
                    <a:bodyPr/>
                    <a:lstStyle/>
                    <a:p>
                      <a:r>
                        <a:rPr lang="en-US" dirty="0" smtClean="0"/>
                        <a:t>-</a:t>
                      </a:r>
                      <a:endParaRPr lang="en-IN" dirty="0"/>
                    </a:p>
                  </a:txBody>
                  <a:tcPr/>
                </a:tc>
                <a:tc>
                  <a:txBody>
                    <a:bodyPr/>
                    <a:lstStyle/>
                    <a:p>
                      <a:r>
                        <a:rPr lang="en-US" dirty="0" smtClean="0"/>
                        <a:t>5000</a:t>
                      </a:r>
                      <a:endParaRPr lang="en-IN" dirty="0"/>
                    </a:p>
                  </a:txBody>
                  <a:tcPr/>
                </a:tc>
              </a:tr>
            </a:tbl>
          </a:graphicData>
        </a:graphic>
      </p:graphicFrame>
    </p:spTree>
    <p:extLst>
      <p:ext uri="{BB962C8B-B14F-4D97-AF65-F5344CB8AC3E}">
        <p14:creationId xmlns:p14="http://schemas.microsoft.com/office/powerpoint/2010/main" val="2939923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624</Words>
  <Application>Microsoft Office PowerPoint</Application>
  <PresentationFormat>On-screen Show (4:3)</PresentationFormat>
  <Paragraphs>131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DEPARTMENT OF MECHANICAL ENGINEERING 18MEP201L- MINOR PROJECT II  FIRST REVIEW TITLE OF THE PROJECT: WHEELS OPERATED PESTICIDE SPRAYER DATE: 16/05/2024. </vt:lpstr>
      <vt:lpstr>OVERVIEW OF THE PRESENTATION</vt:lpstr>
      <vt:lpstr>ABSTRACT</vt:lpstr>
      <vt:lpstr>INTRODUCTION</vt:lpstr>
      <vt:lpstr>COMPONENTS</vt:lpstr>
      <vt:lpstr>WORKING PRINCIPLE</vt:lpstr>
      <vt:lpstr>PICTURE OF COMPONENTS</vt:lpstr>
      <vt:lpstr>TABLE OF CONTENTS</vt:lpstr>
      <vt:lpstr>PowerPoint Presentation</vt:lpstr>
      <vt:lpstr>2D DIAGRAM</vt:lpstr>
      <vt:lpstr>WORKING MODEL</vt:lpstr>
      <vt:lpstr>APPLICATION</vt:lpstr>
      <vt:lpstr>ADVANTAGES</vt:lpstr>
      <vt:lpstr>DISADVANTAGES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mechanical     18MEP201L-MINOR PROJECT-I FIRST REVIEW  WHEELS OPERATED PESTICIDE SPRAYER</dc:title>
  <dc:creator>Kiruthika Sekaran</dc:creator>
  <cp:lastModifiedBy>Kiruthika Sekaran</cp:lastModifiedBy>
  <cp:revision>25</cp:revision>
  <dcterms:created xsi:type="dcterms:W3CDTF">2023-10-30T15:27:16Z</dcterms:created>
  <dcterms:modified xsi:type="dcterms:W3CDTF">2024-05-15T17:44:48Z</dcterms:modified>
</cp:coreProperties>
</file>