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121B44-BDAD-434F-B5AC-27C8BF4BF00D}" v="4" dt="2020-07-14T10:03:49.9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isia Rotariu" userId="S::denisia.rotariu@endava.com::00a3d0b4-8238-4f4b-99ee-4c8db366a811" providerId="AD" clId="Web-{81121B44-BDAD-434F-B5AC-27C8BF4BF00D}"/>
    <pc:docChg chg="modSld">
      <pc:chgData name="Denisia Rotariu" userId="S::denisia.rotariu@endava.com::00a3d0b4-8238-4f4b-99ee-4c8db366a811" providerId="AD" clId="Web-{81121B44-BDAD-434F-B5AC-27C8BF4BF00D}" dt="2020-07-14T10:03:49.488" v="2" actId="20577"/>
      <pc:docMkLst>
        <pc:docMk/>
      </pc:docMkLst>
      <pc:sldChg chg="modSp">
        <pc:chgData name="Denisia Rotariu" userId="S::denisia.rotariu@endava.com::00a3d0b4-8238-4f4b-99ee-4c8db366a811" providerId="AD" clId="Web-{81121B44-BDAD-434F-B5AC-27C8BF4BF00D}" dt="2020-07-14T10:03:48.394" v="0" actId="20577"/>
        <pc:sldMkLst>
          <pc:docMk/>
          <pc:sldMk cId="2910416140" sldId="257"/>
        </pc:sldMkLst>
        <pc:spChg chg="mod">
          <ac:chgData name="Denisia Rotariu" userId="S::denisia.rotariu@endava.com::00a3d0b4-8238-4f4b-99ee-4c8db366a811" providerId="AD" clId="Web-{81121B44-BDAD-434F-B5AC-27C8BF4BF00D}" dt="2020-07-14T10:03:48.394" v="0" actId="20577"/>
          <ac:spMkLst>
            <pc:docMk/>
            <pc:sldMk cId="2910416140" sldId="257"/>
            <ac:spMk id="3" creationId="{4E335E30-479B-4069-9F8F-56353B13ADD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8FAA-4DFE-457E-857E-593A0B4A48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8CA2F0-CD85-4E2D-92ED-6464FB7AE1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491A1B-A625-40BD-96F0-66F938582211}"/>
              </a:ext>
            </a:extLst>
          </p:cNvPr>
          <p:cNvSpPr>
            <a:spLocks noGrp="1"/>
          </p:cNvSpPr>
          <p:nvPr>
            <p:ph type="dt" sz="half" idx="10"/>
          </p:nvPr>
        </p:nvSpPr>
        <p:spPr/>
        <p:txBody>
          <a:bodyPr/>
          <a:lstStyle/>
          <a:p>
            <a:fld id="{1E86FA22-DE2B-42FC-8DE7-64BA933F8F13}" type="datetimeFigureOut">
              <a:rPr lang="en-US" smtClean="0"/>
              <a:t>7/15/2020</a:t>
            </a:fld>
            <a:endParaRPr lang="en-US"/>
          </a:p>
        </p:txBody>
      </p:sp>
      <p:sp>
        <p:nvSpPr>
          <p:cNvPr id="5" name="Footer Placeholder 4">
            <a:extLst>
              <a:ext uri="{FF2B5EF4-FFF2-40B4-BE49-F238E27FC236}">
                <a16:creationId xmlns:a16="http://schemas.microsoft.com/office/drawing/2014/main" id="{A65EE495-931D-4B8F-AB82-5302BC9A34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1A52A-894C-4084-AD1C-4A9C1A8CE7DA}"/>
              </a:ext>
            </a:extLst>
          </p:cNvPr>
          <p:cNvSpPr>
            <a:spLocks noGrp="1"/>
          </p:cNvSpPr>
          <p:nvPr>
            <p:ph type="sldNum" sz="quarter" idx="12"/>
          </p:nvPr>
        </p:nvSpPr>
        <p:spPr/>
        <p:txBody>
          <a:bodyPr/>
          <a:lstStyle/>
          <a:p>
            <a:fld id="{8E1485DB-FB2E-4D71-AD86-C6BDC5FB617E}" type="slidenum">
              <a:rPr lang="en-US" smtClean="0"/>
              <a:t>‹#›</a:t>
            </a:fld>
            <a:endParaRPr lang="en-US"/>
          </a:p>
        </p:txBody>
      </p:sp>
    </p:spTree>
    <p:extLst>
      <p:ext uri="{BB962C8B-B14F-4D97-AF65-F5344CB8AC3E}">
        <p14:creationId xmlns:p14="http://schemas.microsoft.com/office/powerpoint/2010/main" val="3115150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3F7DD-4355-4757-AC8A-BA95DB9D55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A83D61-66B2-4222-8E34-967FF39A97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39D2B-3C6D-4283-9C4E-1CFE75C9B651}"/>
              </a:ext>
            </a:extLst>
          </p:cNvPr>
          <p:cNvSpPr>
            <a:spLocks noGrp="1"/>
          </p:cNvSpPr>
          <p:nvPr>
            <p:ph type="dt" sz="half" idx="10"/>
          </p:nvPr>
        </p:nvSpPr>
        <p:spPr/>
        <p:txBody>
          <a:bodyPr/>
          <a:lstStyle/>
          <a:p>
            <a:fld id="{1E86FA22-DE2B-42FC-8DE7-64BA933F8F13}" type="datetimeFigureOut">
              <a:rPr lang="en-US" smtClean="0"/>
              <a:t>7/15/2020</a:t>
            </a:fld>
            <a:endParaRPr lang="en-US"/>
          </a:p>
        </p:txBody>
      </p:sp>
      <p:sp>
        <p:nvSpPr>
          <p:cNvPr id="5" name="Footer Placeholder 4">
            <a:extLst>
              <a:ext uri="{FF2B5EF4-FFF2-40B4-BE49-F238E27FC236}">
                <a16:creationId xmlns:a16="http://schemas.microsoft.com/office/drawing/2014/main" id="{59A31E95-E1F5-478C-8DCD-28EDF3008A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74049D-3948-485B-ABF8-04E9B784002D}"/>
              </a:ext>
            </a:extLst>
          </p:cNvPr>
          <p:cNvSpPr>
            <a:spLocks noGrp="1"/>
          </p:cNvSpPr>
          <p:nvPr>
            <p:ph type="sldNum" sz="quarter" idx="12"/>
          </p:nvPr>
        </p:nvSpPr>
        <p:spPr/>
        <p:txBody>
          <a:bodyPr/>
          <a:lstStyle/>
          <a:p>
            <a:fld id="{8E1485DB-FB2E-4D71-AD86-C6BDC5FB617E}" type="slidenum">
              <a:rPr lang="en-US" smtClean="0"/>
              <a:t>‹#›</a:t>
            </a:fld>
            <a:endParaRPr lang="en-US"/>
          </a:p>
        </p:txBody>
      </p:sp>
    </p:spTree>
    <p:extLst>
      <p:ext uri="{BB962C8B-B14F-4D97-AF65-F5344CB8AC3E}">
        <p14:creationId xmlns:p14="http://schemas.microsoft.com/office/powerpoint/2010/main" val="2910604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89D847-F83F-4076-8469-2D34CDA97D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89EEAC-FA7A-4384-A25C-E532C464AA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29A7EA-4993-4EB3-8D0B-B74D8A4DA7FD}"/>
              </a:ext>
            </a:extLst>
          </p:cNvPr>
          <p:cNvSpPr>
            <a:spLocks noGrp="1"/>
          </p:cNvSpPr>
          <p:nvPr>
            <p:ph type="dt" sz="half" idx="10"/>
          </p:nvPr>
        </p:nvSpPr>
        <p:spPr/>
        <p:txBody>
          <a:bodyPr/>
          <a:lstStyle/>
          <a:p>
            <a:fld id="{1E86FA22-DE2B-42FC-8DE7-64BA933F8F13}" type="datetimeFigureOut">
              <a:rPr lang="en-US" smtClean="0"/>
              <a:t>7/15/2020</a:t>
            </a:fld>
            <a:endParaRPr lang="en-US"/>
          </a:p>
        </p:txBody>
      </p:sp>
      <p:sp>
        <p:nvSpPr>
          <p:cNvPr id="5" name="Footer Placeholder 4">
            <a:extLst>
              <a:ext uri="{FF2B5EF4-FFF2-40B4-BE49-F238E27FC236}">
                <a16:creationId xmlns:a16="http://schemas.microsoft.com/office/drawing/2014/main" id="{E8DCE19F-63AD-42F3-982C-1605FB98E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076B10-F6B6-49F3-97A9-E514F7766F78}"/>
              </a:ext>
            </a:extLst>
          </p:cNvPr>
          <p:cNvSpPr>
            <a:spLocks noGrp="1"/>
          </p:cNvSpPr>
          <p:nvPr>
            <p:ph type="sldNum" sz="quarter" idx="12"/>
          </p:nvPr>
        </p:nvSpPr>
        <p:spPr/>
        <p:txBody>
          <a:bodyPr/>
          <a:lstStyle/>
          <a:p>
            <a:fld id="{8E1485DB-FB2E-4D71-AD86-C6BDC5FB617E}" type="slidenum">
              <a:rPr lang="en-US" smtClean="0"/>
              <a:t>‹#›</a:t>
            </a:fld>
            <a:endParaRPr lang="en-US"/>
          </a:p>
        </p:txBody>
      </p:sp>
    </p:spTree>
    <p:extLst>
      <p:ext uri="{BB962C8B-B14F-4D97-AF65-F5344CB8AC3E}">
        <p14:creationId xmlns:p14="http://schemas.microsoft.com/office/powerpoint/2010/main" val="1053028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039AA-E12E-4553-8752-8AD6CDDF37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E31CF4-BEA9-4953-9E9F-A8775EF346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598D9A-8DF8-45A7-A421-D5CCFCD6F1A0}"/>
              </a:ext>
            </a:extLst>
          </p:cNvPr>
          <p:cNvSpPr>
            <a:spLocks noGrp="1"/>
          </p:cNvSpPr>
          <p:nvPr>
            <p:ph type="dt" sz="half" idx="10"/>
          </p:nvPr>
        </p:nvSpPr>
        <p:spPr/>
        <p:txBody>
          <a:bodyPr/>
          <a:lstStyle/>
          <a:p>
            <a:fld id="{1E86FA22-DE2B-42FC-8DE7-64BA933F8F13}" type="datetimeFigureOut">
              <a:rPr lang="en-US" smtClean="0"/>
              <a:t>7/15/2020</a:t>
            </a:fld>
            <a:endParaRPr lang="en-US"/>
          </a:p>
        </p:txBody>
      </p:sp>
      <p:sp>
        <p:nvSpPr>
          <p:cNvPr id="5" name="Footer Placeholder 4">
            <a:extLst>
              <a:ext uri="{FF2B5EF4-FFF2-40B4-BE49-F238E27FC236}">
                <a16:creationId xmlns:a16="http://schemas.microsoft.com/office/drawing/2014/main" id="{58446520-028D-4C38-BAF6-CB61D2B9A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79EA09-2E25-4C47-BDED-68D8FF23F6D8}"/>
              </a:ext>
            </a:extLst>
          </p:cNvPr>
          <p:cNvSpPr>
            <a:spLocks noGrp="1"/>
          </p:cNvSpPr>
          <p:nvPr>
            <p:ph type="sldNum" sz="quarter" idx="12"/>
          </p:nvPr>
        </p:nvSpPr>
        <p:spPr/>
        <p:txBody>
          <a:bodyPr/>
          <a:lstStyle/>
          <a:p>
            <a:fld id="{8E1485DB-FB2E-4D71-AD86-C6BDC5FB617E}" type="slidenum">
              <a:rPr lang="en-US" smtClean="0"/>
              <a:t>‹#›</a:t>
            </a:fld>
            <a:endParaRPr lang="en-US"/>
          </a:p>
        </p:txBody>
      </p:sp>
    </p:spTree>
    <p:extLst>
      <p:ext uri="{BB962C8B-B14F-4D97-AF65-F5344CB8AC3E}">
        <p14:creationId xmlns:p14="http://schemas.microsoft.com/office/powerpoint/2010/main" val="1866975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B5DC-F741-4872-8546-492F6641A1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8A8DD8-2754-45E8-8BB0-D9641D80ED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23E2A4-E920-420E-90FE-6DC2DEC6B4F0}"/>
              </a:ext>
            </a:extLst>
          </p:cNvPr>
          <p:cNvSpPr>
            <a:spLocks noGrp="1"/>
          </p:cNvSpPr>
          <p:nvPr>
            <p:ph type="dt" sz="half" idx="10"/>
          </p:nvPr>
        </p:nvSpPr>
        <p:spPr/>
        <p:txBody>
          <a:bodyPr/>
          <a:lstStyle/>
          <a:p>
            <a:fld id="{1E86FA22-DE2B-42FC-8DE7-64BA933F8F13}" type="datetimeFigureOut">
              <a:rPr lang="en-US" smtClean="0"/>
              <a:t>7/15/2020</a:t>
            </a:fld>
            <a:endParaRPr lang="en-US"/>
          </a:p>
        </p:txBody>
      </p:sp>
      <p:sp>
        <p:nvSpPr>
          <p:cNvPr id="5" name="Footer Placeholder 4">
            <a:extLst>
              <a:ext uri="{FF2B5EF4-FFF2-40B4-BE49-F238E27FC236}">
                <a16:creationId xmlns:a16="http://schemas.microsoft.com/office/drawing/2014/main" id="{814A296F-2B47-4327-9D3E-CCA9CA9CE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618BE6-F721-4673-9FBF-9F98EDC5DC39}"/>
              </a:ext>
            </a:extLst>
          </p:cNvPr>
          <p:cNvSpPr>
            <a:spLocks noGrp="1"/>
          </p:cNvSpPr>
          <p:nvPr>
            <p:ph type="sldNum" sz="quarter" idx="12"/>
          </p:nvPr>
        </p:nvSpPr>
        <p:spPr/>
        <p:txBody>
          <a:bodyPr/>
          <a:lstStyle/>
          <a:p>
            <a:fld id="{8E1485DB-FB2E-4D71-AD86-C6BDC5FB617E}" type="slidenum">
              <a:rPr lang="en-US" smtClean="0"/>
              <a:t>‹#›</a:t>
            </a:fld>
            <a:endParaRPr lang="en-US"/>
          </a:p>
        </p:txBody>
      </p:sp>
    </p:spTree>
    <p:extLst>
      <p:ext uri="{BB962C8B-B14F-4D97-AF65-F5344CB8AC3E}">
        <p14:creationId xmlns:p14="http://schemas.microsoft.com/office/powerpoint/2010/main" val="612675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3DA8A-CE25-460F-A767-EC36FF83E7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B00D97-1208-419C-81C6-A5F3BE2719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A4416C-460F-4D2C-82C1-502B47BC6F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B4E3F7-9D01-4CE3-964B-3227803322CC}"/>
              </a:ext>
            </a:extLst>
          </p:cNvPr>
          <p:cNvSpPr>
            <a:spLocks noGrp="1"/>
          </p:cNvSpPr>
          <p:nvPr>
            <p:ph type="dt" sz="half" idx="10"/>
          </p:nvPr>
        </p:nvSpPr>
        <p:spPr/>
        <p:txBody>
          <a:bodyPr/>
          <a:lstStyle/>
          <a:p>
            <a:fld id="{1E86FA22-DE2B-42FC-8DE7-64BA933F8F13}" type="datetimeFigureOut">
              <a:rPr lang="en-US" smtClean="0"/>
              <a:t>7/15/2020</a:t>
            </a:fld>
            <a:endParaRPr lang="en-US"/>
          </a:p>
        </p:txBody>
      </p:sp>
      <p:sp>
        <p:nvSpPr>
          <p:cNvPr id="6" name="Footer Placeholder 5">
            <a:extLst>
              <a:ext uri="{FF2B5EF4-FFF2-40B4-BE49-F238E27FC236}">
                <a16:creationId xmlns:a16="http://schemas.microsoft.com/office/drawing/2014/main" id="{7F83C6E5-B516-48BD-BEC1-D30FBAFCD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AC86B8-0E0B-4308-9881-0F7D874AE429}"/>
              </a:ext>
            </a:extLst>
          </p:cNvPr>
          <p:cNvSpPr>
            <a:spLocks noGrp="1"/>
          </p:cNvSpPr>
          <p:nvPr>
            <p:ph type="sldNum" sz="quarter" idx="12"/>
          </p:nvPr>
        </p:nvSpPr>
        <p:spPr/>
        <p:txBody>
          <a:bodyPr/>
          <a:lstStyle/>
          <a:p>
            <a:fld id="{8E1485DB-FB2E-4D71-AD86-C6BDC5FB617E}" type="slidenum">
              <a:rPr lang="en-US" smtClean="0"/>
              <a:t>‹#›</a:t>
            </a:fld>
            <a:endParaRPr lang="en-US"/>
          </a:p>
        </p:txBody>
      </p:sp>
    </p:spTree>
    <p:extLst>
      <p:ext uri="{BB962C8B-B14F-4D97-AF65-F5344CB8AC3E}">
        <p14:creationId xmlns:p14="http://schemas.microsoft.com/office/powerpoint/2010/main" val="4152653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DE719-D3BD-4738-8523-B4CC65EA06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518BC6-C45C-4E35-AE86-41460FA2AC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DD7299-4FAA-4734-962A-3148820F0C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495FED-F422-4556-BDC6-70E480F611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255415-F27D-4A36-AE82-2218E095F9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D0B77D-CFD8-4650-A745-A9EC5003D8E4}"/>
              </a:ext>
            </a:extLst>
          </p:cNvPr>
          <p:cNvSpPr>
            <a:spLocks noGrp="1"/>
          </p:cNvSpPr>
          <p:nvPr>
            <p:ph type="dt" sz="half" idx="10"/>
          </p:nvPr>
        </p:nvSpPr>
        <p:spPr/>
        <p:txBody>
          <a:bodyPr/>
          <a:lstStyle/>
          <a:p>
            <a:fld id="{1E86FA22-DE2B-42FC-8DE7-64BA933F8F13}" type="datetimeFigureOut">
              <a:rPr lang="en-US" smtClean="0"/>
              <a:t>7/15/2020</a:t>
            </a:fld>
            <a:endParaRPr lang="en-US"/>
          </a:p>
        </p:txBody>
      </p:sp>
      <p:sp>
        <p:nvSpPr>
          <p:cNvPr id="8" name="Footer Placeholder 7">
            <a:extLst>
              <a:ext uri="{FF2B5EF4-FFF2-40B4-BE49-F238E27FC236}">
                <a16:creationId xmlns:a16="http://schemas.microsoft.com/office/drawing/2014/main" id="{86E9D8FD-D22E-4C0A-BB95-B4F2CBFB73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AADB72-D25D-454C-BFCC-F2561705EDDF}"/>
              </a:ext>
            </a:extLst>
          </p:cNvPr>
          <p:cNvSpPr>
            <a:spLocks noGrp="1"/>
          </p:cNvSpPr>
          <p:nvPr>
            <p:ph type="sldNum" sz="quarter" idx="12"/>
          </p:nvPr>
        </p:nvSpPr>
        <p:spPr/>
        <p:txBody>
          <a:bodyPr/>
          <a:lstStyle/>
          <a:p>
            <a:fld id="{8E1485DB-FB2E-4D71-AD86-C6BDC5FB617E}" type="slidenum">
              <a:rPr lang="en-US" smtClean="0"/>
              <a:t>‹#›</a:t>
            </a:fld>
            <a:endParaRPr lang="en-US"/>
          </a:p>
        </p:txBody>
      </p:sp>
    </p:spTree>
    <p:extLst>
      <p:ext uri="{BB962C8B-B14F-4D97-AF65-F5344CB8AC3E}">
        <p14:creationId xmlns:p14="http://schemas.microsoft.com/office/powerpoint/2010/main" val="1528496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B606F-447F-4610-BAB7-4E438DA1D4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F19F05-B750-4DB6-B9D0-E0535637BE15}"/>
              </a:ext>
            </a:extLst>
          </p:cNvPr>
          <p:cNvSpPr>
            <a:spLocks noGrp="1"/>
          </p:cNvSpPr>
          <p:nvPr>
            <p:ph type="dt" sz="half" idx="10"/>
          </p:nvPr>
        </p:nvSpPr>
        <p:spPr/>
        <p:txBody>
          <a:bodyPr/>
          <a:lstStyle/>
          <a:p>
            <a:fld id="{1E86FA22-DE2B-42FC-8DE7-64BA933F8F13}" type="datetimeFigureOut">
              <a:rPr lang="en-US" smtClean="0"/>
              <a:t>7/15/2020</a:t>
            </a:fld>
            <a:endParaRPr lang="en-US"/>
          </a:p>
        </p:txBody>
      </p:sp>
      <p:sp>
        <p:nvSpPr>
          <p:cNvPr id="4" name="Footer Placeholder 3">
            <a:extLst>
              <a:ext uri="{FF2B5EF4-FFF2-40B4-BE49-F238E27FC236}">
                <a16:creationId xmlns:a16="http://schemas.microsoft.com/office/drawing/2014/main" id="{79C72F03-2D31-4678-B308-EE6FA90025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0B0635-2C94-4D66-AFAC-A4ACB19C561D}"/>
              </a:ext>
            </a:extLst>
          </p:cNvPr>
          <p:cNvSpPr>
            <a:spLocks noGrp="1"/>
          </p:cNvSpPr>
          <p:nvPr>
            <p:ph type="sldNum" sz="quarter" idx="12"/>
          </p:nvPr>
        </p:nvSpPr>
        <p:spPr/>
        <p:txBody>
          <a:bodyPr/>
          <a:lstStyle/>
          <a:p>
            <a:fld id="{8E1485DB-FB2E-4D71-AD86-C6BDC5FB617E}" type="slidenum">
              <a:rPr lang="en-US" smtClean="0"/>
              <a:t>‹#›</a:t>
            </a:fld>
            <a:endParaRPr lang="en-US"/>
          </a:p>
        </p:txBody>
      </p:sp>
    </p:spTree>
    <p:extLst>
      <p:ext uri="{BB962C8B-B14F-4D97-AF65-F5344CB8AC3E}">
        <p14:creationId xmlns:p14="http://schemas.microsoft.com/office/powerpoint/2010/main" val="1952339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FC5BF-C027-40E9-A94B-ED81977504AD}"/>
              </a:ext>
            </a:extLst>
          </p:cNvPr>
          <p:cNvSpPr>
            <a:spLocks noGrp="1"/>
          </p:cNvSpPr>
          <p:nvPr>
            <p:ph type="dt" sz="half" idx="10"/>
          </p:nvPr>
        </p:nvSpPr>
        <p:spPr/>
        <p:txBody>
          <a:bodyPr/>
          <a:lstStyle/>
          <a:p>
            <a:fld id="{1E86FA22-DE2B-42FC-8DE7-64BA933F8F13}" type="datetimeFigureOut">
              <a:rPr lang="en-US" smtClean="0"/>
              <a:t>7/15/2020</a:t>
            </a:fld>
            <a:endParaRPr lang="en-US"/>
          </a:p>
        </p:txBody>
      </p:sp>
      <p:sp>
        <p:nvSpPr>
          <p:cNvPr id="3" name="Footer Placeholder 2">
            <a:extLst>
              <a:ext uri="{FF2B5EF4-FFF2-40B4-BE49-F238E27FC236}">
                <a16:creationId xmlns:a16="http://schemas.microsoft.com/office/drawing/2014/main" id="{5835E246-34DE-4F1D-99FE-6385C9A9A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AAF443-BB62-42A9-8309-66914AD1383C}"/>
              </a:ext>
            </a:extLst>
          </p:cNvPr>
          <p:cNvSpPr>
            <a:spLocks noGrp="1"/>
          </p:cNvSpPr>
          <p:nvPr>
            <p:ph type="sldNum" sz="quarter" idx="12"/>
          </p:nvPr>
        </p:nvSpPr>
        <p:spPr/>
        <p:txBody>
          <a:bodyPr/>
          <a:lstStyle/>
          <a:p>
            <a:fld id="{8E1485DB-FB2E-4D71-AD86-C6BDC5FB617E}" type="slidenum">
              <a:rPr lang="en-US" smtClean="0"/>
              <a:t>‹#›</a:t>
            </a:fld>
            <a:endParaRPr lang="en-US"/>
          </a:p>
        </p:txBody>
      </p:sp>
    </p:spTree>
    <p:extLst>
      <p:ext uri="{BB962C8B-B14F-4D97-AF65-F5344CB8AC3E}">
        <p14:creationId xmlns:p14="http://schemas.microsoft.com/office/powerpoint/2010/main" val="2199937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35141-017B-4B54-B929-54AC01017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FC4D7B-D974-4562-9B0F-FF80CBCE90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1F119F-3BC6-487F-84C7-1E1F0C07F8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663AF4-E8E4-4972-B2CC-4828A7AA32FF}"/>
              </a:ext>
            </a:extLst>
          </p:cNvPr>
          <p:cNvSpPr>
            <a:spLocks noGrp="1"/>
          </p:cNvSpPr>
          <p:nvPr>
            <p:ph type="dt" sz="half" idx="10"/>
          </p:nvPr>
        </p:nvSpPr>
        <p:spPr/>
        <p:txBody>
          <a:bodyPr/>
          <a:lstStyle/>
          <a:p>
            <a:fld id="{1E86FA22-DE2B-42FC-8DE7-64BA933F8F13}" type="datetimeFigureOut">
              <a:rPr lang="en-US" smtClean="0"/>
              <a:t>7/15/2020</a:t>
            </a:fld>
            <a:endParaRPr lang="en-US"/>
          </a:p>
        </p:txBody>
      </p:sp>
      <p:sp>
        <p:nvSpPr>
          <p:cNvPr id="6" name="Footer Placeholder 5">
            <a:extLst>
              <a:ext uri="{FF2B5EF4-FFF2-40B4-BE49-F238E27FC236}">
                <a16:creationId xmlns:a16="http://schemas.microsoft.com/office/drawing/2014/main" id="{23E3C591-6C58-4953-9C57-2AE428086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71683A-CB76-4D5C-987D-2C5E81DF16C5}"/>
              </a:ext>
            </a:extLst>
          </p:cNvPr>
          <p:cNvSpPr>
            <a:spLocks noGrp="1"/>
          </p:cNvSpPr>
          <p:nvPr>
            <p:ph type="sldNum" sz="quarter" idx="12"/>
          </p:nvPr>
        </p:nvSpPr>
        <p:spPr/>
        <p:txBody>
          <a:bodyPr/>
          <a:lstStyle/>
          <a:p>
            <a:fld id="{8E1485DB-FB2E-4D71-AD86-C6BDC5FB617E}" type="slidenum">
              <a:rPr lang="en-US" smtClean="0"/>
              <a:t>‹#›</a:t>
            </a:fld>
            <a:endParaRPr lang="en-US"/>
          </a:p>
        </p:txBody>
      </p:sp>
    </p:spTree>
    <p:extLst>
      <p:ext uri="{BB962C8B-B14F-4D97-AF65-F5344CB8AC3E}">
        <p14:creationId xmlns:p14="http://schemas.microsoft.com/office/powerpoint/2010/main" val="192347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DECC-4C40-48B3-840C-AC13EC06A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D0BA6F-B741-4A42-A8BB-75388C7625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ECB71A-46A2-4AAF-B74C-B043CDDE1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1D003A-CFA9-4F26-B9AB-453D8EF0D4E5}"/>
              </a:ext>
            </a:extLst>
          </p:cNvPr>
          <p:cNvSpPr>
            <a:spLocks noGrp="1"/>
          </p:cNvSpPr>
          <p:nvPr>
            <p:ph type="dt" sz="half" idx="10"/>
          </p:nvPr>
        </p:nvSpPr>
        <p:spPr/>
        <p:txBody>
          <a:bodyPr/>
          <a:lstStyle/>
          <a:p>
            <a:fld id="{1E86FA22-DE2B-42FC-8DE7-64BA933F8F13}" type="datetimeFigureOut">
              <a:rPr lang="en-US" smtClean="0"/>
              <a:t>7/15/2020</a:t>
            </a:fld>
            <a:endParaRPr lang="en-US"/>
          </a:p>
        </p:txBody>
      </p:sp>
      <p:sp>
        <p:nvSpPr>
          <p:cNvPr id="6" name="Footer Placeholder 5">
            <a:extLst>
              <a:ext uri="{FF2B5EF4-FFF2-40B4-BE49-F238E27FC236}">
                <a16:creationId xmlns:a16="http://schemas.microsoft.com/office/drawing/2014/main" id="{073CB04E-FD93-436D-BC14-EE924850C0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184BC-3B71-4430-8CEE-7A1ED29BADC3}"/>
              </a:ext>
            </a:extLst>
          </p:cNvPr>
          <p:cNvSpPr>
            <a:spLocks noGrp="1"/>
          </p:cNvSpPr>
          <p:nvPr>
            <p:ph type="sldNum" sz="quarter" idx="12"/>
          </p:nvPr>
        </p:nvSpPr>
        <p:spPr/>
        <p:txBody>
          <a:bodyPr/>
          <a:lstStyle/>
          <a:p>
            <a:fld id="{8E1485DB-FB2E-4D71-AD86-C6BDC5FB617E}" type="slidenum">
              <a:rPr lang="en-US" smtClean="0"/>
              <a:t>‹#›</a:t>
            </a:fld>
            <a:endParaRPr lang="en-US"/>
          </a:p>
        </p:txBody>
      </p:sp>
    </p:spTree>
    <p:extLst>
      <p:ext uri="{BB962C8B-B14F-4D97-AF65-F5344CB8AC3E}">
        <p14:creationId xmlns:p14="http://schemas.microsoft.com/office/powerpoint/2010/main" val="205200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81FDAC-4227-453D-A9CC-EF2BB9A669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16E31D-FD26-4F99-A58C-889F6743D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7B3964-79CB-4EB8-B717-776A917CA3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6FA22-DE2B-42FC-8DE7-64BA933F8F13}" type="datetimeFigureOut">
              <a:rPr lang="en-US" smtClean="0"/>
              <a:t>7/15/2020</a:t>
            </a:fld>
            <a:endParaRPr lang="en-US"/>
          </a:p>
        </p:txBody>
      </p:sp>
      <p:sp>
        <p:nvSpPr>
          <p:cNvPr id="5" name="Footer Placeholder 4">
            <a:extLst>
              <a:ext uri="{FF2B5EF4-FFF2-40B4-BE49-F238E27FC236}">
                <a16:creationId xmlns:a16="http://schemas.microsoft.com/office/drawing/2014/main" id="{6D178D23-CDD2-4B5C-BBFA-CC4F74CC06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23F768-82D9-479F-820C-B20DF82169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1485DB-FB2E-4D71-AD86-C6BDC5FB617E}" type="slidenum">
              <a:rPr lang="en-US" smtClean="0"/>
              <a:t>‹#›</a:t>
            </a:fld>
            <a:endParaRPr lang="en-US"/>
          </a:p>
        </p:txBody>
      </p:sp>
    </p:spTree>
    <p:extLst>
      <p:ext uri="{BB962C8B-B14F-4D97-AF65-F5344CB8AC3E}">
        <p14:creationId xmlns:p14="http://schemas.microsoft.com/office/powerpoint/2010/main" val="3869931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54BF-C7A9-4303-98A6-3B22D283A47B}"/>
              </a:ext>
            </a:extLst>
          </p:cNvPr>
          <p:cNvSpPr>
            <a:spLocks noGrp="1"/>
          </p:cNvSpPr>
          <p:nvPr>
            <p:ph type="ctrTitle"/>
          </p:nvPr>
        </p:nvSpPr>
        <p:spPr/>
        <p:txBody>
          <a:bodyPr/>
          <a:lstStyle/>
          <a:p>
            <a:pPr algn="l"/>
            <a:r>
              <a:rPr lang="en-US" b="1" dirty="0">
                <a:solidFill>
                  <a:schemeClr val="tx1"/>
                </a:solidFill>
                <a:latin typeface="Arial Narrow"/>
              </a:rPr>
              <a:t>.NET TRAINING </a:t>
            </a:r>
            <a:r>
              <a:rPr lang="en-US" b="1" dirty="0">
                <a:solidFill>
                  <a:schemeClr val="accent2"/>
                </a:solidFill>
                <a:latin typeface="Arial Narrow"/>
                <a:cs typeface="Arial"/>
              </a:rPr>
              <a:t>SESSION</a:t>
            </a:r>
            <a:endParaRPr lang="en-US" b="1" dirty="0">
              <a:solidFill>
                <a:schemeClr val="accent2"/>
              </a:solidFill>
            </a:endParaRPr>
          </a:p>
        </p:txBody>
      </p:sp>
      <p:sp>
        <p:nvSpPr>
          <p:cNvPr id="3" name="Subtitle 2">
            <a:extLst>
              <a:ext uri="{FF2B5EF4-FFF2-40B4-BE49-F238E27FC236}">
                <a16:creationId xmlns:a16="http://schemas.microsoft.com/office/drawing/2014/main" id="{DF5F5347-6D2A-4D0D-A9C2-22ED6895343B}"/>
              </a:ext>
            </a:extLst>
          </p:cNvPr>
          <p:cNvSpPr>
            <a:spLocks noGrp="1"/>
          </p:cNvSpPr>
          <p:nvPr>
            <p:ph type="subTitle" idx="1"/>
          </p:nvPr>
        </p:nvSpPr>
        <p:spPr/>
        <p:txBody>
          <a:bodyPr/>
          <a:lstStyle/>
          <a:p>
            <a:pPr algn="l"/>
            <a:endParaRPr lang="en-US" b="1" dirty="0"/>
          </a:p>
        </p:txBody>
      </p:sp>
    </p:spTree>
    <p:extLst>
      <p:ext uri="{BB962C8B-B14F-4D97-AF65-F5344CB8AC3E}">
        <p14:creationId xmlns:p14="http://schemas.microsoft.com/office/powerpoint/2010/main" val="978488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35E30-479B-4069-9F8F-56353B13ADDB}"/>
              </a:ext>
            </a:extLst>
          </p:cNvPr>
          <p:cNvSpPr>
            <a:spLocks noGrp="1"/>
          </p:cNvSpPr>
          <p:nvPr>
            <p:ph idx="1"/>
          </p:nvPr>
        </p:nvSpPr>
        <p:spPr>
          <a:xfrm>
            <a:off x="838200" y="1554357"/>
            <a:ext cx="10515600" cy="4351338"/>
          </a:xfrm>
        </p:spPr>
        <p:txBody>
          <a:bodyPr vert="horz" lIns="91440" tIns="45720" rIns="91440" bIns="45720" rtlCol="0" anchor="t">
            <a:normAutofit/>
          </a:bodyPr>
          <a:lstStyle/>
          <a:p>
            <a:pPr marL="285750" indent="-285750">
              <a:buClr>
                <a:schemeClr val="accent2"/>
              </a:buClr>
            </a:pPr>
            <a:endParaRPr lang="en-US" sz="1800" dirty="0"/>
          </a:p>
          <a:p>
            <a:pPr marL="285750" indent="-285750">
              <a:buClr>
                <a:schemeClr val="accent2"/>
              </a:buClr>
            </a:pPr>
            <a:endParaRPr lang="en-US" sz="1800" dirty="0"/>
          </a:p>
          <a:p>
            <a:pPr marL="285750" indent="-285750">
              <a:buClr>
                <a:schemeClr val="accent2"/>
              </a:buClr>
            </a:pPr>
            <a:r>
              <a:rPr lang="en-US" sz="1800" dirty="0">
                <a:solidFill>
                  <a:schemeClr val="tx1">
                    <a:lumMod val="50000"/>
                  </a:schemeClr>
                </a:solidFill>
              </a:rPr>
              <a:t>To make generics more useful, you need to be able to supply additional information to the compiler about what kinds of types are acceptable as arguments. These additional bits of information are called </a:t>
            </a:r>
            <a:r>
              <a:rPr lang="en-US" sz="1800" b="1" dirty="0">
                <a:solidFill>
                  <a:schemeClr val="tx1">
                    <a:lumMod val="50000"/>
                  </a:schemeClr>
                </a:solidFill>
              </a:rPr>
              <a:t>constraints</a:t>
            </a:r>
            <a:r>
              <a:rPr lang="en-US" sz="1800" dirty="0">
                <a:solidFill>
                  <a:schemeClr val="tx1">
                    <a:lumMod val="50000"/>
                  </a:schemeClr>
                </a:solidFill>
              </a:rPr>
              <a:t>. </a:t>
            </a:r>
            <a:r>
              <a:rPr lang="en-US" sz="1800" i="1" dirty="0">
                <a:solidFill>
                  <a:schemeClr val="tx1">
                    <a:lumMod val="50000"/>
                  </a:schemeClr>
                </a:solidFill>
              </a:rPr>
              <a:t>Only types that meet the constraints can be substituted for the given type parameter.</a:t>
            </a:r>
          </a:p>
          <a:p>
            <a:pPr marL="285750" indent="-285750">
              <a:buClr>
                <a:schemeClr val="accent2"/>
              </a:buClr>
            </a:pPr>
            <a:r>
              <a:rPr lang="en-US" sz="1800" dirty="0"/>
              <a:t>Constraints are listed as where clauses:</a:t>
            </a:r>
          </a:p>
          <a:p>
            <a:pPr marL="742950" lvl="1" indent="-285750">
              <a:buClr>
                <a:schemeClr val="accent2"/>
              </a:buClr>
            </a:pPr>
            <a:r>
              <a:rPr lang="en-US" sz="1400" dirty="0"/>
              <a:t>Each type parameter that has constraints has its own </a:t>
            </a:r>
            <a:r>
              <a:rPr lang="en-US" sz="1400" b="1" dirty="0"/>
              <a:t>where</a:t>
            </a:r>
            <a:r>
              <a:rPr lang="en-US" sz="1400" dirty="0"/>
              <a:t> clause</a:t>
            </a:r>
          </a:p>
          <a:p>
            <a:pPr marL="742950" lvl="1" indent="-285750">
              <a:buClr>
                <a:schemeClr val="accent2"/>
              </a:buClr>
            </a:pPr>
            <a:r>
              <a:rPr lang="en-US" sz="1400" dirty="0"/>
              <a:t>If a parameter has multiple constraints, they are listed in the </a:t>
            </a:r>
            <a:r>
              <a:rPr lang="en-US" sz="1400" b="1" dirty="0"/>
              <a:t>where</a:t>
            </a:r>
            <a:r>
              <a:rPr lang="en-US" sz="1400" dirty="0"/>
              <a:t> clause, separated by commas.</a:t>
            </a:r>
          </a:p>
          <a:p>
            <a:pPr marL="285750" indent="-285750">
              <a:buClr>
                <a:schemeClr val="accent2"/>
              </a:buClr>
            </a:pPr>
            <a:endParaRPr lang="en-US" sz="1800" dirty="0"/>
          </a:p>
        </p:txBody>
      </p:sp>
      <p:sp>
        <p:nvSpPr>
          <p:cNvPr id="9" name="Title 8">
            <a:extLst>
              <a:ext uri="{FF2B5EF4-FFF2-40B4-BE49-F238E27FC236}">
                <a16:creationId xmlns:a16="http://schemas.microsoft.com/office/drawing/2014/main" id="{16D5F11E-ADC9-404C-A9E1-2EC1198069E3}"/>
              </a:ext>
            </a:extLst>
          </p:cNvPr>
          <p:cNvSpPr>
            <a:spLocks noGrp="1"/>
          </p:cNvSpPr>
          <p:nvPr>
            <p:ph type="title"/>
          </p:nvPr>
        </p:nvSpPr>
        <p:spPr/>
        <p:txBody>
          <a:bodyPr/>
          <a:lstStyle/>
          <a:p>
            <a:endParaRPr lang="en-US" dirty="0"/>
          </a:p>
        </p:txBody>
      </p:sp>
      <p:pic>
        <p:nvPicPr>
          <p:cNvPr id="8" name="Picture 7">
            <a:extLst>
              <a:ext uri="{FF2B5EF4-FFF2-40B4-BE49-F238E27FC236}">
                <a16:creationId xmlns:a16="http://schemas.microsoft.com/office/drawing/2014/main" id="{51F50785-B694-47EC-A964-B601678E1BFE}"/>
              </a:ext>
            </a:extLst>
          </p:cNvPr>
          <p:cNvPicPr>
            <a:picLocks noChangeAspect="1"/>
          </p:cNvPicPr>
          <p:nvPr/>
        </p:nvPicPr>
        <p:blipFill>
          <a:blip r:embed="rId2"/>
          <a:stretch>
            <a:fillRect/>
          </a:stretch>
        </p:blipFill>
        <p:spPr>
          <a:xfrm>
            <a:off x="1956701" y="502500"/>
            <a:ext cx="8278598" cy="1665564"/>
          </a:xfrm>
          <a:prstGeom prst="rect">
            <a:avLst/>
          </a:prstGeom>
        </p:spPr>
      </p:pic>
      <p:pic>
        <p:nvPicPr>
          <p:cNvPr id="12" name="Picture 11">
            <a:extLst>
              <a:ext uri="{FF2B5EF4-FFF2-40B4-BE49-F238E27FC236}">
                <a16:creationId xmlns:a16="http://schemas.microsoft.com/office/drawing/2014/main" id="{3F3F6A25-865A-41B3-A1B0-D81C5CC7489C}"/>
              </a:ext>
            </a:extLst>
          </p:cNvPr>
          <p:cNvPicPr>
            <a:picLocks noChangeAspect="1"/>
          </p:cNvPicPr>
          <p:nvPr/>
        </p:nvPicPr>
        <p:blipFill>
          <a:blip r:embed="rId3"/>
          <a:stretch>
            <a:fillRect/>
          </a:stretch>
        </p:blipFill>
        <p:spPr>
          <a:xfrm>
            <a:off x="2839892" y="4351732"/>
            <a:ext cx="6512216" cy="1636318"/>
          </a:xfrm>
          <a:prstGeom prst="rect">
            <a:avLst/>
          </a:prstGeom>
        </p:spPr>
      </p:pic>
    </p:spTree>
    <p:extLst>
      <p:ext uri="{BB962C8B-B14F-4D97-AF65-F5344CB8AC3E}">
        <p14:creationId xmlns:p14="http://schemas.microsoft.com/office/powerpoint/2010/main" val="234237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35E30-479B-4069-9F8F-56353B13ADDB}"/>
              </a:ext>
            </a:extLst>
          </p:cNvPr>
          <p:cNvSpPr>
            <a:spLocks noGrp="1"/>
          </p:cNvSpPr>
          <p:nvPr>
            <p:ph idx="1"/>
          </p:nvPr>
        </p:nvSpPr>
        <p:spPr>
          <a:xfrm>
            <a:off x="838200" y="1188748"/>
            <a:ext cx="10515600" cy="4351338"/>
          </a:xfrm>
        </p:spPr>
        <p:txBody>
          <a:bodyPr vert="horz" lIns="91440" tIns="45720" rIns="91440" bIns="45720" rtlCol="0" anchor="t">
            <a:normAutofit/>
          </a:bodyPr>
          <a:lstStyle/>
          <a:p>
            <a:pPr marL="285750" indent="-285750">
              <a:buClr>
                <a:schemeClr val="accent2"/>
              </a:buClr>
            </a:pPr>
            <a:r>
              <a:rPr lang="en-US" sz="1800" dirty="0"/>
              <a:t>They’re listed after the closing angle bracket of the type parameter list</a:t>
            </a:r>
          </a:p>
          <a:p>
            <a:pPr marL="285750" indent="-285750">
              <a:buClr>
                <a:schemeClr val="accent2"/>
              </a:buClr>
            </a:pPr>
            <a:r>
              <a:rPr lang="en-US" sz="1800" dirty="0"/>
              <a:t>They’re not separated by commas or any other token</a:t>
            </a:r>
          </a:p>
          <a:p>
            <a:pPr marL="285750" indent="-285750">
              <a:buClr>
                <a:schemeClr val="accent2"/>
              </a:buClr>
            </a:pPr>
            <a:r>
              <a:rPr lang="en-US" sz="1800" dirty="0"/>
              <a:t>They can be listed in any order</a:t>
            </a:r>
          </a:p>
          <a:p>
            <a:pPr marL="285750" indent="-285750">
              <a:buClr>
                <a:schemeClr val="accent2"/>
              </a:buClr>
            </a:pPr>
            <a:endParaRPr lang="en-US" sz="1800" dirty="0"/>
          </a:p>
        </p:txBody>
      </p:sp>
      <p:sp>
        <p:nvSpPr>
          <p:cNvPr id="9" name="Title 8">
            <a:extLst>
              <a:ext uri="{FF2B5EF4-FFF2-40B4-BE49-F238E27FC236}">
                <a16:creationId xmlns:a16="http://schemas.microsoft.com/office/drawing/2014/main" id="{16D5F11E-ADC9-404C-A9E1-2EC1198069E3}"/>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465956F3-8D60-4FB1-81E5-06C3332AD37A}"/>
              </a:ext>
            </a:extLst>
          </p:cNvPr>
          <p:cNvPicPr>
            <a:picLocks noChangeAspect="1"/>
          </p:cNvPicPr>
          <p:nvPr/>
        </p:nvPicPr>
        <p:blipFill>
          <a:blip r:embed="rId2"/>
          <a:stretch>
            <a:fillRect/>
          </a:stretch>
        </p:blipFill>
        <p:spPr>
          <a:xfrm>
            <a:off x="2052637" y="2926052"/>
            <a:ext cx="8086725" cy="1895475"/>
          </a:xfrm>
          <a:prstGeom prst="rect">
            <a:avLst/>
          </a:prstGeom>
        </p:spPr>
      </p:pic>
    </p:spTree>
    <p:extLst>
      <p:ext uri="{BB962C8B-B14F-4D97-AF65-F5344CB8AC3E}">
        <p14:creationId xmlns:p14="http://schemas.microsoft.com/office/powerpoint/2010/main" val="1353692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6A7385-3C9B-4980-9D9D-C8358DE69AAE}"/>
              </a:ext>
            </a:extLst>
          </p:cNvPr>
          <p:cNvPicPr>
            <a:picLocks noChangeAspect="1"/>
          </p:cNvPicPr>
          <p:nvPr/>
        </p:nvPicPr>
        <p:blipFill>
          <a:blip r:embed="rId2"/>
          <a:stretch>
            <a:fillRect/>
          </a:stretch>
        </p:blipFill>
        <p:spPr>
          <a:xfrm>
            <a:off x="1666875" y="308098"/>
            <a:ext cx="8858250" cy="3324225"/>
          </a:xfrm>
          <a:prstGeom prst="rect">
            <a:avLst/>
          </a:prstGeom>
        </p:spPr>
      </p:pic>
      <p:pic>
        <p:nvPicPr>
          <p:cNvPr id="6" name="Picture 5">
            <a:extLst>
              <a:ext uri="{FF2B5EF4-FFF2-40B4-BE49-F238E27FC236}">
                <a16:creationId xmlns:a16="http://schemas.microsoft.com/office/drawing/2014/main" id="{8B12CEE8-8B81-4A35-A596-F4AABE1E2F58}"/>
              </a:ext>
            </a:extLst>
          </p:cNvPr>
          <p:cNvPicPr>
            <a:picLocks noChangeAspect="1"/>
          </p:cNvPicPr>
          <p:nvPr/>
        </p:nvPicPr>
        <p:blipFill>
          <a:blip r:embed="rId3"/>
          <a:stretch>
            <a:fillRect/>
          </a:stretch>
        </p:blipFill>
        <p:spPr>
          <a:xfrm>
            <a:off x="1666875" y="4039582"/>
            <a:ext cx="4866774" cy="2343150"/>
          </a:xfrm>
          <a:prstGeom prst="rect">
            <a:avLst/>
          </a:prstGeom>
        </p:spPr>
      </p:pic>
      <p:pic>
        <p:nvPicPr>
          <p:cNvPr id="8" name="Picture 7">
            <a:extLst>
              <a:ext uri="{FF2B5EF4-FFF2-40B4-BE49-F238E27FC236}">
                <a16:creationId xmlns:a16="http://schemas.microsoft.com/office/drawing/2014/main" id="{C6BC0D36-887D-4FE9-A260-696BE9F671A4}"/>
              </a:ext>
            </a:extLst>
          </p:cNvPr>
          <p:cNvPicPr>
            <a:picLocks noChangeAspect="1"/>
          </p:cNvPicPr>
          <p:nvPr/>
        </p:nvPicPr>
        <p:blipFill>
          <a:blip r:embed="rId4"/>
          <a:stretch>
            <a:fillRect/>
          </a:stretch>
        </p:blipFill>
        <p:spPr>
          <a:xfrm>
            <a:off x="6586206" y="4500330"/>
            <a:ext cx="3576969" cy="1075862"/>
          </a:xfrm>
          <a:prstGeom prst="rect">
            <a:avLst/>
          </a:prstGeom>
        </p:spPr>
      </p:pic>
    </p:spTree>
    <p:extLst>
      <p:ext uri="{BB962C8B-B14F-4D97-AF65-F5344CB8AC3E}">
        <p14:creationId xmlns:p14="http://schemas.microsoft.com/office/powerpoint/2010/main" val="336736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35E30-479B-4069-9F8F-56353B13ADDB}"/>
              </a:ext>
            </a:extLst>
          </p:cNvPr>
          <p:cNvSpPr>
            <a:spLocks noGrp="1"/>
          </p:cNvSpPr>
          <p:nvPr>
            <p:ph idx="1"/>
          </p:nvPr>
        </p:nvSpPr>
        <p:spPr>
          <a:xfrm>
            <a:off x="838200" y="1188748"/>
            <a:ext cx="10515600" cy="4351338"/>
          </a:xfrm>
        </p:spPr>
        <p:txBody>
          <a:bodyPr vert="horz" lIns="91440" tIns="45720" rIns="91440" bIns="45720" rtlCol="0" anchor="t">
            <a:normAutofit/>
          </a:bodyPr>
          <a:lstStyle/>
          <a:p>
            <a:pPr marL="285750" indent="-285750">
              <a:buClr>
                <a:schemeClr val="accent2"/>
              </a:buClr>
            </a:pPr>
            <a:r>
              <a:rPr lang="en-US" sz="1800" dirty="0"/>
              <a:t>Unlike the other generics, a method is not a type but a member. You can declare </a:t>
            </a:r>
            <a:r>
              <a:rPr lang="en-US" sz="1800" b="1" dirty="0"/>
              <a:t>generic methods </a:t>
            </a:r>
            <a:r>
              <a:rPr lang="en-US" sz="1800" dirty="0"/>
              <a:t>in both generic and non-generic classes, and in structs and interfaces.</a:t>
            </a:r>
          </a:p>
          <a:p>
            <a:pPr marL="285750" indent="-285750">
              <a:buClr>
                <a:schemeClr val="accent2"/>
              </a:buClr>
            </a:pPr>
            <a:r>
              <a:rPr lang="en-US" sz="1800" b="1" dirty="0"/>
              <a:t>Generic methods </a:t>
            </a:r>
            <a:r>
              <a:rPr lang="en-US" sz="1800" dirty="0"/>
              <a:t>have two parameter lists:</a:t>
            </a:r>
          </a:p>
          <a:p>
            <a:pPr marL="742950" lvl="1" indent="-285750">
              <a:buClr>
                <a:schemeClr val="accent2"/>
              </a:buClr>
            </a:pPr>
            <a:r>
              <a:rPr lang="en-US" sz="1400" dirty="0"/>
              <a:t>The method parameter list, enclosed in parentheses</a:t>
            </a:r>
          </a:p>
          <a:p>
            <a:pPr marL="742950" lvl="1" indent="-285750">
              <a:buClr>
                <a:schemeClr val="accent2"/>
              </a:buClr>
            </a:pPr>
            <a:r>
              <a:rPr lang="en-US" sz="1400" dirty="0"/>
              <a:t>The type parameter list, enclosed in angle brackets</a:t>
            </a:r>
          </a:p>
          <a:p>
            <a:pPr marL="285750" indent="-285750">
              <a:buClr>
                <a:schemeClr val="accent2"/>
              </a:buClr>
            </a:pPr>
            <a:endParaRPr lang="en-US" sz="1800" dirty="0"/>
          </a:p>
        </p:txBody>
      </p:sp>
      <p:pic>
        <p:nvPicPr>
          <p:cNvPr id="2" name="Picture 1">
            <a:extLst>
              <a:ext uri="{FF2B5EF4-FFF2-40B4-BE49-F238E27FC236}">
                <a16:creationId xmlns:a16="http://schemas.microsoft.com/office/drawing/2014/main" id="{DA89BA8F-66E3-4827-9776-A088B036D5F4}"/>
              </a:ext>
            </a:extLst>
          </p:cNvPr>
          <p:cNvPicPr>
            <a:picLocks noChangeAspect="1"/>
          </p:cNvPicPr>
          <p:nvPr/>
        </p:nvPicPr>
        <p:blipFill>
          <a:blip r:embed="rId2"/>
          <a:stretch>
            <a:fillRect/>
          </a:stretch>
        </p:blipFill>
        <p:spPr>
          <a:xfrm>
            <a:off x="2124075" y="2954591"/>
            <a:ext cx="7943850" cy="3267075"/>
          </a:xfrm>
          <a:prstGeom prst="rect">
            <a:avLst/>
          </a:prstGeom>
        </p:spPr>
      </p:pic>
    </p:spTree>
    <p:extLst>
      <p:ext uri="{BB962C8B-B14F-4D97-AF65-F5344CB8AC3E}">
        <p14:creationId xmlns:p14="http://schemas.microsoft.com/office/powerpoint/2010/main" val="1455298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35E30-479B-4069-9F8F-56353B13ADDB}"/>
              </a:ext>
            </a:extLst>
          </p:cNvPr>
          <p:cNvSpPr>
            <a:spLocks noGrp="1"/>
          </p:cNvSpPr>
          <p:nvPr>
            <p:ph idx="1"/>
          </p:nvPr>
        </p:nvSpPr>
        <p:spPr>
          <a:xfrm>
            <a:off x="838200" y="512473"/>
            <a:ext cx="10515600" cy="4351338"/>
          </a:xfrm>
        </p:spPr>
        <p:txBody>
          <a:bodyPr vert="horz" lIns="91440" tIns="45720" rIns="91440" bIns="45720" rtlCol="0" anchor="t">
            <a:normAutofit/>
          </a:bodyPr>
          <a:lstStyle/>
          <a:p>
            <a:pPr marL="285750" indent="-285750">
              <a:buClr>
                <a:schemeClr val="accent2"/>
              </a:buClr>
            </a:pPr>
            <a:r>
              <a:rPr lang="en-US" sz="1800" dirty="0"/>
              <a:t>Like generic classes, </a:t>
            </a:r>
            <a:r>
              <a:rPr lang="en-US" sz="1800" b="1" dirty="0"/>
              <a:t>generic structs </a:t>
            </a:r>
            <a:r>
              <a:rPr lang="en-US" sz="1800" dirty="0"/>
              <a:t>can have type parameters and constraints. </a:t>
            </a:r>
          </a:p>
          <a:p>
            <a:pPr marL="285750" indent="-285750">
              <a:buClr>
                <a:schemeClr val="accent2"/>
              </a:buClr>
            </a:pPr>
            <a:r>
              <a:rPr lang="en-US" sz="1800" dirty="0"/>
              <a:t>The rules and conditions for generic structs are the same as those for generic classes</a:t>
            </a:r>
          </a:p>
        </p:txBody>
      </p:sp>
      <p:pic>
        <p:nvPicPr>
          <p:cNvPr id="8" name="Picture 7">
            <a:extLst>
              <a:ext uri="{FF2B5EF4-FFF2-40B4-BE49-F238E27FC236}">
                <a16:creationId xmlns:a16="http://schemas.microsoft.com/office/drawing/2014/main" id="{39923515-3E9D-450E-8449-A1EA91E057E0}"/>
              </a:ext>
            </a:extLst>
          </p:cNvPr>
          <p:cNvPicPr>
            <a:picLocks noChangeAspect="1"/>
          </p:cNvPicPr>
          <p:nvPr/>
        </p:nvPicPr>
        <p:blipFill>
          <a:blip r:embed="rId2"/>
          <a:stretch>
            <a:fillRect/>
          </a:stretch>
        </p:blipFill>
        <p:spPr>
          <a:xfrm>
            <a:off x="838200" y="1495425"/>
            <a:ext cx="7105650" cy="5162550"/>
          </a:xfrm>
          <a:prstGeom prst="rect">
            <a:avLst/>
          </a:prstGeom>
        </p:spPr>
      </p:pic>
      <p:pic>
        <p:nvPicPr>
          <p:cNvPr id="11" name="Picture 10">
            <a:extLst>
              <a:ext uri="{FF2B5EF4-FFF2-40B4-BE49-F238E27FC236}">
                <a16:creationId xmlns:a16="http://schemas.microsoft.com/office/drawing/2014/main" id="{E3387096-EA97-4F9A-9F4D-656BD13DB1FF}"/>
              </a:ext>
            </a:extLst>
          </p:cNvPr>
          <p:cNvPicPr>
            <a:picLocks noChangeAspect="1"/>
          </p:cNvPicPr>
          <p:nvPr/>
        </p:nvPicPr>
        <p:blipFill>
          <a:blip r:embed="rId3"/>
          <a:stretch>
            <a:fillRect/>
          </a:stretch>
        </p:blipFill>
        <p:spPr>
          <a:xfrm>
            <a:off x="7943850" y="5393066"/>
            <a:ext cx="2895600" cy="1152525"/>
          </a:xfrm>
          <a:prstGeom prst="rect">
            <a:avLst/>
          </a:prstGeom>
        </p:spPr>
      </p:pic>
    </p:spTree>
    <p:extLst>
      <p:ext uri="{BB962C8B-B14F-4D97-AF65-F5344CB8AC3E}">
        <p14:creationId xmlns:p14="http://schemas.microsoft.com/office/powerpoint/2010/main" val="3823930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35E30-479B-4069-9F8F-56353B13ADDB}"/>
              </a:ext>
            </a:extLst>
          </p:cNvPr>
          <p:cNvSpPr>
            <a:spLocks noGrp="1"/>
          </p:cNvSpPr>
          <p:nvPr>
            <p:ph idx="1"/>
          </p:nvPr>
        </p:nvSpPr>
        <p:spPr>
          <a:xfrm>
            <a:off x="838200" y="512473"/>
            <a:ext cx="10515600" cy="4351338"/>
          </a:xfrm>
        </p:spPr>
        <p:txBody>
          <a:bodyPr vert="horz" lIns="91440" tIns="45720" rIns="91440" bIns="45720" rtlCol="0" anchor="t">
            <a:normAutofit/>
          </a:bodyPr>
          <a:lstStyle/>
          <a:p>
            <a:pPr marL="285750" indent="-285750">
              <a:buClr>
                <a:schemeClr val="accent2"/>
              </a:buClr>
            </a:pPr>
            <a:r>
              <a:rPr lang="en-US" sz="1800" b="1" dirty="0"/>
              <a:t>Generic interfaces </a:t>
            </a:r>
            <a:r>
              <a:rPr lang="en-US" sz="1800" dirty="0"/>
              <a:t>allow you to write interfaces where the formal parameters and return types of interface members are generic type parameters. </a:t>
            </a:r>
          </a:p>
          <a:p>
            <a:pPr marL="285750" indent="-285750">
              <a:buClr>
                <a:schemeClr val="accent2"/>
              </a:buClr>
            </a:pPr>
            <a:endParaRPr lang="en-US" sz="1800" dirty="0"/>
          </a:p>
          <a:p>
            <a:pPr marL="285750" indent="-285750">
              <a:buClr>
                <a:schemeClr val="accent2"/>
              </a:buClr>
            </a:pPr>
            <a:endParaRPr lang="en-US" sz="1800" dirty="0"/>
          </a:p>
          <a:p>
            <a:pPr marL="285750" indent="-285750">
              <a:buClr>
                <a:schemeClr val="accent2"/>
              </a:buClr>
            </a:pPr>
            <a:endParaRPr lang="en-US" sz="1800" dirty="0"/>
          </a:p>
          <a:p>
            <a:pPr marL="285750" indent="-285750">
              <a:buClr>
                <a:schemeClr val="accent2"/>
              </a:buClr>
            </a:pPr>
            <a:endParaRPr lang="en-US" sz="1800" dirty="0"/>
          </a:p>
          <a:p>
            <a:pPr marL="285750" indent="-285750">
              <a:buClr>
                <a:schemeClr val="accent2"/>
              </a:buClr>
            </a:pPr>
            <a:endParaRPr lang="en-US" sz="1800" dirty="0"/>
          </a:p>
          <a:p>
            <a:pPr marL="285750" indent="-285750">
              <a:buClr>
                <a:schemeClr val="accent2"/>
              </a:buClr>
            </a:pPr>
            <a:r>
              <a:rPr lang="en-US" sz="1800" dirty="0"/>
              <a:t>Two additional capabilities of generic interfaces:</a:t>
            </a:r>
          </a:p>
          <a:p>
            <a:pPr marL="742950" lvl="1" indent="-285750">
              <a:buClr>
                <a:schemeClr val="accent2"/>
              </a:buClr>
            </a:pPr>
            <a:r>
              <a:rPr lang="en-US" sz="1400" dirty="0"/>
              <a:t> Like other generics, instances of a generic interface instantiated with different type parameters are different interfaces.</a:t>
            </a:r>
          </a:p>
          <a:p>
            <a:pPr marL="742950" lvl="1" indent="-285750">
              <a:buClr>
                <a:schemeClr val="accent2"/>
              </a:buClr>
            </a:pPr>
            <a:r>
              <a:rPr lang="en-US" sz="1400" dirty="0"/>
              <a:t> You can implement a generic interface in a non-generic type.</a:t>
            </a:r>
          </a:p>
          <a:p>
            <a:pPr marL="285750" indent="-285750">
              <a:buClr>
                <a:schemeClr val="accent2"/>
              </a:buClr>
            </a:pPr>
            <a:endParaRPr lang="en-US" sz="1800" dirty="0"/>
          </a:p>
        </p:txBody>
      </p:sp>
      <p:pic>
        <p:nvPicPr>
          <p:cNvPr id="4" name="Picture 3">
            <a:extLst>
              <a:ext uri="{FF2B5EF4-FFF2-40B4-BE49-F238E27FC236}">
                <a16:creationId xmlns:a16="http://schemas.microsoft.com/office/drawing/2014/main" id="{BBAB601E-164C-402C-B90A-E4393C4DB6BD}"/>
              </a:ext>
            </a:extLst>
          </p:cNvPr>
          <p:cNvPicPr>
            <a:picLocks noChangeAspect="1"/>
          </p:cNvPicPr>
          <p:nvPr/>
        </p:nvPicPr>
        <p:blipFill>
          <a:blip r:embed="rId2"/>
          <a:stretch>
            <a:fillRect/>
          </a:stretch>
        </p:blipFill>
        <p:spPr>
          <a:xfrm>
            <a:off x="4533900" y="1364167"/>
            <a:ext cx="3124200" cy="1323975"/>
          </a:xfrm>
          <a:prstGeom prst="rect">
            <a:avLst/>
          </a:prstGeom>
        </p:spPr>
      </p:pic>
      <p:pic>
        <p:nvPicPr>
          <p:cNvPr id="5" name="Picture 4">
            <a:extLst>
              <a:ext uri="{FF2B5EF4-FFF2-40B4-BE49-F238E27FC236}">
                <a16:creationId xmlns:a16="http://schemas.microsoft.com/office/drawing/2014/main" id="{775B9AC4-7999-4ECB-91C0-D01102A55189}"/>
              </a:ext>
            </a:extLst>
          </p:cNvPr>
          <p:cNvPicPr>
            <a:picLocks noChangeAspect="1"/>
          </p:cNvPicPr>
          <p:nvPr/>
        </p:nvPicPr>
        <p:blipFill>
          <a:blip r:embed="rId3"/>
          <a:stretch>
            <a:fillRect/>
          </a:stretch>
        </p:blipFill>
        <p:spPr>
          <a:xfrm>
            <a:off x="2632357" y="4389965"/>
            <a:ext cx="6927286" cy="820905"/>
          </a:xfrm>
          <a:prstGeom prst="rect">
            <a:avLst/>
          </a:prstGeom>
        </p:spPr>
      </p:pic>
      <p:pic>
        <p:nvPicPr>
          <p:cNvPr id="6" name="Picture 5">
            <a:extLst>
              <a:ext uri="{FF2B5EF4-FFF2-40B4-BE49-F238E27FC236}">
                <a16:creationId xmlns:a16="http://schemas.microsoft.com/office/drawing/2014/main" id="{C9BD26C5-EB76-45E5-874B-F3B6E4BB114E}"/>
              </a:ext>
            </a:extLst>
          </p:cNvPr>
          <p:cNvPicPr>
            <a:picLocks noChangeAspect="1"/>
          </p:cNvPicPr>
          <p:nvPr/>
        </p:nvPicPr>
        <p:blipFill>
          <a:blip r:embed="rId4"/>
          <a:stretch>
            <a:fillRect/>
          </a:stretch>
        </p:blipFill>
        <p:spPr>
          <a:xfrm>
            <a:off x="3478457" y="5579761"/>
            <a:ext cx="5235086" cy="660618"/>
          </a:xfrm>
          <a:prstGeom prst="rect">
            <a:avLst/>
          </a:prstGeom>
        </p:spPr>
      </p:pic>
    </p:spTree>
    <p:extLst>
      <p:ext uri="{BB962C8B-B14F-4D97-AF65-F5344CB8AC3E}">
        <p14:creationId xmlns:p14="http://schemas.microsoft.com/office/powerpoint/2010/main" val="3489617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89250-58E8-49BF-9190-D3970F687235}"/>
              </a:ext>
            </a:extLst>
          </p:cNvPr>
          <p:cNvSpPr>
            <a:spLocks noGrp="1"/>
          </p:cNvSpPr>
          <p:nvPr>
            <p:ph type="title"/>
          </p:nvPr>
        </p:nvSpPr>
        <p:spPr/>
        <p:txBody>
          <a:bodyPr/>
          <a:lstStyle/>
          <a:p>
            <a:r>
              <a:rPr lang="en-US" dirty="0"/>
              <a:t>Collections</a:t>
            </a:r>
          </a:p>
        </p:txBody>
      </p:sp>
      <p:sp>
        <p:nvSpPr>
          <p:cNvPr id="3" name="Content Placeholder 2">
            <a:extLst>
              <a:ext uri="{FF2B5EF4-FFF2-40B4-BE49-F238E27FC236}">
                <a16:creationId xmlns:a16="http://schemas.microsoft.com/office/drawing/2014/main" id="{4E335E30-479B-4069-9F8F-56353B13ADDB}"/>
              </a:ext>
            </a:extLst>
          </p:cNvPr>
          <p:cNvSpPr>
            <a:spLocks noGrp="1"/>
          </p:cNvSpPr>
          <p:nvPr>
            <p:ph idx="1"/>
          </p:nvPr>
        </p:nvSpPr>
        <p:spPr>
          <a:xfrm>
            <a:off x="838200" y="1554357"/>
            <a:ext cx="10515600" cy="4351338"/>
          </a:xfrm>
        </p:spPr>
        <p:txBody>
          <a:bodyPr vert="horz" lIns="91440" tIns="45720" rIns="91440" bIns="45720" rtlCol="0" anchor="t">
            <a:normAutofit/>
          </a:bodyPr>
          <a:lstStyle/>
          <a:p>
            <a:pPr marL="285750" indent="-285750">
              <a:buClr>
                <a:schemeClr val="accent2"/>
              </a:buClr>
            </a:pPr>
            <a:r>
              <a:rPr lang="en-US" sz="1800" dirty="0"/>
              <a:t>There are two ways to group objects: by creating arrays of objects, and by creating collections of objects</a:t>
            </a:r>
          </a:p>
          <a:p>
            <a:pPr marL="285750" indent="-285750">
              <a:buClr>
                <a:schemeClr val="accent2"/>
              </a:buClr>
            </a:pPr>
            <a:r>
              <a:rPr lang="en-US" sz="1800" dirty="0"/>
              <a:t>Unlike arrays, the group of objects you work with can grow and shrink dynamically as the needs of the application change</a:t>
            </a:r>
          </a:p>
          <a:p>
            <a:pPr marL="285750" indent="-285750">
              <a:buClr>
                <a:schemeClr val="accent2"/>
              </a:buClr>
            </a:pPr>
            <a:r>
              <a:rPr lang="en-US" sz="1800" i="1" dirty="0" err="1"/>
              <a:t>System.Collections</a:t>
            </a:r>
            <a:r>
              <a:rPr lang="en-US" sz="1800" i="1" dirty="0"/>
              <a:t> </a:t>
            </a:r>
            <a:r>
              <a:rPr lang="en-US" sz="1800" dirty="0"/>
              <a:t>namespace contains specialized classes for storing and accessing the data.</a:t>
            </a:r>
          </a:p>
          <a:p>
            <a:pPr marL="0" indent="0">
              <a:buClr>
                <a:schemeClr val="accent2"/>
              </a:buClr>
              <a:buNone/>
            </a:pPr>
            <a:endParaRPr lang="en-US" sz="1800" dirty="0"/>
          </a:p>
        </p:txBody>
      </p:sp>
      <p:pic>
        <p:nvPicPr>
          <p:cNvPr id="6" name="Picture 5" descr="A screenshot of a social media post&#10;&#10;Description automatically generated">
            <a:extLst>
              <a:ext uri="{FF2B5EF4-FFF2-40B4-BE49-F238E27FC236}">
                <a16:creationId xmlns:a16="http://schemas.microsoft.com/office/drawing/2014/main" id="{AD8F1870-7124-44D2-85FE-FEC4D2CDC5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480" y="3198182"/>
            <a:ext cx="7613040" cy="3048264"/>
          </a:xfrm>
          <a:prstGeom prst="rect">
            <a:avLst/>
          </a:prstGeom>
        </p:spPr>
      </p:pic>
    </p:spTree>
    <p:extLst>
      <p:ext uri="{BB962C8B-B14F-4D97-AF65-F5344CB8AC3E}">
        <p14:creationId xmlns:p14="http://schemas.microsoft.com/office/powerpoint/2010/main" val="2930673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F5A4BEC-7A9B-4FB7-A54B-AAAB6981DA72}"/>
              </a:ext>
            </a:extLst>
          </p:cNvPr>
          <p:cNvPicPr>
            <a:picLocks noChangeAspect="1"/>
          </p:cNvPicPr>
          <p:nvPr/>
        </p:nvPicPr>
        <p:blipFill>
          <a:blip r:embed="rId2"/>
          <a:stretch>
            <a:fillRect/>
          </a:stretch>
        </p:blipFill>
        <p:spPr>
          <a:xfrm>
            <a:off x="1954380" y="1478767"/>
            <a:ext cx="7882121" cy="4354286"/>
          </a:xfrm>
          <a:prstGeom prst="rect">
            <a:avLst/>
          </a:prstGeom>
        </p:spPr>
      </p:pic>
      <p:sp>
        <p:nvSpPr>
          <p:cNvPr id="10" name="Title 9">
            <a:extLst>
              <a:ext uri="{FF2B5EF4-FFF2-40B4-BE49-F238E27FC236}">
                <a16:creationId xmlns:a16="http://schemas.microsoft.com/office/drawing/2014/main" id="{1A83BC0E-5E96-41BC-BEC5-D287C23DA08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534050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35E30-479B-4069-9F8F-56353B13ADDB}"/>
              </a:ext>
            </a:extLst>
          </p:cNvPr>
          <p:cNvSpPr>
            <a:spLocks noGrp="1"/>
          </p:cNvSpPr>
          <p:nvPr>
            <p:ph idx="1"/>
          </p:nvPr>
        </p:nvSpPr>
        <p:spPr>
          <a:xfrm>
            <a:off x="838199" y="915165"/>
            <a:ext cx="10515600" cy="4351338"/>
          </a:xfrm>
        </p:spPr>
        <p:txBody>
          <a:bodyPr vert="horz" lIns="91440" tIns="45720" rIns="91440" bIns="45720" rtlCol="0" anchor="t">
            <a:normAutofit/>
          </a:bodyPr>
          <a:lstStyle/>
          <a:p>
            <a:pPr marL="285750" indent="-285750">
              <a:buClr>
                <a:schemeClr val="accent2"/>
              </a:buClr>
            </a:pPr>
            <a:r>
              <a:rPr lang="en-US" sz="1800" dirty="0"/>
              <a:t>The </a:t>
            </a:r>
            <a:r>
              <a:rPr lang="en-US" sz="1800" b="1" dirty="0"/>
              <a:t>enumerator</a:t>
            </a:r>
            <a:r>
              <a:rPr lang="en-US" sz="1800" dirty="0"/>
              <a:t> is an object that can return each item in a collection, one by one in order, as they’re requested. The enumerator “knows” the order of the items and keeps track of where it is in the sequence. It then returns the current item when it is requested.</a:t>
            </a:r>
            <a:br>
              <a:rPr lang="en-US" sz="1800" dirty="0"/>
            </a:br>
            <a:r>
              <a:rPr lang="en-US" sz="1800" dirty="0"/>
              <a:t>An </a:t>
            </a:r>
            <a:r>
              <a:rPr lang="en-US" sz="1800" b="1" dirty="0"/>
              <a:t>Enumerable</a:t>
            </a:r>
            <a:r>
              <a:rPr lang="en-US" sz="1800" dirty="0"/>
              <a:t> is a type that has a method called </a:t>
            </a:r>
            <a:r>
              <a:rPr lang="en-US" sz="1800" b="1" dirty="0" err="1"/>
              <a:t>GetEnumerator</a:t>
            </a:r>
            <a:r>
              <a:rPr lang="en-US" sz="1800" dirty="0"/>
              <a:t> and that returns an enumerator, to retrieve its item.</a:t>
            </a:r>
          </a:p>
          <a:p>
            <a:pPr marL="0" indent="0">
              <a:buClr>
                <a:schemeClr val="accent2"/>
              </a:buClr>
              <a:buNone/>
            </a:pPr>
            <a:endParaRPr lang="en-US" sz="1800" dirty="0"/>
          </a:p>
        </p:txBody>
      </p:sp>
      <p:pic>
        <p:nvPicPr>
          <p:cNvPr id="4" name="Picture 3">
            <a:extLst>
              <a:ext uri="{FF2B5EF4-FFF2-40B4-BE49-F238E27FC236}">
                <a16:creationId xmlns:a16="http://schemas.microsoft.com/office/drawing/2014/main" id="{CC15E0D9-39E9-439E-91D1-3D8BE1265250}"/>
              </a:ext>
            </a:extLst>
          </p:cNvPr>
          <p:cNvPicPr>
            <a:picLocks noChangeAspect="1"/>
          </p:cNvPicPr>
          <p:nvPr/>
        </p:nvPicPr>
        <p:blipFill>
          <a:blip r:embed="rId2"/>
          <a:stretch>
            <a:fillRect/>
          </a:stretch>
        </p:blipFill>
        <p:spPr>
          <a:xfrm>
            <a:off x="1854822" y="2806614"/>
            <a:ext cx="8482353" cy="3136221"/>
          </a:xfrm>
          <a:prstGeom prst="rect">
            <a:avLst/>
          </a:prstGeom>
        </p:spPr>
      </p:pic>
    </p:spTree>
    <p:extLst>
      <p:ext uri="{BB962C8B-B14F-4D97-AF65-F5344CB8AC3E}">
        <p14:creationId xmlns:p14="http://schemas.microsoft.com/office/powerpoint/2010/main" val="3051638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35E30-479B-4069-9F8F-56353B13ADDB}"/>
              </a:ext>
            </a:extLst>
          </p:cNvPr>
          <p:cNvSpPr>
            <a:spLocks noGrp="1"/>
          </p:cNvSpPr>
          <p:nvPr>
            <p:ph idx="1"/>
          </p:nvPr>
        </p:nvSpPr>
        <p:spPr>
          <a:xfrm>
            <a:off x="838198" y="1186656"/>
            <a:ext cx="10515600" cy="4351338"/>
          </a:xfrm>
        </p:spPr>
        <p:txBody>
          <a:bodyPr vert="horz" lIns="91440" tIns="45720" rIns="91440" bIns="45720" rtlCol="0" anchor="t">
            <a:normAutofit/>
          </a:bodyPr>
          <a:lstStyle/>
          <a:p>
            <a:pPr marL="285750" indent="-285750">
              <a:buClr>
                <a:schemeClr val="accent2"/>
              </a:buClr>
            </a:pPr>
            <a:r>
              <a:rPr lang="en-US" sz="1800" dirty="0">
                <a:solidFill>
                  <a:schemeClr val="tx1">
                    <a:lumMod val="50000"/>
                  </a:schemeClr>
                </a:solidFill>
              </a:rPr>
              <a:t>A much simpler way of creating enumerators and </a:t>
            </a:r>
            <a:r>
              <a:rPr lang="en-US" sz="1800" dirty="0" err="1">
                <a:solidFill>
                  <a:schemeClr val="tx1">
                    <a:lumMod val="50000"/>
                  </a:schemeClr>
                </a:solidFill>
              </a:rPr>
              <a:t>enumerables</a:t>
            </a:r>
            <a:r>
              <a:rPr lang="en-US" sz="1800" dirty="0">
                <a:solidFill>
                  <a:schemeClr val="tx1">
                    <a:lumMod val="50000"/>
                  </a:schemeClr>
                </a:solidFill>
              </a:rPr>
              <a:t> is to use an </a:t>
            </a:r>
            <a:r>
              <a:rPr lang="en-US" sz="1800" b="1" dirty="0">
                <a:solidFill>
                  <a:schemeClr val="tx1">
                    <a:lumMod val="50000"/>
                  </a:schemeClr>
                </a:solidFill>
              </a:rPr>
              <a:t>Iterator</a:t>
            </a:r>
            <a:r>
              <a:rPr lang="en-US" sz="1800" dirty="0">
                <a:solidFill>
                  <a:schemeClr val="tx1">
                    <a:lumMod val="50000"/>
                  </a:schemeClr>
                </a:solidFill>
              </a:rPr>
              <a:t>.</a:t>
            </a:r>
          </a:p>
          <a:p>
            <a:pPr marL="285750" indent="-285750">
              <a:buClr>
                <a:schemeClr val="accent2"/>
              </a:buClr>
            </a:pPr>
            <a:r>
              <a:rPr lang="en-US" sz="1800" dirty="0">
                <a:solidFill>
                  <a:schemeClr val="tx1">
                    <a:lumMod val="50000"/>
                  </a:schemeClr>
                </a:solidFill>
              </a:rPr>
              <a:t>When you use the </a:t>
            </a:r>
            <a:r>
              <a:rPr lang="en-US" sz="1800" b="1" dirty="0">
                <a:solidFill>
                  <a:schemeClr val="tx1">
                    <a:lumMod val="50000"/>
                  </a:schemeClr>
                </a:solidFill>
              </a:rPr>
              <a:t>yield</a:t>
            </a:r>
            <a:r>
              <a:rPr lang="en-US" sz="1800" dirty="0">
                <a:solidFill>
                  <a:schemeClr val="tx1">
                    <a:lumMod val="50000"/>
                  </a:schemeClr>
                </a:solidFill>
              </a:rPr>
              <a:t> keyword in a statement, you indicate that the method, operator, or get accessor in which it appears is an </a:t>
            </a:r>
            <a:r>
              <a:rPr lang="en-US" sz="1800" b="1" dirty="0">
                <a:solidFill>
                  <a:schemeClr val="tx1">
                    <a:lumMod val="50000"/>
                  </a:schemeClr>
                </a:solidFill>
              </a:rPr>
              <a:t>iterator</a:t>
            </a:r>
            <a:r>
              <a:rPr lang="en-US" sz="1800" dirty="0">
                <a:solidFill>
                  <a:schemeClr val="tx1">
                    <a:lumMod val="50000"/>
                  </a:schemeClr>
                </a:solidFill>
              </a:rPr>
              <a:t>.</a:t>
            </a:r>
          </a:p>
          <a:p>
            <a:pPr marL="285750" indent="-285750">
              <a:buClr>
                <a:schemeClr val="accent2"/>
              </a:buClr>
            </a:pPr>
            <a:endParaRPr lang="en-US" sz="1800" dirty="0"/>
          </a:p>
          <a:p>
            <a:pPr marL="285750" indent="-285750">
              <a:buClr>
                <a:schemeClr val="accent2"/>
              </a:buClr>
            </a:pPr>
            <a:endParaRPr lang="en-US" sz="1800" dirty="0"/>
          </a:p>
          <a:p>
            <a:pPr marL="285750" indent="-285750">
              <a:buClr>
                <a:schemeClr val="accent2"/>
              </a:buClr>
            </a:pPr>
            <a:endParaRPr lang="en-US" sz="1800" dirty="0">
              <a:solidFill>
                <a:schemeClr val="tx1">
                  <a:lumMod val="50000"/>
                </a:schemeClr>
              </a:solidFill>
            </a:endParaRPr>
          </a:p>
          <a:p>
            <a:pPr marL="285750" indent="-285750">
              <a:buClr>
                <a:schemeClr val="accent2"/>
              </a:buClr>
            </a:pPr>
            <a:endParaRPr lang="en-US" sz="1800" dirty="0">
              <a:solidFill>
                <a:schemeClr val="tx1">
                  <a:lumMod val="50000"/>
                </a:schemeClr>
              </a:solidFill>
            </a:endParaRPr>
          </a:p>
          <a:p>
            <a:pPr marL="285750" indent="-285750">
              <a:buClr>
                <a:schemeClr val="accent2"/>
              </a:buClr>
            </a:pPr>
            <a:endParaRPr lang="en-US" sz="1800" dirty="0">
              <a:solidFill>
                <a:schemeClr val="tx1">
                  <a:lumMod val="50000"/>
                </a:schemeClr>
              </a:solidFill>
            </a:endParaRPr>
          </a:p>
          <a:p>
            <a:pPr marL="285750" indent="-285750">
              <a:buClr>
                <a:schemeClr val="accent2"/>
              </a:buClr>
            </a:pPr>
            <a:endParaRPr lang="en-US" sz="1800" dirty="0">
              <a:solidFill>
                <a:schemeClr val="tx1">
                  <a:lumMod val="50000"/>
                </a:schemeClr>
              </a:solidFill>
            </a:endParaRPr>
          </a:p>
          <a:p>
            <a:pPr marL="285750" indent="-285750">
              <a:buClr>
                <a:schemeClr val="accent2"/>
              </a:buClr>
            </a:pPr>
            <a:endParaRPr lang="en-US" sz="1800" dirty="0">
              <a:solidFill>
                <a:schemeClr val="tx1">
                  <a:lumMod val="50000"/>
                </a:schemeClr>
              </a:solidFill>
            </a:endParaRPr>
          </a:p>
          <a:p>
            <a:pPr marL="285750" indent="-285750">
              <a:buClr>
                <a:schemeClr val="accent2"/>
              </a:buClr>
            </a:pPr>
            <a:r>
              <a:rPr lang="en-US" sz="1800" dirty="0">
                <a:solidFill>
                  <a:schemeClr val="tx1">
                    <a:lumMod val="50000"/>
                  </a:schemeClr>
                </a:solidFill>
              </a:rPr>
              <a:t>The </a:t>
            </a:r>
            <a:r>
              <a:rPr lang="en-US" sz="1800" b="1" dirty="0">
                <a:solidFill>
                  <a:schemeClr val="tx1">
                    <a:lumMod val="50000"/>
                  </a:schemeClr>
                </a:solidFill>
              </a:rPr>
              <a:t>yield return </a:t>
            </a:r>
            <a:r>
              <a:rPr lang="en-US" sz="1800" dirty="0">
                <a:solidFill>
                  <a:schemeClr val="tx1">
                    <a:lumMod val="50000"/>
                  </a:schemeClr>
                </a:solidFill>
              </a:rPr>
              <a:t>statement specifies the next item in the sequence to return.</a:t>
            </a:r>
          </a:p>
          <a:p>
            <a:pPr marL="285750" indent="-285750">
              <a:buClr>
                <a:schemeClr val="accent2"/>
              </a:buClr>
            </a:pPr>
            <a:r>
              <a:rPr lang="en-US" sz="1800" dirty="0">
                <a:solidFill>
                  <a:schemeClr val="tx1">
                    <a:lumMod val="50000"/>
                  </a:schemeClr>
                </a:solidFill>
              </a:rPr>
              <a:t>The </a:t>
            </a:r>
            <a:r>
              <a:rPr lang="en-US" sz="1800" b="1" dirty="0">
                <a:solidFill>
                  <a:schemeClr val="tx1">
                    <a:lumMod val="50000"/>
                  </a:schemeClr>
                </a:solidFill>
              </a:rPr>
              <a:t>yield break </a:t>
            </a:r>
            <a:r>
              <a:rPr lang="en-US" sz="1800" dirty="0">
                <a:solidFill>
                  <a:schemeClr val="tx1">
                    <a:lumMod val="50000"/>
                  </a:schemeClr>
                </a:solidFill>
              </a:rPr>
              <a:t>statement specifies that there are no more items in the sequence.</a:t>
            </a:r>
          </a:p>
          <a:p>
            <a:pPr marL="285750" indent="-285750">
              <a:buClr>
                <a:schemeClr val="accent2"/>
              </a:buClr>
            </a:pPr>
            <a:endParaRPr lang="en-US" sz="1800" dirty="0"/>
          </a:p>
        </p:txBody>
      </p:sp>
      <p:pic>
        <p:nvPicPr>
          <p:cNvPr id="5" name="Picture 4">
            <a:extLst>
              <a:ext uri="{FF2B5EF4-FFF2-40B4-BE49-F238E27FC236}">
                <a16:creationId xmlns:a16="http://schemas.microsoft.com/office/drawing/2014/main" id="{C27CD4FF-35A7-4B1B-83DA-B80EA4EDB92F}"/>
              </a:ext>
            </a:extLst>
          </p:cNvPr>
          <p:cNvPicPr>
            <a:picLocks noChangeAspect="1"/>
          </p:cNvPicPr>
          <p:nvPr/>
        </p:nvPicPr>
        <p:blipFill>
          <a:blip r:embed="rId2"/>
          <a:stretch>
            <a:fillRect/>
          </a:stretch>
        </p:blipFill>
        <p:spPr>
          <a:xfrm>
            <a:off x="2128836" y="2514600"/>
            <a:ext cx="7934325" cy="1828800"/>
          </a:xfrm>
          <a:prstGeom prst="rect">
            <a:avLst/>
          </a:prstGeom>
        </p:spPr>
      </p:pic>
    </p:spTree>
    <p:extLst>
      <p:ext uri="{BB962C8B-B14F-4D97-AF65-F5344CB8AC3E}">
        <p14:creationId xmlns:p14="http://schemas.microsoft.com/office/powerpoint/2010/main" val="3655708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89250-58E8-49BF-9190-D3970F687235}"/>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4E335E30-479B-4069-9F8F-56353B13ADDB}"/>
              </a:ext>
            </a:extLst>
          </p:cNvPr>
          <p:cNvSpPr>
            <a:spLocks noGrp="1"/>
          </p:cNvSpPr>
          <p:nvPr>
            <p:ph idx="1"/>
          </p:nvPr>
        </p:nvSpPr>
        <p:spPr/>
        <p:txBody>
          <a:bodyPr vert="horz" lIns="91440" tIns="45720" rIns="91440" bIns="45720" rtlCol="0" anchor="t">
            <a:normAutofit/>
          </a:bodyPr>
          <a:lstStyle/>
          <a:p>
            <a:pPr>
              <a:buClr>
                <a:schemeClr val="accent2"/>
              </a:buClr>
            </a:pPr>
            <a:r>
              <a:rPr lang="en-US" sz="1800" b="1" dirty="0">
                <a:solidFill>
                  <a:srgbClr val="333333"/>
                </a:solidFill>
                <a:cs typeface="Arial" panose="020B0604020202020204" pitchFamily="34" charset="0"/>
              </a:rPr>
              <a:t>.NET Framework VS .NET Core</a:t>
            </a:r>
          </a:p>
          <a:p>
            <a:pPr>
              <a:buClr>
                <a:schemeClr val="accent2"/>
              </a:buClr>
            </a:pPr>
            <a:r>
              <a:rPr lang="en-US" sz="1800" b="1" dirty="0">
                <a:solidFill>
                  <a:srgbClr val="333333"/>
                </a:solidFill>
                <a:cs typeface="Arial" panose="020B0604020202020204" pitchFamily="34" charset="0"/>
              </a:rPr>
              <a:t>Collections</a:t>
            </a:r>
          </a:p>
          <a:p>
            <a:pPr>
              <a:buClr>
                <a:schemeClr val="accent2"/>
              </a:buClr>
            </a:pPr>
            <a:r>
              <a:rPr lang="en-US" sz="1800" b="1" dirty="0">
                <a:solidFill>
                  <a:srgbClr val="333333"/>
                </a:solidFill>
                <a:cs typeface="Arial" panose="020B0604020202020204" pitchFamily="34" charset="0"/>
              </a:rPr>
              <a:t>Generics</a:t>
            </a:r>
          </a:p>
        </p:txBody>
      </p:sp>
    </p:spTree>
    <p:extLst>
      <p:ext uri="{BB962C8B-B14F-4D97-AF65-F5344CB8AC3E}">
        <p14:creationId xmlns:p14="http://schemas.microsoft.com/office/powerpoint/2010/main" val="2910416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35E30-479B-4069-9F8F-56353B13ADDB}"/>
              </a:ext>
            </a:extLst>
          </p:cNvPr>
          <p:cNvSpPr>
            <a:spLocks noGrp="1"/>
          </p:cNvSpPr>
          <p:nvPr>
            <p:ph idx="1"/>
          </p:nvPr>
        </p:nvSpPr>
        <p:spPr>
          <a:xfrm>
            <a:off x="838200" y="585566"/>
            <a:ext cx="10515600" cy="4351338"/>
          </a:xfrm>
        </p:spPr>
        <p:txBody>
          <a:bodyPr vert="horz" lIns="91440" tIns="45720" rIns="91440" bIns="45720" rtlCol="0" anchor="t">
            <a:normAutofit/>
          </a:bodyPr>
          <a:lstStyle/>
          <a:p>
            <a:pPr marL="285750" indent="-285750">
              <a:buClr>
                <a:schemeClr val="accent2"/>
              </a:buClr>
            </a:pPr>
            <a:r>
              <a:rPr lang="en-US" sz="1800" dirty="0"/>
              <a:t>The </a:t>
            </a:r>
            <a:r>
              <a:rPr lang="en-US" sz="1800" b="1" dirty="0"/>
              <a:t>Dictionary</a:t>
            </a:r>
            <a:r>
              <a:rPr lang="en-US" sz="1800" dirty="0"/>
              <a:t> generic class provides a mapping from a set of keys to a set of values. Each addition to the dictionary consists of a value and its associated key. Retrieving a value by using its key is very fast, close to O(1), because the Dictionary class is implemented as a hash table.</a:t>
            </a:r>
          </a:p>
          <a:p>
            <a:pPr marL="285750" indent="-285750">
              <a:buClr>
                <a:schemeClr val="accent2"/>
              </a:buClr>
            </a:pPr>
            <a:endParaRPr lang="en-US" sz="1800" dirty="0"/>
          </a:p>
          <a:p>
            <a:pPr marL="285750" indent="-285750">
              <a:buClr>
                <a:schemeClr val="accent2"/>
              </a:buClr>
            </a:pPr>
            <a:endParaRPr lang="en-US" sz="1800" dirty="0"/>
          </a:p>
          <a:p>
            <a:pPr marL="285750" indent="-285750">
              <a:buClr>
                <a:schemeClr val="accent2"/>
              </a:buClr>
            </a:pPr>
            <a:endParaRPr lang="en-US" sz="1800" dirty="0">
              <a:solidFill>
                <a:schemeClr val="tx1">
                  <a:lumMod val="50000"/>
                </a:schemeClr>
              </a:solidFill>
            </a:endParaRPr>
          </a:p>
          <a:p>
            <a:pPr marL="285750" indent="-285750">
              <a:buClr>
                <a:schemeClr val="accent2"/>
              </a:buClr>
            </a:pPr>
            <a:endParaRPr lang="en-US" sz="1800" dirty="0">
              <a:solidFill>
                <a:schemeClr val="tx1">
                  <a:lumMod val="50000"/>
                </a:schemeClr>
              </a:solidFill>
            </a:endParaRPr>
          </a:p>
          <a:p>
            <a:pPr marL="285750" indent="-285750">
              <a:buClr>
                <a:schemeClr val="accent2"/>
              </a:buClr>
            </a:pPr>
            <a:endParaRPr lang="en-US" sz="1800" dirty="0">
              <a:solidFill>
                <a:schemeClr val="tx1">
                  <a:lumMod val="50000"/>
                </a:schemeClr>
              </a:solidFill>
            </a:endParaRPr>
          </a:p>
          <a:p>
            <a:pPr marL="285750" indent="-285750">
              <a:buClr>
                <a:schemeClr val="accent2"/>
              </a:buClr>
            </a:pPr>
            <a:endParaRPr lang="en-US" sz="1800" dirty="0">
              <a:solidFill>
                <a:schemeClr val="tx1">
                  <a:lumMod val="50000"/>
                </a:schemeClr>
              </a:solidFill>
            </a:endParaRPr>
          </a:p>
          <a:p>
            <a:pPr marL="285750" indent="-285750">
              <a:buClr>
                <a:schemeClr val="accent2"/>
              </a:buClr>
            </a:pPr>
            <a:endParaRPr lang="en-US" sz="1800" dirty="0">
              <a:solidFill>
                <a:schemeClr val="tx1">
                  <a:lumMod val="50000"/>
                </a:schemeClr>
              </a:solidFill>
            </a:endParaRPr>
          </a:p>
        </p:txBody>
      </p:sp>
      <p:pic>
        <p:nvPicPr>
          <p:cNvPr id="4" name="Picture 3">
            <a:extLst>
              <a:ext uri="{FF2B5EF4-FFF2-40B4-BE49-F238E27FC236}">
                <a16:creationId xmlns:a16="http://schemas.microsoft.com/office/drawing/2014/main" id="{15F9CE73-6A28-4221-AF61-A774271AB4DD}"/>
              </a:ext>
            </a:extLst>
          </p:cNvPr>
          <p:cNvPicPr>
            <a:picLocks noChangeAspect="1"/>
          </p:cNvPicPr>
          <p:nvPr/>
        </p:nvPicPr>
        <p:blipFill>
          <a:blip r:embed="rId2"/>
          <a:stretch>
            <a:fillRect/>
          </a:stretch>
        </p:blipFill>
        <p:spPr>
          <a:xfrm>
            <a:off x="1137080" y="1890157"/>
            <a:ext cx="3810000" cy="2047875"/>
          </a:xfrm>
          <a:prstGeom prst="rect">
            <a:avLst/>
          </a:prstGeom>
        </p:spPr>
      </p:pic>
      <p:pic>
        <p:nvPicPr>
          <p:cNvPr id="7" name="Picture 6">
            <a:extLst>
              <a:ext uri="{FF2B5EF4-FFF2-40B4-BE49-F238E27FC236}">
                <a16:creationId xmlns:a16="http://schemas.microsoft.com/office/drawing/2014/main" id="{0C8A42BB-6F32-481B-A952-4F2B577F77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652" y="1890157"/>
            <a:ext cx="3562847" cy="2324424"/>
          </a:xfrm>
          <a:prstGeom prst="rect">
            <a:avLst/>
          </a:prstGeom>
        </p:spPr>
      </p:pic>
      <p:graphicFrame>
        <p:nvGraphicFramePr>
          <p:cNvPr id="9" name="Table 8">
            <a:extLst>
              <a:ext uri="{FF2B5EF4-FFF2-40B4-BE49-F238E27FC236}">
                <a16:creationId xmlns:a16="http://schemas.microsoft.com/office/drawing/2014/main" id="{04736912-1FC3-4A58-892C-6C6154229298}"/>
              </a:ext>
            </a:extLst>
          </p:cNvPr>
          <p:cNvGraphicFramePr>
            <a:graphicFrameLocks noGrp="1"/>
          </p:cNvGraphicFramePr>
          <p:nvPr>
            <p:extLst>
              <p:ext uri="{D42A27DB-BD31-4B8C-83A1-F6EECF244321}">
                <p14:modId xmlns:p14="http://schemas.microsoft.com/office/powerpoint/2010/main" val="546348885"/>
              </p:ext>
            </p:extLst>
          </p:nvPr>
        </p:nvGraphicFramePr>
        <p:xfrm>
          <a:off x="838200" y="4946701"/>
          <a:ext cx="10757594" cy="1432560"/>
        </p:xfrm>
        <a:graphic>
          <a:graphicData uri="http://schemas.openxmlformats.org/drawingml/2006/table">
            <a:tbl>
              <a:tblPr/>
              <a:tblGrid>
                <a:gridCol w="2991499">
                  <a:extLst>
                    <a:ext uri="{9D8B030D-6E8A-4147-A177-3AD203B41FA5}">
                      <a16:colId xmlns:a16="http://schemas.microsoft.com/office/drawing/2014/main" val="20000"/>
                    </a:ext>
                  </a:extLst>
                </a:gridCol>
                <a:gridCol w="7766095">
                  <a:extLst>
                    <a:ext uri="{9D8B030D-6E8A-4147-A177-3AD203B41FA5}">
                      <a16:colId xmlns:a16="http://schemas.microsoft.com/office/drawing/2014/main" val="20001"/>
                    </a:ext>
                  </a:extLst>
                </a:gridCol>
              </a:tblGrid>
              <a:tr h="0">
                <a:tc>
                  <a:txBody>
                    <a:bodyPr/>
                    <a:lstStyle/>
                    <a:p>
                      <a:pPr fontAlgn="t"/>
                      <a:r>
                        <a:rPr lang="en-US" sz="1350" b="1" dirty="0" err="1">
                          <a:solidFill>
                            <a:srgbClr val="2A2A2A"/>
                          </a:solidFill>
                          <a:effectLst/>
                        </a:rPr>
                        <a:t>S</a:t>
                      </a:r>
                      <a:r>
                        <a:rPr lang="en-US" sz="1350" b="1" dirty="0" err="1"/>
                        <a:t>ystem.Collections.Concurrent</a:t>
                      </a:r>
                      <a:endParaRPr lang="en-US" sz="1350" b="1" dirty="0">
                        <a:solidFill>
                          <a:srgbClr val="2A2A2A"/>
                        </a:solidFill>
                        <a:effectLst/>
                      </a:endParaRP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b="1" dirty="0">
                          <a:solidFill>
                            <a:srgbClr val="2A2A2A"/>
                          </a:solidFill>
                          <a:effectLst/>
                        </a:rPr>
                        <a:t>Description</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fontAlgn="t"/>
                      <a:r>
                        <a:rPr lang="en-US" sz="1350" dirty="0">
                          <a:solidFill>
                            <a:srgbClr val="2A2A2A"/>
                          </a:solidFill>
                          <a:effectLst/>
                        </a:rPr>
                        <a:t>ConcurrentDictionary&lt;</a:t>
                      </a:r>
                      <a:r>
                        <a:rPr lang="en-US" sz="1350" dirty="0" err="1">
                          <a:solidFill>
                            <a:srgbClr val="2A2A2A"/>
                          </a:solidFill>
                          <a:effectLst/>
                        </a:rPr>
                        <a:t>TKey</a:t>
                      </a:r>
                      <a:r>
                        <a:rPr lang="en-US" sz="1350" dirty="0">
                          <a:solidFill>
                            <a:srgbClr val="2A2A2A"/>
                          </a:solidFill>
                          <a:effectLst/>
                        </a:rPr>
                        <a:t>, TValue&gt;</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dirty="0">
                          <a:solidFill>
                            <a:srgbClr val="2A2A2A"/>
                          </a:solidFill>
                          <a:effectLst/>
                        </a:rPr>
                        <a:t>Represents a thread-safe collection of key/value pairs that can be accessed by multiple threads concurrently.</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fontAlgn="t"/>
                      <a:r>
                        <a:rPr lang="en-US" sz="1350" dirty="0">
                          <a:solidFill>
                            <a:srgbClr val="2A2A2A"/>
                          </a:solidFill>
                          <a:effectLst/>
                        </a:rPr>
                        <a:t>ConcurrentQueue&lt;T&gt;</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dirty="0">
                          <a:solidFill>
                            <a:srgbClr val="2A2A2A"/>
                          </a:solidFill>
                          <a:effectLst/>
                        </a:rPr>
                        <a:t>Represents a thread-safe first in-first out (FIFO) collection.</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fontAlgn="t"/>
                      <a:r>
                        <a:rPr lang="en-US" sz="1350" dirty="0">
                          <a:solidFill>
                            <a:srgbClr val="2A2A2A"/>
                          </a:solidFill>
                          <a:effectLst/>
                        </a:rPr>
                        <a:t>ConcurrentStack&lt;T&gt;</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fontAlgn="t"/>
                      <a:r>
                        <a:rPr lang="en-US" sz="1350" dirty="0">
                          <a:solidFill>
                            <a:srgbClr val="2A2A2A"/>
                          </a:solidFill>
                          <a:effectLst/>
                        </a:rPr>
                        <a:t>Represents a thread-safe last in-first out (LIFO) collection.</a:t>
                      </a:r>
                    </a:p>
                  </a:txBody>
                  <a:tcPr marL="60960" marR="60960" marT="76200" marB="76200">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 name="TextBox 9">
            <a:extLst>
              <a:ext uri="{FF2B5EF4-FFF2-40B4-BE49-F238E27FC236}">
                <a16:creationId xmlns:a16="http://schemas.microsoft.com/office/drawing/2014/main" id="{5D8D75E3-4912-4E6A-825C-5B86EF2DACCE}"/>
              </a:ext>
            </a:extLst>
          </p:cNvPr>
          <p:cNvSpPr txBox="1"/>
          <p:nvPr/>
        </p:nvSpPr>
        <p:spPr>
          <a:xfrm>
            <a:off x="838200" y="4596292"/>
            <a:ext cx="2375517" cy="646331"/>
          </a:xfrm>
          <a:prstGeom prst="rect">
            <a:avLst/>
          </a:prstGeom>
          <a:noFill/>
        </p:spPr>
        <p:txBody>
          <a:bodyPr wrap="square" rtlCol="0">
            <a:spAutoFit/>
          </a:bodyPr>
          <a:lstStyle/>
          <a:p>
            <a:r>
              <a:rPr lang="en-US" dirty="0">
                <a:solidFill>
                  <a:schemeClr val="tx1">
                    <a:lumMod val="50000"/>
                  </a:schemeClr>
                </a:solidFill>
              </a:rPr>
              <a:t>Concurrent collections</a:t>
            </a:r>
          </a:p>
          <a:p>
            <a:endParaRPr lang="en-US" dirty="0"/>
          </a:p>
        </p:txBody>
      </p:sp>
    </p:spTree>
    <p:extLst>
      <p:ext uri="{BB962C8B-B14F-4D97-AF65-F5344CB8AC3E}">
        <p14:creationId xmlns:p14="http://schemas.microsoft.com/office/powerpoint/2010/main" val="1106218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89250-58E8-49BF-9190-D3970F687235}"/>
              </a:ext>
            </a:extLst>
          </p:cNvPr>
          <p:cNvSpPr>
            <a:spLocks noGrp="1"/>
          </p:cNvSpPr>
          <p:nvPr>
            <p:ph type="title"/>
          </p:nvPr>
        </p:nvSpPr>
        <p:spPr/>
        <p:txBody>
          <a:bodyPr/>
          <a:lstStyle/>
          <a:p>
            <a:r>
              <a:rPr lang="en-US" dirty="0"/>
              <a:t>.NET Ecosystem</a:t>
            </a:r>
          </a:p>
        </p:txBody>
      </p:sp>
      <p:pic>
        <p:nvPicPr>
          <p:cNvPr id="5" name="Content Placeholder 4" descr="A screenshot of a cell phone&#10;&#10;Description automatically generated">
            <a:extLst>
              <a:ext uri="{FF2B5EF4-FFF2-40B4-BE49-F238E27FC236}">
                <a16:creationId xmlns:a16="http://schemas.microsoft.com/office/drawing/2014/main" id="{B1DE0144-798C-460F-8411-92A43AB534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4677" y="1555176"/>
            <a:ext cx="10194779" cy="5008275"/>
          </a:xfrm>
        </p:spPr>
      </p:pic>
    </p:spTree>
    <p:extLst>
      <p:ext uri="{BB962C8B-B14F-4D97-AF65-F5344CB8AC3E}">
        <p14:creationId xmlns:p14="http://schemas.microsoft.com/office/powerpoint/2010/main" val="1541744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89250-58E8-49BF-9190-D3970F687235}"/>
              </a:ext>
            </a:extLst>
          </p:cNvPr>
          <p:cNvSpPr>
            <a:spLocks noGrp="1"/>
          </p:cNvSpPr>
          <p:nvPr>
            <p:ph type="title"/>
          </p:nvPr>
        </p:nvSpPr>
        <p:spPr/>
        <p:txBody>
          <a:bodyPr/>
          <a:lstStyle/>
          <a:p>
            <a:r>
              <a:rPr lang="en-US" dirty="0"/>
              <a:t>Generics</a:t>
            </a:r>
          </a:p>
        </p:txBody>
      </p:sp>
      <p:sp>
        <p:nvSpPr>
          <p:cNvPr id="3" name="Content Placeholder 2">
            <a:extLst>
              <a:ext uri="{FF2B5EF4-FFF2-40B4-BE49-F238E27FC236}">
                <a16:creationId xmlns:a16="http://schemas.microsoft.com/office/drawing/2014/main" id="{4E335E30-479B-4069-9F8F-56353B13ADDB}"/>
              </a:ext>
            </a:extLst>
          </p:cNvPr>
          <p:cNvSpPr>
            <a:spLocks noGrp="1"/>
          </p:cNvSpPr>
          <p:nvPr>
            <p:ph idx="1"/>
          </p:nvPr>
        </p:nvSpPr>
        <p:spPr>
          <a:xfrm>
            <a:off x="838200" y="1554357"/>
            <a:ext cx="10515600" cy="4351338"/>
          </a:xfrm>
        </p:spPr>
        <p:txBody>
          <a:bodyPr vert="horz" lIns="91440" tIns="45720" rIns="91440" bIns="45720" rtlCol="0" anchor="t">
            <a:normAutofit/>
          </a:bodyPr>
          <a:lstStyle/>
          <a:p>
            <a:pPr marL="285750" indent="-285750">
              <a:buClr>
                <a:schemeClr val="accent2"/>
              </a:buClr>
            </a:pPr>
            <a:r>
              <a:rPr lang="en-US" sz="1800" dirty="0"/>
              <a:t>You can refactor your code and add an additional layer of abstraction so that the data types are not       hard-coded.</a:t>
            </a:r>
          </a:p>
        </p:txBody>
      </p:sp>
      <p:pic>
        <p:nvPicPr>
          <p:cNvPr id="5" name="Picture 4">
            <a:extLst>
              <a:ext uri="{FF2B5EF4-FFF2-40B4-BE49-F238E27FC236}">
                <a16:creationId xmlns:a16="http://schemas.microsoft.com/office/drawing/2014/main" id="{9AF2A7B4-C69B-4227-91FD-B2AED6EC8030}"/>
              </a:ext>
            </a:extLst>
          </p:cNvPr>
          <p:cNvPicPr>
            <a:picLocks noChangeAspect="1"/>
          </p:cNvPicPr>
          <p:nvPr/>
        </p:nvPicPr>
        <p:blipFill>
          <a:blip r:embed="rId2"/>
          <a:stretch>
            <a:fillRect/>
          </a:stretch>
        </p:blipFill>
        <p:spPr>
          <a:xfrm>
            <a:off x="2834576" y="2720928"/>
            <a:ext cx="2482310" cy="3269082"/>
          </a:xfrm>
          <a:prstGeom prst="rect">
            <a:avLst/>
          </a:prstGeom>
        </p:spPr>
      </p:pic>
      <p:pic>
        <p:nvPicPr>
          <p:cNvPr id="7" name="Picture 6">
            <a:extLst>
              <a:ext uri="{FF2B5EF4-FFF2-40B4-BE49-F238E27FC236}">
                <a16:creationId xmlns:a16="http://schemas.microsoft.com/office/drawing/2014/main" id="{746535CE-A79C-4A9F-882C-CC613CEEEC18}"/>
              </a:ext>
            </a:extLst>
          </p:cNvPr>
          <p:cNvPicPr>
            <a:picLocks noChangeAspect="1"/>
          </p:cNvPicPr>
          <p:nvPr/>
        </p:nvPicPr>
        <p:blipFill>
          <a:blip r:embed="rId3"/>
          <a:stretch>
            <a:fillRect/>
          </a:stretch>
        </p:blipFill>
        <p:spPr>
          <a:xfrm>
            <a:off x="5951337" y="2724990"/>
            <a:ext cx="2455028" cy="3265020"/>
          </a:xfrm>
          <a:prstGeom prst="rect">
            <a:avLst/>
          </a:prstGeom>
        </p:spPr>
      </p:pic>
    </p:spTree>
    <p:extLst>
      <p:ext uri="{BB962C8B-B14F-4D97-AF65-F5344CB8AC3E}">
        <p14:creationId xmlns:p14="http://schemas.microsoft.com/office/powerpoint/2010/main" val="3391913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35E30-479B-4069-9F8F-56353B13ADDB}"/>
              </a:ext>
            </a:extLst>
          </p:cNvPr>
          <p:cNvSpPr>
            <a:spLocks noGrp="1"/>
          </p:cNvSpPr>
          <p:nvPr>
            <p:ph idx="1"/>
          </p:nvPr>
        </p:nvSpPr>
        <p:spPr>
          <a:xfrm>
            <a:off x="838200" y="1554357"/>
            <a:ext cx="10515600" cy="4351338"/>
          </a:xfrm>
        </p:spPr>
        <p:txBody>
          <a:bodyPr vert="horz" lIns="91440" tIns="45720" rIns="91440" bIns="45720" rtlCol="0" anchor="t">
            <a:normAutofit/>
          </a:bodyPr>
          <a:lstStyle/>
          <a:p>
            <a:pPr marL="285750" indent="-285750">
              <a:buClr>
                <a:schemeClr val="accent2"/>
              </a:buClr>
            </a:pPr>
            <a:r>
              <a:rPr lang="en-US" sz="1800" dirty="0"/>
              <a:t>Generics allow you to declare type-parameterized code, which you can instantiate with different types. This means you can write the code with “placeholders for types” and then supply the actual types when you create an instance of the class.</a:t>
            </a:r>
          </a:p>
          <a:p>
            <a:pPr marL="285750" indent="-285750">
              <a:buClr>
                <a:schemeClr val="accent2"/>
              </a:buClr>
            </a:pPr>
            <a:r>
              <a:rPr lang="en-US" sz="1800" dirty="0"/>
              <a:t>You should be very familiar with the concept that a </a:t>
            </a:r>
            <a:r>
              <a:rPr lang="en-US" sz="1800" b="1" dirty="0"/>
              <a:t>type is not an object but a template for an object</a:t>
            </a:r>
            <a:r>
              <a:rPr lang="en-US" sz="1800" dirty="0"/>
              <a:t>. In the same way, a </a:t>
            </a:r>
            <a:r>
              <a:rPr lang="en-US" sz="1800" b="1" dirty="0"/>
              <a:t>generic type is not a type but a template for a type</a:t>
            </a:r>
            <a:r>
              <a:rPr lang="en-US" sz="1800" dirty="0"/>
              <a:t>. </a:t>
            </a:r>
          </a:p>
          <a:p>
            <a:pPr marL="285750" indent="-285750">
              <a:buClr>
                <a:schemeClr val="accent2"/>
              </a:buClr>
            </a:pPr>
            <a:endParaRPr lang="en-US" sz="1800" dirty="0"/>
          </a:p>
        </p:txBody>
      </p:sp>
      <p:pic>
        <p:nvPicPr>
          <p:cNvPr id="6" name="Picture 5">
            <a:extLst>
              <a:ext uri="{FF2B5EF4-FFF2-40B4-BE49-F238E27FC236}">
                <a16:creationId xmlns:a16="http://schemas.microsoft.com/office/drawing/2014/main" id="{8D7E3BF4-A6E1-47F2-B1CA-C12EEE5CF11C}"/>
              </a:ext>
            </a:extLst>
          </p:cNvPr>
          <p:cNvPicPr>
            <a:picLocks noChangeAspect="1"/>
          </p:cNvPicPr>
          <p:nvPr/>
        </p:nvPicPr>
        <p:blipFill>
          <a:blip r:embed="rId2"/>
          <a:stretch>
            <a:fillRect/>
          </a:stretch>
        </p:blipFill>
        <p:spPr>
          <a:xfrm>
            <a:off x="2412182" y="3730026"/>
            <a:ext cx="7172325" cy="2314575"/>
          </a:xfrm>
          <a:prstGeom prst="rect">
            <a:avLst/>
          </a:prstGeom>
        </p:spPr>
      </p:pic>
      <p:sp>
        <p:nvSpPr>
          <p:cNvPr id="9" name="Title 8">
            <a:extLst>
              <a:ext uri="{FF2B5EF4-FFF2-40B4-BE49-F238E27FC236}">
                <a16:creationId xmlns:a16="http://schemas.microsoft.com/office/drawing/2014/main" id="{16D5F11E-ADC9-404C-A9E1-2EC1198069E3}"/>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67732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35E30-479B-4069-9F8F-56353B13ADDB}"/>
              </a:ext>
            </a:extLst>
          </p:cNvPr>
          <p:cNvSpPr>
            <a:spLocks noGrp="1"/>
          </p:cNvSpPr>
          <p:nvPr>
            <p:ph idx="1"/>
          </p:nvPr>
        </p:nvSpPr>
        <p:spPr>
          <a:xfrm>
            <a:off x="838200" y="1554357"/>
            <a:ext cx="10515600" cy="4351338"/>
          </a:xfrm>
        </p:spPr>
        <p:txBody>
          <a:bodyPr vert="horz" lIns="91440" tIns="45720" rIns="91440" bIns="45720" rtlCol="0" anchor="t">
            <a:normAutofit/>
          </a:bodyPr>
          <a:lstStyle/>
          <a:p>
            <a:pPr marL="285750" indent="-285750">
              <a:buClr>
                <a:schemeClr val="accent2"/>
              </a:buClr>
            </a:pPr>
            <a:r>
              <a:rPr lang="en-US" sz="1800" dirty="0"/>
              <a:t>Declaring generic classes is done using the following guidelines:</a:t>
            </a:r>
          </a:p>
          <a:p>
            <a:pPr marL="742950" lvl="1" indent="-285750">
              <a:buClr>
                <a:schemeClr val="accent2"/>
              </a:buClr>
            </a:pPr>
            <a:r>
              <a:rPr lang="en-US" sz="1400" dirty="0"/>
              <a:t>Place a matching set of angle brackets after the class name.</a:t>
            </a:r>
          </a:p>
          <a:p>
            <a:pPr marL="742950" lvl="1" indent="-285750">
              <a:buClr>
                <a:schemeClr val="accent2"/>
              </a:buClr>
            </a:pPr>
            <a:r>
              <a:rPr lang="en-US" sz="1400" dirty="0"/>
              <a:t>Between the angle brackets, place a comma-separated list of the placeholder strings that represent the types, to be supplied on demand. These are called </a:t>
            </a:r>
            <a:r>
              <a:rPr lang="en-US" sz="1400" b="1" dirty="0"/>
              <a:t>type parameters</a:t>
            </a:r>
            <a:r>
              <a:rPr lang="en-US" sz="1400" dirty="0"/>
              <a:t>.</a:t>
            </a:r>
          </a:p>
          <a:p>
            <a:pPr marL="742950" lvl="1" indent="-285750">
              <a:buClr>
                <a:schemeClr val="accent2"/>
              </a:buClr>
            </a:pPr>
            <a:r>
              <a:rPr lang="en-US" sz="1400" dirty="0"/>
              <a:t>Use the type parameters throughout the body of the declaration of the generic class to represent the types that should be substituted in.</a:t>
            </a:r>
          </a:p>
          <a:p>
            <a:pPr marL="285750" indent="-285750">
              <a:buClr>
                <a:schemeClr val="accent2"/>
              </a:buClr>
            </a:pPr>
            <a:endParaRPr lang="en-US" sz="1800" dirty="0"/>
          </a:p>
        </p:txBody>
      </p:sp>
      <p:sp>
        <p:nvSpPr>
          <p:cNvPr id="9" name="Title 8">
            <a:extLst>
              <a:ext uri="{FF2B5EF4-FFF2-40B4-BE49-F238E27FC236}">
                <a16:creationId xmlns:a16="http://schemas.microsoft.com/office/drawing/2014/main" id="{16D5F11E-ADC9-404C-A9E1-2EC1198069E3}"/>
              </a:ext>
            </a:extLst>
          </p:cNvPr>
          <p:cNvSpPr>
            <a:spLocks noGrp="1"/>
          </p:cNvSpPr>
          <p:nvPr>
            <p:ph type="title"/>
          </p:nvPr>
        </p:nvSpPr>
        <p:spPr/>
        <p:txBody>
          <a:bodyPr/>
          <a:lstStyle/>
          <a:p>
            <a:endParaRPr lang="en-US" dirty="0"/>
          </a:p>
        </p:txBody>
      </p:sp>
      <p:pic>
        <p:nvPicPr>
          <p:cNvPr id="2" name="Picture 1">
            <a:extLst>
              <a:ext uri="{FF2B5EF4-FFF2-40B4-BE49-F238E27FC236}">
                <a16:creationId xmlns:a16="http://schemas.microsoft.com/office/drawing/2014/main" id="{AB277532-B794-47B9-98F7-572651EBBB37}"/>
              </a:ext>
            </a:extLst>
          </p:cNvPr>
          <p:cNvPicPr>
            <a:picLocks noChangeAspect="1"/>
          </p:cNvPicPr>
          <p:nvPr/>
        </p:nvPicPr>
        <p:blipFill>
          <a:blip r:embed="rId2"/>
          <a:stretch>
            <a:fillRect/>
          </a:stretch>
        </p:blipFill>
        <p:spPr>
          <a:xfrm>
            <a:off x="3281362" y="3730026"/>
            <a:ext cx="5629275" cy="2238375"/>
          </a:xfrm>
          <a:prstGeom prst="rect">
            <a:avLst/>
          </a:prstGeom>
        </p:spPr>
      </p:pic>
    </p:spTree>
    <p:extLst>
      <p:ext uri="{BB962C8B-B14F-4D97-AF65-F5344CB8AC3E}">
        <p14:creationId xmlns:p14="http://schemas.microsoft.com/office/powerpoint/2010/main" val="280004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35E30-479B-4069-9F8F-56353B13ADDB}"/>
              </a:ext>
            </a:extLst>
          </p:cNvPr>
          <p:cNvSpPr>
            <a:spLocks noGrp="1"/>
          </p:cNvSpPr>
          <p:nvPr>
            <p:ph idx="1"/>
          </p:nvPr>
        </p:nvSpPr>
        <p:spPr>
          <a:xfrm>
            <a:off x="838200" y="1554357"/>
            <a:ext cx="10515600" cy="4351338"/>
          </a:xfrm>
        </p:spPr>
        <p:txBody>
          <a:bodyPr vert="horz" lIns="91440" tIns="45720" rIns="91440" bIns="45720" rtlCol="0" anchor="t">
            <a:normAutofit/>
          </a:bodyPr>
          <a:lstStyle/>
          <a:p>
            <a:pPr marL="285750" indent="-285750">
              <a:buClr>
                <a:schemeClr val="accent2"/>
              </a:buClr>
            </a:pPr>
            <a:r>
              <a:rPr lang="en-US" sz="1800" dirty="0"/>
              <a:t>To construct a class type from a generic class, list the class name and supply real types between the angle brackets, in place of the type parameters.</a:t>
            </a:r>
          </a:p>
          <a:p>
            <a:pPr marL="285750" indent="-285750">
              <a:buClr>
                <a:schemeClr val="accent2"/>
              </a:buClr>
            </a:pPr>
            <a:r>
              <a:rPr lang="en-US" sz="1800" dirty="0"/>
              <a:t>The real types being substituted for the type parameters are called </a:t>
            </a:r>
            <a:r>
              <a:rPr lang="en-US" sz="1800" b="1" dirty="0"/>
              <a:t>type arguments</a:t>
            </a:r>
            <a:r>
              <a:rPr lang="en-US" sz="1800" dirty="0"/>
              <a:t>.</a:t>
            </a:r>
          </a:p>
          <a:p>
            <a:pPr marL="285750" indent="-285750">
              <a:buClr>
                <a:schemeClr val="accent2"/>
              </a:buClr>
            </a:pPr>
            <a:r>
              <a:rPr lang="en-US" sz="1800" dirty="0"/>
              <a:t>The compiler takes the type arguments and substitutes them for their corresponding type parameters throughout the body of the generic class, producing the constructed type—from which actual class instances are created.</a:t>
            </a:r>
          </a:p>
          <a:p>
            <a:pPr marL="285750" indent="-285750">
              <a:buClr>
                <a:schemeClr val="accent2"/>
              </a:buClr>
            </a:pPr>
            <a:endParaRPr lang="en-US" sz="1800" dirty="0"/>
          </a:p>
        </p:txBody>
      </p:sp>
      <p:sp>
        <p:nvSpPr>
          <p:cNvPr id="9" name="Title 8">
            <a:extLst>
              <a:ext uri="{FF2B5EF4-FFF2-40B4-BE49-F238E27FC236}">
                <a16:creationId xmlns:a16="http://schemas.microsoft.com/office/drawing/2014/main" id="{16D5F11E-ADC9-404C-A9E1-2EC1198069E3}"/>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C5AAC314-4F3E-42F7-8738-64E5B3EA450C}"/>
              </a:ext>
            </a:extLst>
          </p:cNvPr>
          <p:cNvPicPr>
            <a:picLocks noChangeAspect="1"/>
          </p:cNvPicPr>
          <p:nvPr/>
        </p:nvPicPr>
        <p:blipFill>
          <a:blip r:embed="rId2"/>
          <a:stretch>
            <a:fillRect/>
          </a:stretch>
        </p:blipFill>
        <p:spPr>
          <a:xfrm>
            <a:off x="1852427" y="3730026"/>
            <a:ext cx="8487145" cy="1946097"/>
          </a:xfrm>
          <a:prstGeom prst="rect">
            <a:avLst/>
          </a:prstGeom>
        </p:spPr>
      </p:pic>
    </p:spTree>
    <p:extLst>
      <p:ext uri="{BB962C8B-B14F-4D97-AF65-F5344CB8AC3E}">
        <p14:creationId xmlns:p14="http://schemas.microsoft.com/office/powerpoint/2010/main" val="2492029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35E30-479B-4069-9F8F-56353B13ADDB}"/>
              </a:ext>
            </a:extLst>
          </p:cNvPr>
          <p:cNvSpPr>
            <a:spLocks noGrp="1"/>
          </p:cNvSpPr>
          <p:nvPr>
            <p:ph idx="1"/>
          </p:nvPr>
        </p:nvSpPr>
        <p:spPr>
          <a:xfrm>
            <a:off x="838200" y="1554357"/>
            <a:ext cx="10515600" cy="4351338"/>
          </a:xfrm>
        </p:spPr>
        <p:txBody>
          <a:bodyPr vert="horz" lIns="91440" tIns="45720" rIns="91440" bIns="45720" rtlCol="0" anchor="t">
            <a:normAutofit/>
          </a:bodyPr>
          <a:lstStyle/>
          <a:p>
            <a:pPr marL="285750" indent="-285750">
              <a:buClr>
                <a:schemeClr val="accent2"/>
              </a:buClr>
            </a:pPr>
            <a:r>
              <a:rPr lang="en-US" sz="1800" dirty="0">
                <a:solidFill>
                  <a:schemeClr val="tx1">
                    <a:lumMod val="50000"/>
                  </a:schemeClr>
                </a:solidFill>
              </a:rPr>
              <a:t>One class constructed with &lt;Short, Int&gt; and the other one with &lt;Int, Short&gt;</a:t>
            </a:r>
          </a:p>
          <a:p>
            <a:pPr marL="285750" indent="-285750">
              <a:buClr>
                <a:schemeClr val="accent2"/>
              </a:buClr>
            </a:pPr>
            <a:endParaRPr lang="en-US" sz="1800" dirty="0"/>
          </a:p>
        </p:txBody>
      </p:sp>
      <p:sp>
        <p:nvSpPr>
          <p:cNvPr id="9" name="Title 8">
            <a:extLst>
              <a:ext uri="{FF2B5EF4-FFF2-40B4-BE49-F238E27FC236}">
                <a16:creationId xmlns:a16="http://schemas.microsoft.com/office/drawing/2014/main" id="{16D5F11E-ADC9-404C-A9E1-2EC1198069E3}"/>
              </a:ext>
            </a:extLst>
          </p:cNvPr>
          <p:cNvSpPr>
            <a:spLocks noGrp="1"/>
          </p:cNvSpPr>
          <p:nvPr>
            <p:ph type="title"/>
          </p:nvPr>
        </p:nvSpPr>
        <p:spPr/>
        <p:txBody>
          <a:bodyPr/>
          <a:lstStyle/>
          <a:p>
            <a:r>
              <a:rPr lang="en-US" dirty="0"/>
              <a:t> </a:t>
            </a:r>
          </a:p>
        </p:txBody>
      </p:sp>
      <p:pic>
        <p:nvPicPr>
          <p:cNvPr id="2" name="Picture 1">
            <a:extLst>
              <a:ext uri="{FF2B5EF4-FFF2-40B4-BE49-F238E27FC236}">
                <a16:creationId xmlns:a16="http://schemas.microsoft.com/office/drawing/2014/main" id="{913C743D-8167-445F-BC10-9CF720C084D7}"/>
              </a:ext>
            </a:extLst>
          </p:cNvPr>
          <p:cNvPicPr>
            <a:picLocks noChangeAspect="1"/>
          </p:cNvPicPr>
          <p:nvPr/>
        </p:nvPicPr>
        <p:blipFill>
          <a:blip r:embed="rId2"/>
          <a:stretch>
            <a:fillRect/>
          </a:stretch>
        </p:blipFill>
        <p:spPr>
          <a:xfrm>
            <a:off x="2295525" y="2387001"/>
            <a:ext cx="7600950" cy="2686050"/>
          </a:xfrm>
          <a:prstGeom prst="rect">
            <a:avLst/>
          </a:prstGeom>
        </p:spPr>
      </p:pic>
    </p:spTree>
    <p:extLst>
      <p:ext uri="{BB962C8B-B14F-4D97-AF65-F5344CB8AC3E}">
        <p14:creationId xmlns:p14="http://schemas.microsoft.com/office/powerpoint/2010/main" val="3234804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6D5F11E-ADC9-404C-A9E1-2EC1198069E3}"/>
              </a:ext>
            </a:extLst>
          </p:cNvPr>
          <p:cNvSpPr>
            <a:spLocks noGrp="1"/>
          </p:cNvSpPr>
          <p:nvPr>
            <p:ph type="title"/>
          </p:nvPr>
        </p:nvSpPr>
        <p:spPr/>
        <p:txBody>
          <a:bodyPr/>
          <a:lstStyle/>
          <a:p>
            <a:r>
              <a:rPr lang="en-US" dirty="0"/>
              <a:t> </a:t>
            </a:r>
          </a:p>
        </p:txBody>
      </p:sp>
      <p:pic>
        <p:nvPicPr>
          <p:cNvPr id="5" name="Picture 4">
            <a:extLst>
              <a:ext uri="{FF2B5EF4-FFF2-40B4-BE49-F238E27FC236}">
                <a16:creationId xmlns:a16="http://schemas.microsoft.com/office/drawing/2014/main" id="{89DC4E21-209F-493D-8820-C05DCD4572CA}"/>
              </a:ext>
            </a:extLst>
          </p:cNvPr>
          <p:cNvPicPr>
            <a:picLocks noChangeAspect="1"/>
          </p:cNvPicPr>
          <p:nvPr/>
        </p:nvPicPr>
        <p:blipFill>
          <a:blip r:embed="rId2"/>
          <a:stretch>
            <a:fillRect/>
          </a:stretch>
        </p:blipFill>
        <p:spPr>
          <a:xfrm>
            <a:off x="1342937" y="1525149"/>
            <a:ext cx="9506125" cy="3807702"/>
          </a:xfrm>
          <a:prstGeom prst="rect">
            <a:avLst/>
          </a:prstGeom>
        </p:spPr>
      </p:pic>
    </p:spTree>
    <p:extLst>
      <p:ext uri="{BB962C8B-B14F-4D97-AF65-F5344CB8AC3E}">
        <p14:creationId xmlns:p14="http://schemas.microsoft.com/office/powerpoint/2010/main" val="3150802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C7F95D51E4F44AB5C26E57BBE89F5F" ma:contentTypeVersion="7" ma:contentTypeDescription="Create a new document." ma:contentTypeScope="" ma:versionID="344620c51a6c9435ba55b3bd4542ea38">
  <xsd:schema xmlns:xsd="http://www.w3.org/2001/XMLSchema" xmlns:xs="http://www.w3.org/2001/XMLSchema" xmlns:p="http://schemas.microsoft.com/office/2006/metadata/properties" xmlns:ns2="e5130769-de56-4b71-b3d5-87cff105de9e" targetNamespace="http://schemas.microsoft.com/office/2006/metadata/properties" ma:root="true" ma:fieldsID="515ebe4f26dd67c854e7cccc8ecbf4b3" ns2:_="">
    <xsd:import namespace="e5130769-de56-4b71-b3d5-87cff105de9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130769-de56-4b71-b3d5-87cff105de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6CB120-204C-408E-9396-DD8B2E3F3A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130769-de56-4b71-b3d5-87cff105de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C7A483-DE15-4319-B525-DE5E759A68FD}">
  <ds:schemaRefs>
    <ds:schemaRef ds:uri="http://schemas.microsoft.com/sharepoint/v3/contenttype/forms"/>
  </ds:schemaRefs>
</ds:datastoreItem>
</file>

<file path=customXml/itemProps3.xml><?xml version="1.0" encoding="utf-8"?>
<ds:datastoreItem xmlns:ds="http://schemas.openxmlformats.org/officeDocument/2006/customXml" ds:itemID="{E227740A-4382-4600-8F57-97F4036B719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394</TotalTime>
  <Words>893</Words>
  <Application>Microsoft Office PowerPoint</Application>
  <PresentationFormat>Widescreen</PresentationFormat>
  <Paragraphs>75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Narrow</vt:lpstr>
      <vt:lpstr>Calibri</vt:lpstr>
      <vt:lpstr>Calibri Light</vt:lpstr>
      <vt:lpstr>Office Theme</vt:lpstr>
      <vt:lpstr>.NET TRAINING SESSION</vt:lpstr>
      <vt:lpstr>Contents</vt:lpstr>
      <vt:lpstr>.NET Ecosystem</vt:lpstr>
      <vt:lpstr>Generics</vt:lpstr>
      <vt:lpstr>PowerPoint Presentation</vt:lpstr>
      <vt:lpstr>PowerPoint Presentation</vt:lpstr>
      <vt:lpstr>PowerPoint Presentation</vt:lpstr>
      <vt:lpstr> </vt:lpstr>
      <vt:lpstr> </vt:lpstr>
      <vt:lpstr>PowerPoint Presentation</vt:lpstr>
      <vt:lpstr>PowerPoint Presentation</vt:lpstr>
      <vt:lpstr>PowerPoint Presentation</vt:lpstr>
      <vt:lpstr>PowerPoint Presentation</vt:lpstr>
      <vt:lpstr>PowerPoint Presentation</vt:lpstr>
      <vt:lpstr>PowerPoint Presentation</vt:lpstr>
      <vt:lpstr>Collections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Api</dc:title>
  <dc:creator>Calin</dc:creator>
  <cp:lastModifiedBy>Tudor Bilan</cp:lastModifiedBy>
  <cp:revision>29</cp:revision>
  <dcterms:created xsi:type="dcterms:W3CDTF">2020-07-13T10:53:39Z</dcterms:created>
  <dcterms:modified xsi:type="dcterms:W3CDTF">2020-07-15T02:50:47Z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0x010100F3C7F95D51E4F44AB5C26E57BBE89F5F</vt:lpwstr>
  </property>
</Properties>
</file>