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15"/>
  </p:notesMasterIdLst>
  <p:sldIdLst>
    <p:sldId id="269" r:id="rId3"/>
    <p:sldId id="265" r:id="rId4"/>
    <p:sldId id="270" r:id="rId5"/>
    <p:sldId id="271" r:id="rId6"/>
    <p:sldId id="272" r:id="rId7"/>
    <p:sldId id="278" r:id="rId8"/>
    <p:sldId id="283" r:id="rId9"/>
    <p:sldId id="279" r:id="rId10"/>
    <p:sldId id="281" r:id="rId11"/>
    <p:sldId id="277" r:id="rId12"/>
    <p:sldId id="282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0" autoAdjust="0"/>
    <p:restoredTop sz="66791" autoAdjust="0"/>
  </p:normalViewPr>
  <p:slideViewPr>
    <p:cSldViewPr snapToGrid="0">
      <p:cViewPr varScale="1">
        <p:scale>
          <a:sx n="75" d="100"/>
          <a:sy n="75" d="100"/>
        </p:scale>
        <p:origin x="1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B8489-E8EE-43CE-87D3-8DEE5E082CFC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C292-D536-4216-8A1E-5D870EE5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1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un topic in care am </a:t>
            </a:r>
            <a:r>
              <a:rPr lang="en-US" dirty="0" err="1"/>
              <a:t>vazut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confuzii</a:t>
            </a:r>
            <a:r>
              <a:rPr lang="en-US" dirty="0"/>
              <a:t>. Ori nu se </a:t>
            </a:r>
            <a:r>
              <a:rPr lang="en-US" dirty="0" err="1"/>
              <a:t>stie</a:t>
            </a:r>
            <a:r>
              <a:rPr lang="en-US" dirty="0"/>
              <a:t> de </a:t>
            </a:r>
            <a:r>
              <a:rPr lang="en-US" dirty="0" err="1"/>
              <a:t>existenta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se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gresit</a:t>
            </a:r>
            <a:endParaRPr lang="en-US" dirty="0"/>
          </a:p>
          <a:p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perfromanta</a:t>
            </a:r>
            <a:r>
              <a:rPr lang="en-US" dirty="0"/>
              <a:t>/responsiveness. </a:t>
            </a:r>
            <a:r>
              <a:rPr lang="en-US" dirty="0" err="1"/>
              <a:t>Ajuta</a:t>
            </a:r>
            <a:r>
              <a:rPr lang="en-US" dirty="0"/>
              <a:t> la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efficient. </a:t>
            </a:r>
            <a:r>
              <a:rPr lang="en-US" dirty="0" err="1"/>
              <a:t>Ajuta</a:t>
            </a:r>
            <a:r>
              <a:rPr lang="en-US" dirty="0"/>
              <a:t> la </a:t>
            </a:r>
            <a:r>
              <a:rPr lang="en-US" dirty="0" err="1"/>
              <a:t>scalabilitate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CC292-D536-4216-8A1E-5D870EE5A9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86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CC292-D536-4216-8A1E-5D870EE5A9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0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CC292-D536-4216-8A1E-5D870EE5A9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55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CC292-D536-4216-8A1E-5D870EE5A9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88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Fiecare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thread are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stackul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imparte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aceeasi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zona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celelalte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threaduri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 rtl="0" fontAlgn="ctr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Threaduri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thread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Main thread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rtl="0" fontAlgn="ctr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aplicatiile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.NET au un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pool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Thread pool-ul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controleaza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worker threads (IO or normal threads). 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Threadpool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-ul decide de cate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threaduri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nevoie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moment. Sunt ft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care pot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comportament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recomandarea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 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atingeti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threapool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acopere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majoritate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real-world scenarios.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low-level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Thread-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high-level;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din cod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executarea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 un thread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thread-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ocupa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crearea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unui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thread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caz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 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CC292-D536-4216-8A1E-5D870EE5A9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8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promise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a type that represents some operation that will complete in the future. Common futures types in .NET are Task and Task&lt;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TResult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asteptat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 Input/Output. 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asincrone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 requests, working with database, calling webservices.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 data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porneste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sincron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sincrona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intalnirea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cuvantului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 un wait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asincron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 argument. Prima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caz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care continua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sincron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Altfel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pauza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intorce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task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incomplet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async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continua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asteapta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 task,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contextul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capturat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await decide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pauza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Acest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context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deobicei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SynchronizationContext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caz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 nu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null,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altfel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contextul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current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TaskScheduler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asteptat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continua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contextul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capturat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obicei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acest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context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UI/ASP request context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ThreadPool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CC292-D536-4216-8A1E-5D870EE5A9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95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arunca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atunci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all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rearunca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departe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taskuri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arunca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atunci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impachetate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AgregateException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atunci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timpul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 status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arunca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eroare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singurul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 in care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asteptam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vezi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token.ThrowIfCancellationRequested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lungi.. Pot fi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intrerute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timpul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procesarii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loc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consume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resurse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intutil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Combined tokens: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CreateLinkedTokenSource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CC292-D536-4216-8A1E-5D870EE5A9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74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 programming is used to split up CPU-bound pieces of work and divide them among multiple threads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Procesarea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paralela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trebui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cantitate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ridicata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impartita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bucati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incarcarea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procesorului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throughput-ul.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preteaza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ft bine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aplicatii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desktop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procesorul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idle)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(care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oricum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deobicei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deserevesc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requesturi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CC292-D536-4216-8A1E-5D870EE5A9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64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 LINQ (PLINQ) are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Parallel.ForEach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sintaxa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LINQ.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majora inter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 PLINQ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presupune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core-urile de pe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masina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Parallel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reactiona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dinamic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schimbarile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load ale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procesorului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Parallel.For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care ai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nevoie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index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controla</a:t>
            </a:r>
            <a:r>
              <a:rPr lang="en-US" dirty="0"/>
              <a:t> nr de </a:t>
            </a:r>
            <a:r>
              <a:rPr lang="en-US" dirty="0" err="1"/>
              <a:t>threaduri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CC292-D536-4216-8A1E-5D870EE5A9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70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ConcurrentDictionary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sharing. Warning sunt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situatii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care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singura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apelare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ambele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insert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sunt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Recomndata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fie cat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idempotent.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cazul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care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updaturile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 sunt dese,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ImmutableDictionary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alegere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cazul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care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threaduri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adauga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colectie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P/C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alegere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ImmutableStacks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Asemanatoare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fata de un Stack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colectia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mare fata de un stack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date care sunt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multiple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threaduri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Nu 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recomandat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comunicarea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threaduri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(P/C)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BlockingCollection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numarul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maxim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cazul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care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producerii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rapizi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Nu 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recomandat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UI. Pt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AsyncProducerConsumerQueue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(sunt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optiuni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TPL). Default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stiva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CC292-D536-4216-8A1E-5D870EE5A9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8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636814"/>
            <a:ext cx="11253829" cy="5626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6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endava.com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1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636814"/>
            <a:ext cx="11253829" cy="5626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6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endava.com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64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67543"/>
            <a:ext cx="9351386" cy="46756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244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756"/>
            <a:ext cx="10847694" cy="5423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endava.com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09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/>
              <a:t>Section name</a:t>
            </a:r>
          </a:p>
          <a:p>
            <a:pPr lvl="1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61" y="3674029"/>
            <a:ext cx="3137694" cy="3183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>
                <a:solidFill>
                  <a:srgbClr val="DC5D2A"/>
                </a:solidFill>
              </a:rPr>
              <a:t>QUALITY. PRODUCTIVITY. INNOVATION.</a:t>
            </a: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4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DC5D2A"/>
                </a:solidFill>
              </a:defRPr>
            </a:lvl1pPr>
          </a:lstStyle>
          <a:p>
            <a:r>
              <a:rPr lang="en-GB" dirty="0"/>
              <a:t>QUALITY. PRODUCTIVITY. INNOVATION.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3" y="1617968"/>
            <a:ext cx="10543495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8" name="TextBox 19"/>
          <p:cNvSpPr txBox="1"/>
          <p:nvPr userDrawn="1"/>
        </p:nvSpPr>
        <p:spPr>
          <a:xfrm>
            <a:off x="5876731" y="3275112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16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60655" y="1518557"/>
            <a:ext cx="5193144" cy="4710793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834300" indent="-4572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086300" indent="-3429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  <a:p>
            <a:pPr marL="7200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</a:pPr>
            <a:r>
              <a:rPr lang="en-US" dirty="0"/>
              <a:t>Fourth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518557"/>
            <a:ext cx="5193144" cy="4710793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7200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9720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>
                <a:solidFill>
                  <a:srgbClr val="DC5D2A"/>
                </a:solidFill>
              </a:rPr>
              <a:t>QUALITY. PRODUCTIVITY. INNOVATION.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9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97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60655" y="1620348"/>
            <a:ext cx="5193144" cy="4396731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  <a:p>
            <a:pPr marL="12573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617968"/>
            <a:ext cx="5193144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24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/>
              <a:t>Insert chart/ graphic here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>
                <a:solidFill>
                  <a:srgbClr val="DC5D2A"/>
                </a:solidFill>
              </a:rPr>
              <a:t>QUALITY. PRODUCTIVITY. INNOVATION.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014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– full slide – from picture gallery \\rocjfs03\Public\Marketing\Pictures_for_collateral\2013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9262" y="4523014"/>
            <a:ext cx="5817971" cy="1768247"/>
          </a:xfrm>
          <a:solidFill>
            <a:schemeClr val="bg1">
              <a:alpha val="6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3000" b="1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3000" b="1" baseline="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74320" lvl="2">
              <a:buSzPct val="175000"/>
            </a:pPr>
            <a:r>
              <a:rPr lang="en-US" dirty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2021063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67644" y="2400299"/>
            <a:ext cx="2775856" cy="2426041"/>
          </a:xfrm>
        </p:spPr>
        <p:txBody>
          <a:bodyPr>
            <a:normAutofit/>
          </a:bodyPr>
          <a:lstStyle>
            <a:lvl1pPr marL="0" indent="0">
              <a:buNone/>
              <a:defRPr sz="20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/>
              <a:t>Insert your picture -</a:t>
            </a:r>
          </a:p>
          <a:p>
            <a:pPr lvl="0"/>
            <a:r>
              <a:rPr lang="en-US" dirty="0"/>
              <a:t>preferably with background in light color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/>
              <a:t>Thank you!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>
                <a:solidFill>
                  <a:srgbClr val="DC5D2A"/>
                </a:solidFill>
              </a:rPr>
              <a:t>QUALITY. PRODUCTIVITY. INNOVATION.</a:t>
            </a: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5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67543"/>
            <a:ext cx="9351386" cy="46756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08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756"/>
            <a:ext cx="10847694" cy="5423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endava.com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94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/>
              <a:t>Section name</a:t>
            </a:r>
          </a:p>
          <a:p>
            <a:pPr lvl="1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61" y="3674029"/>
            <a:ext cx="3137694" cy="3183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>
                <a:solidFill>
                  <a:srgbClr val="DC5D2A"/>
                </a:solidFill>
              </a:rPr>
              <a:t>QUALITY. PRODUCTIVITY. INNOVATION.</a:t>
            </a: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08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DC5D2A"/>
                </a:solidFill>
              </a:defRPr>
            </a:lvl1pPr>
          </a:lstStyle>
          <a:p>
            <a:r>
              <a:rPr lang="en-GB" dirty="0"/>
              <a:t>QUALITY. PRODUCTIVITY. INNOVATION.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3" y="1617968"/>
            <a:ext cx="10543495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8" name="TextBox 19"/>
          <p:cNvSpPr txBox="1"/>
          <p:nvPr userDrawn="1"/>
        </p:nvSpPr>
        <p:spPr>
          <a:xfrm>
            <a:off x="5876731" y="3275112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5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60655" y="1518557"/>
            <a:ext cx="5193144" cy="4710793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834300" indent="-4572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086300" indent="-3429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  <a:p>
            <a:pPr marL="7200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</a:pPr>
            <a:r>
              <a:rPr lang="en-US" dirty="0"/>
              <a:t>Fourth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518557"/>
            <a:ext cx="5193144" cy="4710793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7200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9720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>
                <a:solidFill>
                  <a:srgbClr val="DC5D2A"/>
                </a:solidFill>
              </a:rPr>
              <a:t>QUALITY. PRODUCTIVITY. INNOVATION.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9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60655" y="1620348"/>
            <a:ext cx="5193144" cy="4396731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  <a:p>
            <a:pPr marL="12573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617968"/>
            <a:ext cx="5193144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24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/>
              <a:t>Insert chart/ graphic here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>
                <a:solidFill>
                  <a:srgbClr val="DC5D2A"/>
                </a:solidFill>
              </a:rPr>
              <a:t>QUALITY. PRODUCTIVITY. INNOVATION.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59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– full slide – from picture gallery \\rocjfs03\Public\Marketing\Pictures_for_collateral\2013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9262" y="4523014"/>
            <a:ext cx="5817971" cy="1768247"/>
          </a:xfrm>
          <a:solidFill>
            <a:schemeClr val="bg1">
              <a:alpha val="6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3000" b="1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3000" b="1" baseline="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74320" lvl="2">
              <a:buSzPct val="175000"/>
            </a:pPr>
            <a:r>
              <a:rPr lang="en-US" dirty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403288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67644" y="2400299"/>
            <a:ext cx="2775856" cy="2426041"/>
          </a:xfrm>
        </p:spPr>
        <p:txBody>
          <a:bodyPr>
            <a:normAutofit/>
          </a:bodyPr>
          <a:lstStyle>
            <a:lvl1pPr marL="0" indent="0">
              <a:buNone/>
              <a:defRPr sz="20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/>
              <a:t>Insert your picture -</a:t>
            </a:r>
          </a:p>
          <a:p>
            <a:pPr lvl="0"/>
            <a:r>
              <a:rPr lang="en-US" dirty="0"/>
              <a:t>preferably with background in light color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/>
              <a:t>Thank you!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>
                <a:solidFill>
                  <a:srgbClr val="DC5D2A"/>
                </a:solidFill>
              </a:rPr>
              <a:t>QUALITY. PRODUCTIVITY. INNOVATION.</a:t>
            </a: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4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8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39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Async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Concurrency in C# </a:t>
            </a:r>
          </a:p>
        </p:txBody>
      </p:sp>
    </p:spTree>
    <p:extLst>
      <p:ext uri="{BB962C8B-B14F-4D97-AF65-F5344CB8AC3E}">
        <p14:creationId xmlns:p14="http://schemas.microsoft.com/office/powerpoint/2010/main" val="258283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3"/>
          </p:nvPr>
        </p:nvSpPr>
        <p:spPr>
          <a:xfrm>
            <a:off x="810303" y="1518557"/>
            <a:ext cx="9781029" cy="47107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Concurrent</a:t>
            </a:r>
          </a:p>
          <a:p>
            <a:pPr lvl="2"/>
            <a:r>
              <a:rPr lang="en-US" dirty="0"/>
              <a:t>Enables writing data from multiple threads in a safe way</a:t>
            </a:r>
          </a:p>
          <a:p>
            <a:pPr lvl="2"/>
            <a:r>
              <a:rPr lang="en-US" dirty="0"/>
              <a:t>Most of the times are faster than non-concurrent collections with locking mechanism</a:t>
            </a:r>
          </a:p>
          <a:p>
            <a:pPr lvl="2"/>
            <a:r>
              <a:rPr lang="en-US" dirty="0" err="1"/>
              <a:t>ConcurrentDictionary</a:t>
            </a:r>
            <a:endParaRPr lang="en-US" dirty="0"/>
          </a:p>
          <a:p>
            <a:endParaRPr lang="en-US" dirty="0"/>
          </a:p>
          <a:p>
            <a:r>
              <a:rPr lang="en-US" dirty="0"/>
              <a:t>Immutable</a:t>
            </a:r>
          </a:p>
          <a:p>
            <a:pPr lvl="2"/>
            <a:r>
              <a:rPr lang="en-US" dirty="0"/>
              <a:t>Cannot be modified</a:t>
            </a:r>
          </a:p>
          <a:p>
            <a:pPr lvl="2"/>
            <a:r>
              <a:rPr lang="en-US" dirty="0"/>
              <a:t>Each time a element is modified (added or removed) a new collection is created. Even though this sounds expensive in practice most of the elements of the new collection are reused from the old collection.</a:t>
            </a:r>
          </a:p>
          <a:p>
            <a:pPr lvl="2"/>
            <a:r>
              <a:rPr lang="en-US" dirty="0"/>
              <a:t>All operation of a immutable collection are pure</a:t>
            </a:r>
          </a:p>
          <a:p>
            <a:pPr lvl="2"/>
            <a:r>
              <a:rPr lang="en-US" dirty="0" err="1"/>
              <a:t>ImmutableStacks</a:t>
            </a:r>
            <a:r>
              <a:rPr lang="en-US" dirty="0"/>
              <a:t>, </a:t>
            </a:r>
            <a:r>
              <a:rPr lang="en-US" dirty="0" err="1"/>
              <a:t>ImmutableList</a:t>
            </a:r>
            <a:r>
              <a:rPr lang="en-US" dirty="0"/>
              <a:t>, </a:t>
            </a:r>
            <a:r>
              <a:rPr lang="en-US" dirty="0" err="1"/>
              <a:t>ImmutableHashSet</a:t>
            </a:r>
            <a:r>
              <a:rPr lang="en-US" dirty="0"/>
              <a:t>, </a:t>
            </a:r>
            <a:r>
              <a:rPr lang="en-US" dirty="0" err="1"/>
              <a:t>ImmutableSortedSet</a:t>
            </a:r>
            <a:r>
              <a:rPr lang="en-US" dirty="0"/>
              <a:t>, </a:t>
            </a:r>
            <a:r>
              <a:rPr lang="en-US" dirty="0" err="1"/>
              <a:t>ImmutableDictionary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Producer/Consumer</a:t>
            </a:r>
          </a:p>
          <a:p>
            <a:pPr lvl="2"/>
            <a:r>
              <a:rPr lang="en-US" dirty="0"/>
              <a:t>They allow (possibly multiple) producers to push items to a collection while allowing (possibly multiple) consumers to pull items out of the collection.</a:t>
            </a:r>
          </a:p>
          <a:p>
            <a:pPr lvl="2"/>
            <a:r>
              <a:rPr lang="en-US" dirty="0"/>
              <a:t>Can be blocking or asynchronous</a:t>
            </a:r>
          </a:p>
          <a:p>
            <a:pPr lvl="2"/>
            <a:r>
              <a:rPr lang="en-US" dirty="0" err="1"/>
              <a:t>BlockingCollection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Titlu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collections</a:t>
            </a:r>
          </a:p>
        </p:txBody>
      </p:sp>
    </p:spTree>
    <p:extLst>
      <p:ext uri="{BB962C8B-B14F-4D97-AF65-F5344CB8AC3E}">
        <p14:creationId xmlns:p14="http://schemas.microsoft.com/office/powerpoint/2010/main" val="359121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E3AE-A14F-465D-8C2A-B6C4DC1F9D4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0305" y="1324947"/>
            <a:ext cx="7485557" cy="4710793"/>
          </a:xfrm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dirty="0"/>
              <a:t>Avoid async void</a:t>
            </a:r>
          </a:p>
          <a:p>
            <a:r>
              <a:rPr lang="en-US" dirty="0"/>
              <a:t> </a:t>
            </a:r>
          </a:p>
          <a:p>
            <a:pPr fontAlgn="ctr"/>
            <a:r>
              <a:rPr lang="en-US" dirty="0"/>
              <a:t>Avoid using .Result and .Wait()</a:t>
            </a:r>
          </a:p>
          <a:p>
            <a:pPr lvl="2" fontAlgn="ctr"/>
            <a:r>
              <a:rPr lang="en-US" dirty="0"/>
              <a:t>Use </a:t>
            </a:r>
            <a:r>
              <a:rPr lang="en-US" b="1" dirty="0"/>
              <a:t>await</a:t>
            </a:r>
            <a:r>
              <a:rPr lang="en-US" dirty="0"/>
              <a:t> for </a:t>
            </a:r>
            <a:r>
              <a:rPr lang="en-US" u="sng" dirty="0"/>
              <a:t>asynchronous</a:t>
            </a:r>
            <a:r>
              <a:rPr lang="en-US" dirty="0"/>
              <a:t> code</a:t>
            </a:r>
          </a:p>
          <a:p>
            <a:pPr lvl="2" fontAlgn="ctr"/>
            <a:r>
              <a:rPr lang="en-US" dirty="0"/>
              <a:t>Use </a:t>
            </a:r>
            <a:r>
              <a:rPr lang="en-US" b="1" dirty="0"/>
              <a:t>.</a:t>
            </a:r>
            <a:r>
              <a:rPr lang="en-US" b="1" dirty="0" err="1"/>
              <a:t>GetAwaiter</a:t>
            </a:r>
            <a:r>
              <a:rPr lang="en-US" b="1" dirty="0"/>
              <a:t>().</a:t>
            </a:r>
            <a:r>
              <a:rPr lang="en-US" b="1" dirty="0" err="1"/>
              <a:t>GetResult</a:t>
            </a:r>
            <a:r>
              <a:rPr lang="en-US" b="1" dirty="0"/>
              <a:t>()</a:t>
            </a:r>
            <a:r>
              <a:rPr lang="en-US" dirty="0"/>
              <a:t> for </a:t>
            </a:r>
            <a:r>
              <a:rPr lang="en-US" u="sng" dirty="0"/>
              <a:t>synchronous</a:t>
            </a:r>
            <a:r>
              <a:rPr lang="en-US" dirty="0"/>
              <a:t> code</a:t>
            </a:r>
          </a:p>
          <a:p>
            <a:r>
              <a:rPr lang="en-US" dirty="0"/>
              <a:t> </a:t>
            </a:r>
          </a:p>
          <a:p>
            <a:pPr fontAlgn="ctr"/>
            <a:r>
              <a:rPr lang="en-US" dirty="0"/>
              <a:t>Use .</a:t>
            </a:r>
            <a:r>
              <a:rPr lang="en-US" dirty="0" err="1"/>
              <a:t>ConfigureAwait</a:t>
            </a:r>
            <a:r>
              <a:rPr lang="en-US" dirty="0"/>
              <a:t>(false) when calling thread isn’t needed</a:t>
            </a:r>
          </a:p>
          <a:p>
            <a:pPr lvl="2" fontAlgn="ctr"/>
            <a:r>
              <a:rPr lang="en-US" dirty="0"/>
              <a:t>Most business logic doesn't need to return to the calling thread</a:t>
            </a:r>
          </a:p>
          <a:p>
            <a:pPr lvl="2" fontAlgn="ctr"/>
            <a:r>
              <a:rPr lang="en-US" dirty="0"/>
              <a:t>This only applies to .NET Framework 4.X</a:t>
            </a:r>
          </a:p>
          <a:p>
            <a:r>
              <a:rPr lang="en-US" dirty="0"/>
              <a:t> </a:t>
            </a:r>
          </a:p>
          <a:p>
            <a:pPr fontAlgn="ctr"/>
            <a:r>
              <a:rPr lang="en-US" dirty="0"/>
              <a:t>Avoid return await</a:t>
            </a:r>
          </a:p>
          <a:p>
            <a:pPr lvl="2" fontAlgn="ctr"/>
            <a:r>
              <a:rPr lang="en-US" dirty="0"/>
              <a:t>When </a:t>
            </a:r>
            <a:r>
              <a:rPr lang="en-US" b="1" dirty="0"/>
              <a:t>await</a:t>
            </a:r>
            <a:r>
              <a:rPr lang="en-US" dirty="0"/>
              <a:t> is only used in </a:t>
            </a:r>
            <a:r>
              <a:rPr lang="en-US" b="1" dirty="0"/>
              <a:t>return</a:t>
            </a:r>
            <a:r>
              <a:rPr lang="en-US" dirty="0"/>
              <a:t> statement, return the </a:t>
            </a:r>
            <a:r>
              <a:rPr lang="en-US" b="1" dirty="0"/>
              <a:t>Task</a:t>
            </a:r>
            <a:r>
              <a:rPr lang="en-US" dirty="0"/>
              <a:t> instead</a:t>
            </a:r>
          </a:p>
          <a:p>
            <a:pPr lvl="2" fontAlgn="ctr"/>
            <a:r>
              <a:rPr lang="en-US" b="1" dirty="0"/>
              <a:t>Caution</a:t>
            </a:r>
            <a:r>
              <a:rPr lang="en-US" dirty="0"/>
              <a:t>: Don’t do this inside of </a:t>
            </a:r>
            <a:r>
              <a:rPr lang="en-US" b="1" dirty="0"/>
              <a:t>try/catch</a:t>
            </a:r>
            <a:r>
              <a:rPr lang="en-US" dirty="0"/>
              <a:t> &amp; </a:t>
            </a:r>
            <a:r>
              <a:rPr lang="en-US" b="1" dirty="0"/>
              <a:t>using()</a:t>
            </a:r>
            <a:r>
              <a:rPr lang="en-US" dirty="0"/>
              <a:t> blocks</a:t>
            </a:r>
          </a:p>
          <a:p>
            <a:r>
              <a:rPr lang="en-US" dirty="0"/>
              <a:t> </a:t>
            </a:r>
          </a:p>
          <a:p>
            <a:pPr fontAlgn="ctr"/>
            <a:r>
              <a:rPr lang="en-US" dirty="0"/>
              <a:t>There are libraries which does not implement async methods in an async manner (Oracle)</a:t>
            </a:r>
          </a:p>
          <a:p>
            <a:r>
              <a:rPr lang="en-US"/>
              <a:t>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79993-C00D-42F6-8917-25C59C25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CD942F-4D59-4C38-800B-5BEC8A37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0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8885-8E64-472D-8A46-2CFB911CC8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0304" y="1518557"/>
            <a:ext cx="8208436" cy="4710793"/>
          </a:xfrm>
        </p:spPr>
        <p:txBody>
          <a:bodyPr/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Concurrency in C# Cookbook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Stephen Cleary blog post series about async-await (at least: There is no thread)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9CC46-1D19-4D32-A7D4-A057AE56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903375-E768-436C-9C59-EBBF2900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79285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/>
              <a:t>Processes, Threads and Asynchronous Programming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concurrency</a:t>
            </a:r>
          </a:p>
          <a:p>
            <a:r>
              <a:rPr lang="en-US" sz="2400" dirty="0"/>
              <a:t>Processes</a:t>
            </a:r>
          </a:p>
          <a:p>
            <a:r>
              <a:rPr lang="en-US" sz="2400" dirty="0"/>
              <a:t>Threads</a:t>
            </a:r>
          </a:p>
          <a:p>
            <a:r>
              <a:rPr lang="en-US" sz="2400" dirty="0"/>
              <a:t>Async</a:t>
            </a:r>
          </a:p>
          <a:p>
            <a:r>
              <a:rPr lang="en-US" sz="2400" dirty="0"/>
              <a:t>Parallel processing</a:t>
            </a:r>
          </a:p>
          <a:p>
            <a:r>
              <a:rPr lang="en-US" sz="2400" dirty="0"/>
              <a:t>Concurrent collections</a:t>
            </a:r>
          </a:p>
          <a:p>
            <a:r>
              <a:rPr lang="en-US" sz="2400" dirty="0"/>
              <a:t>Pitfalls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DC5D2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QUALITY. PRODUCTIVITY. INNOVATION.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DC5D2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96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concurrency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3"/>
          </p:nvPr>
        </p:nvSpPr>
        <p:spPr>
          <a:xfrm>
            <a:off x="942190" y="1556555"/>
            <a:ext cx="9634956" cy="3744889"/>
          </a:xfrm>
        </p:spPr>
        <p:txBody>
          <a:bodyPr>
            <a:normAutofit/>
          </a:bodyPr>
          <a:lstStyle/>
          <a:p>
            <a:pPr marL="285750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Concurrency: </a:t>
            </a:r>
            <a:r>
              <a:rPr lang="en-US" b="0" dirty="0"/>
              <a:t>Doing more than one thing at a time</a:t>
            </a:r>
          </a:p>
          <a:p>
            <a:pPr marL="285750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Multithreading: </a:t>
            </a:r>
            <a:r>
              <a:rPr lang="en-US" b="0" dirty="0"/>
              <a:t>A form of concurrency that uses multiple threads of execution</a:t>
            </a:r>
          </a:p>
          <a:p>
            <a:pPr marL="285750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Asynchronous Programming: </a:t>
            </a:r>
            <a:r>
              <a:rPr lang="en-US" b="0" dirty="0"/>
              <a:t>A form o concurrency that uses callbacks to avoid unnecessary threads</a:t>
            </a:r>
          </a:p>
          <a:p>
            <a:pPr marL="285750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Parallel Processing: </a:t>
            </a:r>
            <a:r>
              <a:rPr lang="en-US" b="0" dirty="0"/>
              <a:t>Doing lots of work by dividing it up among multiple threads that run concurrently</a:t>
            </a:r>
          </a:p>
          <a:p>
            <a:pPr marL="285750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Reactive Programming: </a:t>
            </a:r>
            <a:r>
              <a:rPr lang="en-US" b="0" dirty="0"/>
              <a:t>A declarative style of programming where the application reacts to events</a:t>
            </a:r>
          </a:p>
          <a:p>
            <a:pPr marL="685800" lvl="2" indent="0">
              <a:buClr>
                <a:schemeClr val="accent4">
                  <a:lumMod val="50000"/>
                </a:schemeClr>
              </a:buClr>
              <a:buNone/>
            </a:pPr>
            <a:endParaRPr lang="en-US" sz="1650" dirty="0">
              <a:solidFill>
                <a:schemeClr val="accent4">
                  <a:lumMod val="50000"/>
                </a:schemeClr>
              </a:solidFill>
            </a:endParaRPr>
          </a:p>
          <a:p>
            <a:pPr marL="1028700" lvl="2" indent="-342900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endParaRPr lang="en-US" sz="1650" dirty="0">
              <a:solidFill>
                <a:schemeClr val="accent4">
                  <a:lumMod val="50000"/>
                </a:schemeClr>
              </a:solidFill>
            </a:endParaRPr>
          </a:p>
          <a:p>
            <a:pPr marL="1028700" lvl="2" indent="-342900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endParaRPr lang="en-US" sz="1650" dirty="0">
              <a:solidFill>
                <a:schemeClr val="accent4">
                  <a:lumMod val="50000"/>
                </a:schemeClr>
              </a:solidFill>
            </a:endParaRPr>
          </a:p>
          <a:p>
            <a:pPr marL="1028700" lvl="2" indent="-342900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endParaRPr lang="en-US" sz="165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2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810304" y="957575"/>
            <a:ext cx="9063458" cy="4710793"/>
          </a:xfrm>
        </p:spPr>
        <p:txBody>
          <a:bodyPr/>
          <a:lstStyle/>
          <a:p>
            <a:r>
              <a:rPr lang="en-US" sz="1800" dirty="0"/>
              <a:t>What is a process</a:t>
            </a:r>
            <a:endParaRPr lang="en-US" sz="18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process is the set of resources that comprise a running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process contains only a single thread, which executes from the beginning of the program to the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Processes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834" y="2096448"/>
            <a:ext cx="4240170" cy="41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7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810303" y="1110745"/>
            <a:ext cx="10470228" cy="5118606"/>
          </a:xfrm>
        </p:spPr>
        <p:txBody>
          <a:bodyPr>
            <a:normAutofit/>
          </a:bodyPr>
          <a:lstStyle/>
          <a:p>
            <a:r>
              <a:rPr lang="en-US" sz="1800" dirty="0"/>
              <a:t>What is a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/>
              <a:t>A thread is defined as the execution path of a program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More than one thread can execute code inside the same process.</a:t>
            </a: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AA0B19"/>
                </a:solidFill>
              </a:rPr>
              <a:t>More threads do not mean more performance (more resource consumed, context switching, complexity)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Threads</a:t>
            </a:r>
            <a:endParaRPr lang="en-US" dirty="0"/>
          </a:p>
        </p:txBody>
      </p:sp>
      <p:pic>
        <p:nvPicPr>
          <p:cNvPr id="2" name="I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11" y="2788079"/>
            <a:ext cx="5192995" cy="33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9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A55EB9-80E8-4225-9976-D6DE6186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43E9-4492-4F5D-B209-1AAC0C8407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fontAlgn="ctr"/>
            <a:r>
              <a:rPr lang="en-US" dirty="0"/>
              <a:t>What is it?</a:t>
            </a:r>
          </a:p>
          <a:p>
            <a:pPr fontAlgn="ctr"/>
            <a:r>
              <a:rPr lang="en-US" dirty="0"/>
              <a:t>When to use it?</a:t>
            </a:r>
          </a:p>
          <a:p>
            <a:pPr fontAlgn="ctr"/>
            <a:r>
              <a:rPr lang="en-US" dirty="0"/>
              <a:t>Asynchronous operations</a:t>
            </a:r>
          </a:p>
          <a:p>
            <a:pPr fontAlgn="ctr"/>
            <a:r>
              <a:rPr lang="en-US" dirty="0"/>
              <a:t>How does an async method works?</a:t>
            </a:r>
          </a:p>
          <a:p>
            <a:pPr fontAlgn="ctr"/>
            <a:r>
              <a:rPr lang="en-US" dirty="0"/>
              <a:t>Context.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95E14-3DAC-4F45-A3E9-194FE5F5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31E6B1-E99D-4783-A616-3500DC83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</a:t>
            </a:r>
          </a:p>
        </p:txBody>
      </p:sp>
    </p:spTree>
    <p:extLst>
      <p:ext uri="{BB962C8B-B14F-4D97-AF65-F5344CB8AC3E}">
        <p14:creationId xmlns:p14="http://schemas.microsoft.com/office/powerpoint/2010/main" val="217963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AA2BB8-ABE6-4D34-9F71-C255A152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3095" y="1518557"/>
            <a:ext cx="3150703" cy="47107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B4AE-EAFC-44D4-B3F0-5946A676938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0303" y="1518557"/>
            <a:ext cx="6438635" cy="4710793"/>
          </a:xfrm>
        </p:spPr>
        <p:txBody>
          <a:bodyPr/>
          <a:lstStyle/>
          <a:p>
            <a:r>
              <a:rPr lang="en-US" dirty="0" err="1"/>
              <a:t>WhenAll</a:t>
            </a:r>
            <a:endParaRPr lang="en-US" dirty="0"/>
          </a:p>
          <a:p>
            <a:pPr lvl="2" fontAlgn="ctr"/>
            <a:r>
              <a:rPr lang="en-US" dirty="0"/>
              <a:t>Waits for multiple tasks to finish</a:t>
            </a:r>
          </a:p>
          <a:p>
            <a:pPr lvl="2" fontAlgn="ctr"/>
            <a:r>
              <a:rPr lang="en-US" dirty="0"/>
              <a:t>Catching exceptions. </a:t>
            </a:r>
            <a:r>
              <a:rPr lang="en-US" dirty="0" err="1"/>
              <a:t>AgregateException</a:t>
            </a:r>
            <a:r>
              <a:rPr lang="en-US" dirty="0"/>
              <a:t> </a:t>
            </a:r>
          </a:p>
          <a:p>
            <a:r>
              <a:rPr lang="en-US" dirty="0" err="1"/>
              <a:t>WhenAny</a:t>
            </a:r>
            <a:endParaRPr lang="en-US" dirty="0"/>
          </a:p>
          <a:p>
            <a:pPr lvl="2" fontAlgn="ctr"/>
            <a:r>
              <a:rPr lang="en-US" dirty="0"/>
              <a:t>takes a sequence of tasks and returns a task that completes when any of the tasks complete.</a:t>
            </a:r>
          </a:p>
          <a:p>
            <a:r>
              <a:rPr lang="en-US" dirty="0"/>
              <a:t>Cancelation</a:t>
            </a:r>
          </a:p>
          <a:p>
            <a:pPr lvl="2" fontAlgn="ctr"/>
            <a:r>
              <a:rPr lang="en-US" dirty="0" err="1"/>
              <a:t>ThrowIfCancellationRequested</a:t>
            </a:r>
            <a:r>
              <a:rPr lang="en-US" dirty="0"/>
              <a:t>()</a:t>
            </a:r>
          </a:p>
          <a:p>
            <a:pPr lvl="2" fontAlgn="ctr"/>
            <a:r>
              <a:rPr lang="en-US" dirty="0"/>
              <a:t>Timeouts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6EED1-1AC7-4968-9019-68B1410F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787407-5D41-4FD6-BB37-109A39B9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– await</a:t>
            </a:r>
          </a:p>
        </p:txBody>
      </p:sp>
    </p:spTree>
    <p:extLst>
      <p:ext uri="{BB962C8B-B14F-4D97-AF65-F5344CB8AC3E}">
        <p14:creationId xmlns:p14="http://schemas.microsoft.com/office/powerpoint/2010/main" val="26513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D76C05-9230-4411-8BAC-45CD9347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ED1D-E548-403A-B474-11D1080C86D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to use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it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E7DC0-0C24-4F10-955D-3ECEACB2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1709A5-3A23-4A50-A867-201F083D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5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DB04D0-7AC5-4930-90F2-C8A28B4C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554" y="1518557"/>
            <a:ext cx="5193144" cy="4710793"/>
          </a:xfrm>
        </p:spPr>
        <p:txBody>
          <a:bodyPr/>
          <a:lstStyle/>
          <a:p>
            <a:pPr fontAlgn="ctr"/>
            <a:r>
              <a:rPr lang="en-US" dirty="0"/>
              <a:t>Task parallelism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When you have a pool of work to do, and each piece of work is mostly independent from the other pieces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dirty="0" err="1"/>
              <a:t>Parallel.Invoke</a:t>
            </a:r>
            <a:endParaRPr lang="en-US" dirty="0"/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dirty="0" err="1"/>
              <a:t>Task.Run</a:t>
            </a:r>
            <a:endParaRPr lang="en-US" dirty="0"/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dirty="0" err="1"/>
              <a:t>Task.Factory.StartNew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C50A-E048-4F1C-8F4E-BD7862B5A2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fontAlgn="ctr"/>
            <a:r>
              <a:rPr lang="en-US" dirty="0"/>
              <a:t>Data parallelism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Perform the same operation on each element of a collection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dirty="0" err="1"/>
              <a:t>Parallel.ForEach</a:t>
            </a:r>
            <a:endParaRPr lang="en-US" dirty="0"/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dirty="0" err="1"/>
              <a:t>Parallel.For</a:t>
            </a:r>
            <a:endParaRPr lang="en-US" dirty="0"/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PLINQ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1D086-2172-4DF0-B386-843EC12A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7A34FF-1223-4A23-9EF4-148914C4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</a:t>
            </a:r>
            <a:r>
              <a:rPr lang="en-US"/>
              <a:t>of parallelism</a:t>
            </a:r>
          </a:p>
        </p:txBody>
      </p:sp>
    </p:spTree>
    <p:extLst>
      <p:ext uri="{BB962C8B-B14F-4D97-AF65-F5344CB8AC3E}">
        <p14:creationId xmlns:p14="http://schemas.microsoft.com/office/powerpoint/2010/main" val="16892054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ksAsync.potx" id="{477436AB-43F8-4268-B373-2CB44E01AC34}" vid="{0CF084C2-F23D-4D06-816D-B4878ACC3D2E}"/>
    </a:ext>
  </a:extLst>
</a:theme>
</file>

<file path=ppt/theme/theme2.xml><?xml version="1.0" encoding="utf-8"?>
<a:theme xmlns:a="http://schemas.openxmlformats.org/drawingml/2006/main" name="Office Theme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wide_16-9.potx" id="{657B33BF-8911-4AE1-80D8-B6A04AA1F621}" vid="{5E01EAB8-97D3-4E23-AD68-ED23570EBC4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1450</Words>
  <Application>Microsoft Macintosh PowerPoint</Application>
  <PresentationFormat>Widescreen</PresentationFormat>
  <Paragraphs>144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Symbol</vt:lpstr>
      <vt:lpstr>1_Office Theme</vt:lpstr>
      <vt:lpstr>Office Theme</vt:lpstr>
      <vt:lpstr>Introduction to Async Programming</vt:lpstr>
      <vt:lpstr>Agenda</vt:lpstr>
      <vt:lpstr>What is concurrency</vt:lpstr>
      <vt:lpstr>Processes</vt:lpstr>
      <vt:lpstr>Threads</vt:lpstr>
      <vt:lpstr>Async</vt:lpstr>
      <vt:lpstr>Async – await</vt:lpstr>
      <vt:lpstr>Parallel processing </vt:lpstr>
      <vt:lpstr>Types of parallelism</vt:lpstr>
      <vt:lpstr>Concurrent collections</vt:lpstr>
      <vt:lpstr>Pitfalls 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Parallel Library</dc:title>
  <dc:creator>Bogdan Dolhascu</dc:creator>
  <cp:lastModifiedBy>Bogdan Dolhăscu</cp:lastModifiedBy>
  <cp:revision>47</cp:revision>
  <dcterms:created xsi:type="dcterms:W3CDTF">2019-07-19T09:13:40Z</dcterms:created>
  <dcterms:modified xsi:type="dcterms:W3CDTF">2020-07-21T06:42:14Z</dcterms:modified>
</cp:coreProperties>
</file>