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6" r:id="rId6"/>
    <p:sldId id="261" r:id="rId7"/>
    <p:sldId id="265" r:id="rId8"/>
    <p:sldId id="264" r:id="rId9"/>
    <p:sldId id="263" r:id="rId10"/>
    <p:sldId id="262" r:id="rId11"/>
    <p:sldId id="260" r:id="rId12"/>
    <p:sldId id="266" r:id="rId13"/>
    <p:sldId id="277" r:id="rId14"/>
    <p:sldId id="268" r:id="rId15"/>
    <p:sldId id="280" r:id="rId16"/>
    <p:sldId id="279" r:id="rId17"/>
    <p:sldId id="269" r:id="rId18"/>
    <p:sldId id="272" r:id="rId19"/>
    <p:sldId id="281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>
      <p:cViewPr>
        <p:scale>
          <a:sx n="82" d="100"/>
          <a:sy n="82" d="100"/>
        </p:scale>
        <p:origin x="1452" y="6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47244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65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4" name="endava-logo.png" descr="endava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322" y="320605"/>
            <a:ext cx="2279378" cy="77794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" name="Title Text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2" name="Title Text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9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0" name="Body Level One…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Body Level One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7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endava-logo.png" descr="endava-logo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67672" y="241258"/>
            <a:ext cx="2279379" cy="77794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Body Level One…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servertutorial.net/sql-server-aggregate-functions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ngular"/>
          <p:cNvSpPr>
            <a:spLocks noGrp="1"/>
          </p:cNvSpPr>
          <p:nvPr>
            <p:ph type="ctrTitle"/>
          </p:nvPr>
        </p:nvSpPr>
        <p:spPr>
          <a:xfrm>
            <a:off x="1270000" y="1447800"/>
            <a:ext cx="10464800" cy="6858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 </a:t>
            </a:r>
            <a:endParaRPr dirty="0"/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DDCFDC10-8CA4-41DB-8B79-B487CC22C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2819400"/>
            <a:ext cx="7010400" cy="44958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8F401E2-5AF5-476C-82CF-07BD501E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850900"/>
          </a:xfrm>
        </p:spPr>
        <p:txBody>
          <a:bodyPr>
            <a:normAutofit/>
          </a:bodyPr>
          <a:lstStyle/>
          <a:p>
            <a:r>
              <a:rPr lang="en-US" sz="2800" b="1" dirty="0"/>
              <a:t>DELETE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4BA4103-B00F-4BBE-B278-23CC5E945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295400"/>
            <a:ext cx="11099800" cy="7594600"/>
          </a:xfrm>
        </p:spPr>
        <p:txBody>
          <a:bodyPr>
            <a:normAutofit/>
          </a:bodyPr>
          <a:lstStyle/>
          <a:p>
            <a:endParaRPr lang="en-US" sz="2000" b="0" i="0" dirty="0">
              <a:solidFill>
                <a:srgbClr val="0000C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Without 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all entries from tables are raised, but can be restored from LOGs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TRUNCATE TABLE to have PK reset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Cascade delete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67566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9AD5A99-83C2-4070-8605-0AFE41934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219200"/>
            <a:ext cx="11099800" cy="762000"/>
          </a:xfrm>
        </p:spPr>
        <p:txBody>
          <a:bodyPr>
            <a:normAutofit fontScale="90000"/>
          </a:bodyPr>
          <a:lstStyle/>
          <a:p>
            <a:br>
              <a:rPr lang="en-US" sz="3100" b="1" dirty="0"/>
            </a:br>
            <a:br>
              <a:rPr lang="en-US" sz="3100" b="1" dirty="0"/>
            </a:br>
            <a:r>
              <a:rPr lang="en-US" sz="3100" b="1" dirty="0"/>
              <a:t>Keys and Constraints</a:t>
            </a:r>
            <a:br>
              <a:rPr lang="en-US" sz="8000" b="1" dirty="0"/>
            </a:br>
            <a:endParaRPr lang="en-US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718812C-AE15-4413-800B-0F27C5411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133600"/>
            <a:ext cx="11099800" cy="67564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PK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UK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FK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Check constraint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Default constraint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3843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6EE01CB-95A2-4CF4-A42D-E1042D05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90600"/>
            <a:ext cx="11099800" cy="990600"/>
          </a:xfrm>
        </p:spPr>
        <p:txBody>
          <a:bodyPr>
            <a:normAutofit/>
          </a:bodyPr>
          <a:lstStyle/>
          <a:p>
            <a:r>
              <a:rPr lang="en-US" sz="2800" b="1" dirty="0"/>
              <a:t>Aggregate functions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87A5824-8A84-4741-A703-E9D3E9BF4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https://www.sqlservertutorial.net/sql-server-aggregate-functions/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Most used: AVG, COUNT, MIN, MAX, SUM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4266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EF9D2D2-055C-4959-AD8C-D85BB789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62000"/>
            <a:ext cx="11099800" cy="8382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JOINS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28689FD-2127-4F3B-8D0C-6C134B7D1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981200"/>
            <a:ext cx="11099800" cy="6908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(INNER) JOIN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LEFT (OUTER) JOIN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RIGHT (OUTER) JOIN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FULL (OUTER) JOIN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2C59552F-706B-4D44-A4D2-1CE00B659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5715000"/>
            <a:ext cx="79629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4978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87E114D-1774-46AC-9F91-EAA42F48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774700"/>
          </a:xfrm>
        </p:spPr>
        <p:txBody>
          <a:bodyPr>
            <a:normAutofit/>
          </a:bodyPr>
          <a:lstStyle/>
          <a:p>
            <a:r>
              <a:rPr lang="en-US" sz="2800" b="1" dirty="0"/>
              <a:t>Group by, Having and Order by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45E2A27-61F0-4042-8161-628325744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447800"/>
            <a:ext cx="11099800" cy="7442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[Employee]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[Holiday]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Country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9912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55B8500-AED9-4284-98C3-1B5B4F9D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231900"/>
          </a:xfrm>
        </p:spPr>
        <p:txBody>
          <a:bodyPr>
            <a:normAutofit/>
          </a:bodyPr>
          <a:lstStyle/>
          <a:p>
            <a:r>
              <a:rPr lang="en-US" sz="2800" b="1" dirty="0"/>
              <a:t>Views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43BD73E-5829-46FA-9319-5659327A9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752600"/>
            <a:ext cx="11099800" cy="7137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[EmployeeHolidays2019]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[FirstName]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[Name]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[Employee]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[Holiday]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HolidayStartDate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'1/1/2019'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'12/31/2019'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7711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85E4C52-E500-42BF-8100-2815527F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63600"/>
            <a:ext cx="11099800" cy="965200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EC0FECE-2E6B-46BF-839C-3021E4FCD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057400"/>
            <a:ext cx="11099800" cy="6832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Stored procedures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04715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081F0C3-0CA2-4858-8AD4-1AC98F92E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698500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A538B89-143A-4031-BF75-3E18AA7E0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219200"/>
            <a:ext cx="11099800" cy="7670800"/>
          </a:xfrm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</a:p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Injection</a:t>
            </a:r>
          </a:p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Profiler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Execution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562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5B9498-2A71-4360-B3FA-EE0F0EE7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308100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NoSql</a:t>
            </a:r>
            <a:endParaRPr lang="en-US" sz="2800" b="1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4E7ABBCB-3927-4E39-AAED-5C7350219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Azure Table Storage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33E97352-C519-4960-9E83-38587EF5E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987" y="4003675"/>
            <a:ext cx="50768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9050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87B488D-D043-4151-8C67-6E2E1FBF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231900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NoSql</a:t>
            </a:r>
            <a:endParaRPr lang="en-US" sz="2800" b="1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4BFC3881-640E-4D10-8CFF-4F7CD5C35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28800"/>
            <a:ext cx="11099800" cy="7061200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Athena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BC9F3038-1A10-49EE-8070-8E45A9012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3598683"/>
            <a:ext cx="13004800" cy="430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1485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nten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b="1" dirty="0"/>
              <a:t>Agenda</a:t>
            </a:r>
            <a:endParaRPr sz="4000" b="1" dirty="0"/>
          </a:p>
        </p:txBody>
      </p:sp>
      <p:sp>
        <p:nvSpPr>
          <p:cNvPr id="126" name="What is Angular?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91159" indent="-391159" defTabSz="514095">
              <a:lnSpc>
                <a:spcPct val="20000"/>
              </a:lnSpc>
              <a:spcBef>
                <a:spcPts val="3600"/>
              </a:spcBef>
              <a:defRPr sz="3168"/>
            </a:pPr>
            <a:endParaRPr lang="en-US" sz="2400" dirty="0"/>
          </a:p>
          <a:p>
            <a:pPr marL="391159" indent="-391159" defTabSz="514095">
              <a:lnSpc>
                <a:spcPct val="20000"/>
              </a:lnSpc>
              <a:spcBef>
                <a:spcPts val="3600"/>
              </a:spcBef>
              <a:defRPr sz="3168"/>
            </a:pPr>
            <a:endParaRPr lang="en-US" sz="2400" dirty="0"/>
          </a:p>
          <a:p>
            <a:pPr marL="391159" indent="-391159" defTabSz="514095">
              <a:lnSpc>
                <a:spcPct val="20000"/>
              </a:lnSpc>
              <a:spcBef>
                <a:spcPts val="3600"/>
              </a:spcBef>
              <a:defRPr sz="3168"/>
            </a:pPr>
            <a:r>
              <a:rPr lang="en-US" sz="2000" b="1" dirty="0"/>
              <a:t>Relational databases</a:t>
            </a:r>
          </a:p>
          <a:p>
            <a:pPr marL="391159" indent="-391159" defTabSz="514095">
              <a:lnSpc>
                <a:spcPct val="20000"/>
              </a:lnSpc>
              <a:spcBef>
                <a:spcPts val="3600"/>
              </a:spcBef>
              <a:defRPr sz="3168"/>
            </a:pPr>
            <a:r>
              <a:rPr lang="en-US" sz="2000" b="1" dirty="0"/>
              <a:t>Create a database and generate scripts</a:t>
            </a:r>
          </a:p>
          <a:p>
            <a:pPr marL="391159" indent="-391159" defTabSz="514095">
              <a:lnSpc>
                <a:spcPct val="20000"/>
              </a:lnSpc>
              <a:spcBef>
                <a:spcPts val="3600"/>
              </a:spcBef>
              <a:defRPr sz="3168"/>
            </a:pPr>
            <a:r>
              <a:rPr lang="en-US" sz="2000" b="1" dirty="0"/>
              <a:t>Database schemas</a:t>
            </a:r>
          </a:p>
          <a:p>
            <a:pPr marL="391159" indent="-391159" defTabSz="514095">
              <a:lnSpc>
                <a:spcPct val="20000"/>
              </a:lnSpc>
              <a:spcBef>
                <a:spcPts val="3600"/>
              </a:spcBef>
              <a:defRPr sz="3168"/>
            </a:pPr>
            <a:r>
              <a:rPr lang="en-US" sz="2000" b="1" dirty="0"/>
              <a:t>Keys and Constraints </a:t>
            </a:r>
          </a:p>
          <a:p>
            <a:pPr marL="391159" indent="-391159" defTabSz="514095">
              <a:lnSpc>
                <a:spcPct val="20000"/>
              </a:lnSpc>
              <a:spcBef>
                <a:spcPts val="3600"/>
              </a:spcBef>
              <a:defRPr sz="3168"/>
            </a:pPr>
            <a:r>
              <a:rPr lang="en-US" sz="2000" b="1" dirty="0"/>
              <a:t>CRUD Operations</a:t>
            </a:r>
            <a:endParaRPr sz="2000" b="1" dirty="0"/>
          </a:p>
          <a:p>
            <a:pPr marL="391159" indent="-391159" defTabSz="514095">
              <a:lnSpc>
                <a:spcPct val="20000"/>
              </a:lnSpc>
              <a:spcBef>
                <a:spcPts val="3600"/>
              </a:spcBef>
              <a:defRPr sz="3168"/>
            </a:pPr>
            <a:r>
              <a:rPr lang="en-US" sz="2000" b="1" dirty="0"/>
              <a:t>JOINS</a:t>
            </a:r>
          </a:p>
          <a:p>
            <a:pPr marL="391159" indent="-391159" defTabSz="514095">
              <a:lnSpc>
                <a:spcPct val="20000"/>
              </a:lnSpc>
              <a:spcBef>
                <a:spcPts val="3600"/>
              </a:spcBef>
              <a:defRPr sz="3168"/>
            </a:pPr>
            <a:r>
              <a:rPr lang="en-US" sz="2000" b="1" dirty="0"/>
              <a:t>Views, Triggers</a:t>
            </a:r>
            <a:endParaRPr sz="2000" b="1" dirty="0"/>
          </a:p>
          <a:p>
            <a:pPr marL="391159" indent="-391159" defTabSz="514095">
              <a:lnSpc>
                <a:spcPct val="20000"/>
              </a:lnSpc>
              <a:spcBef>
                <a:spcPts val="3600"/>
              </a:spcBef>
              <a:defRPr sz="3168"/>
            </a:pPr>
            <a:r>
              <a:rPr lang="en-US" sz="2000" b="1" dirty="0"/>
              <a:t>Group By, Order By, Having</a:t>
            </a:r>
          </a:p>
          <a:p>
            <a:pPr marL="391159" indent="-391159" defTabSz="514095">
              <a:lnSpc>
                <a:spcPct val="20000"/>
              </a:lnSpc>
              <a:spcBef>
                <a:spcPts val="3600"/>
              </a:spcBef>
              <a:defRPr sz="3168"/>
            </a:pPr>
            <a:r>
              <a:rPr lang="en-US" sz="2000" b="1" dirty="0"/>
              <a:t>Stored procedures, Transactions</a:t>
            </a:r>
          </a:p>
          <a:p>
            <a:pPr marL="391159" indent="-391159" defTabSz="514095">
              <a:lnSpc>
                <a:spcPct val="20000"/>
              </a:lnSpc>
              <a:spcBef>
                <a:spcPts val="3600"/>
              </a:spcBef>
              <a:defRPr sz="3168"/>
            </a:pPr>
            <a:r>
              <a:rPr lang="en-US" sz="2000" b="1" dirty="0" err="1"/>
              <a:t>Sql</a:t>
            </a:r>
            <a:r>
              <a:rPr lang="en-US" sz="2000" b="1" dirty="0"/>
              <a:t> profiler, Execution plan</a:t>
            </a:r>
          </a:p>
          <a:p>
            <a:pPr marL="391159" indent="-391159" defTabSz="514095">
              <a:lnSpc>
                <a:spcPct val="20000"/>
              </a:lnSpc>
              <a:spcBef>
                <a:spcPts val="3600"/>
              </a:spcBef>
              <a:defRPr sz="3168"/>
            </a:pPr>
            <a:r>
              <a:rPr lang="en-US" sz="2000" b="1" dirty="0" err="1"/>
              <a:t>NoSql</a:t>
            </a:r>
            <a:r>
              <a:rPr lang="en-US" sz="2000" b="1" dirty="0"/>
              <a:t> databases</a:t>
            </a:r>
            <a:endParaRPr lang="en-US" sz="2400" dirty="0"/>
          </a:p>
          <a:p>
            <a:pPr marL="391159" indent="-391159" defTabSz="514095">
              <a:lnSpc>
                <a:spcPct val="20000"/>
              </a:lnSpc>
              <a:spcBef>
                <a:spcPts val="3600"/>
              </a:spcBef>
              <a:defRPr sz="3168"/>
            </a:pPr>
            <a:endParaRPr lang="en-US" sz="2400" dirty="0"/>
          </a:p>
          <a:p>
            <a:pPr marL="391159" indent="-391159" defTabSz="514095">
              <a:lnSpc>
                <a:spcPct val="20000"/>
              </a:lnSpc>
              <a:spcBef>
                <a:spcPts val="3600"/>
              </a:spcBef>
              <a:defRPr sz="3168"/>
            </a:pPr>
            <a:endParaRPr sz="24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34108F1-EC41-4AEA-8078-36EC749B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927100"/>
          </a:xfrm>
        </p:spPr>
        <p:txBody>
          <a:bodyPr>
            <a:normAutofit fontScale="90000"/>
          </a:bodyPr>
          <a:lstStyle/>
          <a:p>
            <a:br>
              <a:rPr lang="en-US" sz="3100" b="1" dirty="0"/>
            </a:br>
            <a:br>
              <a:rPr lang="en-US" sz="3100" b="1" dirty="0"/>
            </a:br>
            <a:r>
              <a:rPr lang="en-US" sz="3100" b="1" dirty="0"/>
              <a:t>Relational databases</a:t>
            </a:r>
            <a:br>
              <a:rPr lang="en-US" sz="8000" b="1" dirty="0"/>
            </a:br>
            <a:endParaRPr lang="en-US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F9E49F81-E131-4C15-B6BE-E343806A3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200" y="1828800"/>
            <a:ext cx="10960100" cy="5486400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relational model of data in tables</a:t>
            </a:r>
          </a:p>
          <a:p>
            <a:r>
              <a:rPr lang="en-US" sz="2000" dirty="0">
                <a:solidFill>
                  <a:srgbClr val="4D5156"/>
                </a:solidFill>
                <a:latin typeface="arial" panose="020B0604020202020204" pitchFamily="34" charset="0"/>
              </a:rPr>
              <a:t>Used for complex systems</a:t>
            </a:r>
          </a:p>
          <a:p>
            <a:r>
              <a:rPr lang="en-US" sz="2000" dirty="0">
                <a:solidFill>
                  <a:srgbClr val="4D5156"/>
                </a:solidFill>
                <a:latin typeface="arial" panose="020B0604020202020204" pitchFamily="34" charset="0"/>
              </a:rPr>
              <a:t>Normalization in order to avoid data redundancy and improve data integrity</a:t>
            </a:r>
          </a:p>
          <a:p>
            <a:endParaRPr lang="en-US" sz="2000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endParaRPr lang="en-US" sz="2000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24271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64CA5FC-4F36-4D2B-8DDD-0F02E9D3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384300"/>
          </a:xfrm>
        </p:spPr>
        <p:txBody>
          <a:bodyPr>
            <a:normAutofit fontScale="90000"/>
          </a:bodyPr>
          <a:lstStyle/>
          <a:p>
            <a:br>
              <a:rPr lang="en-US" sz="3100" b="1" dirty="0"/>
            </a:br>
            <a:r>
              <a:rPr lang="en-US" sz="3100" b="1" dirty="0"/>
              <a:t>Create a database and generate scripts</a:t>
            </a:r>
            <a:br>
              <a:rPr lang="en-US" sz="8000" b="1" dirty="0"/>
            </a:br>
            <a:endParaRPr lang="en-US" dirty="0"/>
          </a:p>
        </p:txBody>
      </p:sp>
      <p:sp>
        <p:nvSpPr>
          <p:cNvPr id="6" name="Substituent text 2">
            <a:extLst>
              <a:ext uri="{FF2B5EF4-FFF2-40B4-BE49-F238E27FC236}">
                <a16:creationId xmlns:a16="http://schemas.microsoft.com/office/drawing/2014/main" id="{744A1F7B-20CC-4D13-A97F-4AB00C6FE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09800"/>
            <a:ext cx="11099800" cy="63246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Though a visual tool or programmatically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Information is kept in 2 files(*.LDF and *.MDF)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Restore, Detach, Take online/offline, Delete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138AB13D-D0A7-4205-9011-28DEDB53F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5769429"/>
            <a:ext cx="4267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878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D97BB47-30F5-4858-9D86-41AF0631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231900"/>
          </a:xfrm>
        </p:spPr>
        <p:txBody>
          <a:bodyPr>
            <a:normAutofit/>
          </a:bodyPr>
          <a:lstStyle/>
          <a:p>
            <a:r>
              <a:rPr lang="en-US" sz="2800" b="1" dirty="0"/>
              <a:t>Database schemas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1F3F82D-2B79-49DE-8D5E-B75799F0C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981200"/>
            <a:ext cx="11099800" cy="6908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default.dbo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Users, roles and rights are per schema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 to have a clear differentiation for specific functionalities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7167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D8A945F-BDF9-4CA6-BF51-41DD1C13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CRUD Operations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B069DCB-DBD1-4151-8949-7E1738D94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0674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540747E-BF6C-4232-BD21-6D1B7C92E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63600"/>
            <a:ext cx="11099800" cy="965200"/>
          </a:xfrm>
        </p:spPr>
        <p:txBody>
          <a:bodyPr>
            <a:normAutofit/>
          </a:bodyPr>
          <a:lstStyle/>
          <a:p>
            <a:r>
              <a:rPr lang="en-US" sz="2400" b="1" dirty="0"/>
              <a:t>SELECT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87604351-7643-43A9-85C7-561FF95E2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*(All) or specific columns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TOP Number rows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be used with Aggregate Functions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aliases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be applied to sub-selects or nested selects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UNION, INTERSECT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EXISTS, IN, NOT IN, LIKE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80860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6286514-8757-4FF2-B495-006E4C9D5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11099800" cy="914400"/>
          </a:xfrm>
        </p:spPr>
        <p:txBody>
          <a:bodyPr>
            <a:normAutofit/>
          </a:bodyPr>
          <a:lstStyle/>
          <a:p>
            <a:r>
              <a:rPr lang="en-US" sz="2800" b="1" dirty="0"/>
              <a:t>INSERT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F129D0E-7D9F-49C5-81F4-8B44E7C52A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Single row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Bulk insert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INSERT INTO… Select … FROM…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2338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A97002D-21D3-491F-993D-1D950EF1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UPDATE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13E40B4-36B6-43B1-95A0-FEAA97E56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column1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value1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column2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value2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...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44357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13754</TotalTime>
  <Words>450</Words>
  <Application>Microsoft Office PowerPoint</Application>
  <PresentationFormat>Particularizare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19</vt:i4>
      </vt:variant>
    </vt:vector>
  </HeadingPairs>
  <TitlesOfParts>
    <vt:vector size="26" baseType="lpstr">
      <vt:lpstr>Arial</vt:lpstr>
      <vt:lpstr>Arial</vt:lpstr>
      <vt:lpstr>Consolas</vt:lpstr>
      <vt:lpstr>Helvetica</vt:lpstr>
      <vt:lpstr>Helvetica Light</vt:lpstr>
      <vt:lpstr>Helvetica Neue</vt:lpstr>
      <vt:lpstr>White</vt:lpstr>
      <vt:lpstr> </vt:lpstr>
      <vt:lpstr>Agenda</vt:lpstr>
      <vt:lpstr>  Relational databases </vt:lpstr>
      <vt:lpstr> Create a database and generate scripts </vt:lpstr>
      <vt:lpstr>Database schemas</vt:lpstr>
      <vt:lpstr>CRUD Operations </vt:lpstr>
      <vt:lpstr>SELECT</vt:lpstr>
      <vt:lpstr>INSERT</vt:lpstr>
      <vt:lpstr>UPDATE</vt:lpstr>
      <vt:lpstr>DELETE</vt:lpstr>
      <vt:lpstr>  Keys and Constraints </vt:lpstr>
      <vt:lpstr>Aggregate functions</vt:lpstr>
      <vt:lpstr>JOINS</vt:lpstr>
      <vt:lpstr>Group by, Having and Order by</vt:lpstr>
      <vt:lpstr>Views</vt:lpstr>
      <vt:lpstr> </vt:lpstr>
      <vt:lpstr> </vt:lpstr>
      <vt:lpstr>NoSql</vt:lpstr>
      <vt:lpstr>NoSql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Alina Costea</dc:creator>
  <cp:lastModifiedBy>Alina Costea</cp:lastModifiedBy>
  <cp:revision>113</cp:revision>
  <dcterms:modified xsi:type="dcterms:W3CDTF">2020-07-22T04:57:24Z</dcterms:modified>
</cp:coreProperties>
</file>