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6" r:id="rId4"/>
    <p:sldId id="257" r:id="rId5"/>
    <p:sldId id="258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34515" y="1208405"/>
            <a:ext cx="88957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Fibonacci heap Visualization </a:t>
            </a:r>
            <a:endParaRPr lang="en-US" altLang="zh-CN" sz="3200"/>
          </a:p>
          <a:p>
            <a:endParaRPr lang="en-US" altLang="zh-CN" sz="3200"/>
          </a:p>
          <a:p>
            <a:r>
              <a:rPr lang="en-US" altLang="zh-CN" sz="3200"/>
              <a:t>Speaker: Qingjie Lu</a:t>
            </a:r>
            <a:endParaRPr lang="en-US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34515" y="1208405"/>
            <a:ext cx="889571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ym typeface="+mn-ea"/>
              </a:rPr>
              <a:t>Heap</a:t>
            </a:r>
            <a:r>
              <a:rPr lang="zh-CN" altLang="en-US" sz="3200">
                <a:sym typeface="+mn-ea"/>
              </a:rPr>
              <a:t>：</a:t>
            </a:r>
            <a:r>
              <a:rPr lang="en-US" altLang="zh-CN" sz="3200">
                <a:sym typeface="+mn-ea"/>
              </a:rPr>
              <a:t>O(n log n)</a:t>
            </a:r>
            <a:endParaRPr lang="zh-CN" altLang="en-US" sz="3200"/>
          </a:p>
          <a:p>
            <a:endParaRPr lang="en-US" sz="3200"/>
          </a:p>
          <a:p>
            <a:r>
              <a:rPr lang="en-US" sz="3200"/>
              <a:t>Insertion sort: O(n^2) </a:t>
            </a:r>
            <a:endParaRPr lang="en-US" sz="3200"/>
          </a:p>
          <a:p>
            <a:r>
              <a:rPr lang="en-US" sz="3200"/>
              <a:t>But On almost ordered data is could be O(n)</a:t>
            </a:r>
            <a:endParaRPr lang="en-US" sz="3200"/>
          </a:p>
          <a:p>
            <a:endParaRPr lang="en-US" sz="3200"/>
          </a:p>
          <a:p>
            <a:r>
              <a:rPr lang="en-US" sz="3200"/>
              <a:t>Merge sort: O(n log n)</a:t>
            </a:r>
            <a:endParaRPr lang="en-US" sz="3200"/>
          </a:p>
          <a:p>
            <a:endParaRPr lang="en-US" sz="3200"/>
          </a:p>
          <a:p>
            <a:r>
              <a:rPr lang="en-US" altLang="zh-CN" sz="3200"/>
              <a:t>Qiuck sort: </a:t>
            </a:r>
            <a:r>
              <a:rPr lang="en-US" sz="3200">
                <a:sym typeface="+mn-ea"/>
              </a:rPr>
              <a:t>O(n^2)</a:t>
            </a:r>
            <a:endParaRPr lang="en-US" altLang="zh-CN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34515" y="1208405"/>
            <a:ext cx="82873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ym typeface="+mn-ea"/>
              </a:rPr>
              <a:t>Binominal heap      Fibonacci heap</a:t>
            </a:r>
            <a:endParaRPr lang="zh-CN" altLang="en-US" sz="3200"/>
          </a:p>
          <a:p>
            <a:endParaRPr lang="en-US" altLang="zh-CN" sz="3200"/>
          </a:p>
          <a:p>
            <a:r>
              <a:rPr lang="en-US" altLang="zh-CN" sz="3200"/>
              <a:t>Make heap:    O(1)               O(1)</a:t>
            </a:r>
            <a:endParaRPr lang="en-US" altLang="zh-CN" sz="3200"/>
          </a:p>
          <a:p>
            <a:r>
              <a:rPr lang="en-US" altLang="zh-CN" sz="3200">
                <a:solidFill>
                  <a:schemeClr val="accent5"/>
                </a:solidFill>
              </a:rPr>
              <a:t>Insert:             O(logn)          </a:t>
            </a:r>
            <a:r>
              <a:rPr lang="en-US" altLang="zh-CN" sz="3200">
                <a:solidFill>
                  <a:schemeClr val="accent5"/>
                </a:solidFill>
                <a:sym typeface="+mn-ea"/>
              </a:rPr>
              <a:t>O(1)</a:t>
            </a:r>
            <a:endParaRPr lang="en-US" altLang="zh-CN" sz="3200">
              <a:solidFill>
                <a:schemeClr val="accent5"/>
              </a:solidFill>
            </a:endParaRPr>
          </a:p>
          <a:p>
            <a:r>
              <a:rPr lang="en-US" altLang="zh-CN" sz="3200"/>
              <a:t>Minimum:        O(1)              </a:t>
            </a:r>
            <a:r>
              <a:rPr lang="en-US" altLang="zh-CN" sz="3200">
                <a:sym typeface="+mn-ea"/>
              </a:rPr>
              <a:t>O(1)</a:t>
            </a:r>
            <a:endParaRPr lang="en-US" altLang="zh-CN" sz="3200"/>
          </a:p>
          <a:p>
            <a:r>
              <a:rPr lang="en-US" altLang="zh-CN" sz="3200"/>
              <a:t>Extract-min:    O(log n)         </a:t>
            </a:r>
            <a:r>
              <a:rPr lang="en-US" altLang="zh-CN" sz="3200">
                <a:sym typeface="+mn-ea"/>
              </a:rPr>
              <a:t>O(logn)</a:t>
            </a:r>
            <a:endParaRPr lang="en-US" altLang="zh-CN" sz="3200"/>
          </a:p>
          <a:p>
            <a:r>
              <a:rPr lang="en-US" altLang="zh-CN" sz="3200">
                <a:solidFill>
                  <a:schemeClr val="accent5"/>
                </a:solidFill>
              </a:rPr>
              <a:t>Union:             O(n)               </a:t>
            </a:r>
            <a:r>
              <a:rPr lang="en-US" altLang="zh-CN" sz="3200">
                <a:solidFill>
                  <a:schemeClr val="accent5"/>
                </a:solidFill>
                <a:sym typeface="+mn-ea"/>
              </a:rPr>
              <a:t>O(1)</a:t>
            </a:r>
            <a:endParaRPr lang="en-US" altLang="zh-CN" sz="3200">
              <a:solidFill>
                <a:schemeClr val="accent5"/>
              </a:solidFill>
            </a:endParaRPr>
          </a:p>
          <a:p>
            <a:r>
              <a:rPr lang="en-US" altLang="zh-CN" sz="3200">
                <a:solidFill>
                  <a:schemeClr val="accent5"/>
                </a:solidFill>
              </a:rPr>
              <a:t>Decrease-key:O(logn)          </a:t>
            </a:r>
            <a:r>
              <a:rPr lang="en-US" altLang="zh-CN" sz="3200">
                <a:solidFill>
                  <a:schemeClr val="accent5"/>
                </a:solidFill>
                <a:sym typeface="+mn-ea"/>
              </a:rPr>
              <a:t>O(1)</a:t>
            </a:r>
            <a:endParaRPr lang="en-US" altLang="zh-CN" sz="3200">
              <a:solidFill>
                <a:schemeClr val="accent5"/>
              </a:solidFill>
            </a:endParaRPr>
          </a:p>
          <a:p>
            <a:r>
              <a:rPr lang="en-US" altLang="zh-CN" sz="3200"/>
              <a:t>Delete:            O(logn)          </a:t>
            </a:r>
            <a:r>
              <a:rPr lang="en-US" altLang="zh-CN" sz="3200">
                <a:sym typeface="+mn-ea"/>
              </a:rPr>
              <a:t>O(logn)</a:t>
            </a:r>
            <a:endParaRPr lang="en-US" altLang="zh-CN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88010" y="1931035"/>
            <a:ext cx="1046924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But from a practical point of view, except for some applications that need to manage large amounts of data. For most applications, the </a:t>
            </a:r>
            <a:r>
              <a:rPr lang="en-US" altLang="zh-CN" sz="3200">
                <a:solidFill>
                  <a:schemeClr val="accent5"/>
                </a:solidFill>
              </a:rPr>
              <a:t>constant factors</a:t>
            </a:r>
            <a:r>
              <a:rPr lang="en-US" altLang="zh-CN" sz="3200"/>
              <a:t> and </a:t>
            </a:r>
            <a:r>
              <a:rPr lang="en-US" altLang="zh-CN" sz="3200">
                <a:solidFill>
                  <a:schemeClr val="accent5"/>
                </a:solidFill>
              </a:rPr>
              <a:t>programming complexity</a:t>
            </a:r>
            <a:r>
              <a:rPr lang="en-US" altLang="zh-CN" sz="3200"/>
              <a:t> of the Fibonacci heap make it </a:t>
            </a:r>
            <a:r>
              <a:rPr lang="en-US" altLang="zh-CN" sz="3200">
                <a:solidFill>
                  <a:srgbClr val="FF0000"/>
                </a:solidFill>
              </a:rPr>
              <a:t>less applicable than a normal binomial heap</a:t>
            </a:r>
            <a:r>
              <a:rPr lang="en-US" altLang="zh-CN" sz="3200"/>
              <a:t>.</a:t>
            </a:r>
            <a:endParaRPr lang="en-US" altLang="zh-CN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731</Words>
  <Application>WPS Writer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SimSun</vt:lpstr>
      <vt:lpstr>Wingdings</vt:lpstr>
      <vt:lpstr>Arial Unicode MS</vt:lpstr>
      <vt:lpstr>HYShuSongErKW</vt:lpstr>
      <vt:lpstr>Calibri Light</vt:lpstr>
      <vt:lpstr>Helvetica Neue</vt:lpstr>
      <vt:lpstr>Calibri</vt:lpstr>
      <vt:lpstr>微软雅黑</vt:lpstr>
      <vt:lpstr>HYQiHeiKW</vt:lpstr>
      <vt:lpstr>SimSun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qlu</dc:creator>
  <cp:lastModifiedBy>qlu</cp:lastModifiedBy>
  <cp:revision>2</cp:revision>
  <dcterms:created xsi:type="dcterms:W3CDTF">2020-05-06T20:05:40Z</dcterms:created>
  <dcterms:modified xsi:type="dcterms:W3CDTF">2020-05-06T20:05:40Z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1033-2.2.0.3563</vt:lpwstr>
  </property>
</Properties>
</file>