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9" r:id="rId5"/>
    <p:sldId id="315" r:id="rId6"/>
    <p:sldId id="313" r:id="rId7"/>
    <p:sldId id="265" r:id="rId8"/>
    <p:sldId id="316" r:id="rId9"/>
    <p:sldId id="317" r:id="rId10"/>
    <p:sldId id="318" r:id="rId11"/>
    <p:sldId id="323" r:id="rId12"/>
    <p:sldId id="320" r:id="rId13"/>
    <p:sldId id="322" r:id="rId14"/>
    <p:sldId id="319" r:id="rId15"/>
    <p:sldId id="324" r:id="rId16"/>
    <p:sldId id="321" r:id="rId17"/>
    <p:sldId id="326" r:id="rId18"/>
    <p:sldId id="32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81ADB5"/>
    <a:srgbClr val="DC5D2A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6433" autoAdjust="0"/>
  </p:normalViewPr>
  <p:slideViewPr>
    <p:cSldViewPr snapToGrid="0">
      <p:cViewPr varScale="1">
        <p:scale>
          <a:sx n="83" d="100"/>
          <a:sy n="83" d="100"/>
        </p:scale>
        <p:origin x="643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16/12/2018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16/12/2018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https://docs.microsoft.com/en-us/azure/hdinsight/hadoop/apache-hadoop-dotnet-avro-serialization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8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1206920" cy="56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386596" cy="469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Digit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395" y="0"/>
            <a:ext cx="12513206" cy="6256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0" y="3657600"/>
            <a:ext cx="3092889" cy="32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5" r:id="rId4"/>
    <p:sldLayoutId id="2147483674" r:id="rId5"/>
    <p:sldLayoutId id="2147483677" r:id="rId6"/>
    <p:sldLayoutId id="2147483671" r:id="rId7"/>
    <p:sldLayoutId id="2147483665" r:id="rId8"/>
    <p:sldLayoutId id="2147483672" r:id="rId9"/>
    <p:sldLayoutId id="2147483660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hdinsight/hadoop/apache-hadoop-dotnet-avro-serial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ravell/protobuf-ne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3851" y="1076326"/>
            <a:ext cx="7192054" cy="1732870"/>
          </a:xfrm>
        </p:spPr>
        <p:txBody>
          <a:bodyPr/>
          <a:lstStyle/>
          <a:p>
            <a:r>
              <a:rPr lang="en-US" dirty="0" smtClean="0"/>
              <a:t>Protocol buffers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4357" y="3655109"/>
            <a:ext cx="5817799" cy="1655762"/>
          </a:xfrm>
        </p:spPr>
        <p:txBody>
          <a:bodyPr/>
          <a:lstStyle/>
          <a:p>
            <a:r>
              <a:rPr lang="en-US" dirty="0" smtClean="0"/>
              <a:t>Liviu </a:t>
            </a:r>
            <a:r>
              <a:rPr lang="en-US" dirty="0" err="1" smtClean="0"/>
              <a:t>Şoşu</a:t>
            </a:r>
            <a:endParaRPr lang="en-US" dirty="0" smtClean="0"/>
          </a:p>
          <a:p>
            <a:r>
              <a:rPr lang="en-US" smtClean="0"/>
              <a:t>16 </a:t>
            </a:r>
            <a:r>
              <a:rPr lang="en-US" dirty="0" smtClean="0"/>
              <a:t>Dec 2018</a:t>
            </a:r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Thrift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Apache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 range of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compatible for .NET </a:t>
            </a:r>
            <a:r>
              <a:rPr lang="en-US" dirty="0" smtClean="0"/>
              <a:t>Core</a:t>
            </a:r>
            <a:endParaRPr lang="en-US" dirty="0"/>
          </a:p>
          <a:p>
            <a:r>
              <a:rPr lang="en-US" sz="2800" dirty="0" smtClean="0"/>
              <a:t>Personal thoughts: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Pretty difficult to find the thrift.exe file on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Much slower than JSON.NET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Younger than Protocol Buffers but left behind, unfortunately.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8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sz="6600" b="0" dirty="0" smtClean="0"/>
              <a:t>Demo Thrift!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7083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Comparison with JSON </a:t>
            </a:r>
            <a:r>
              <a:rPr lang="en-US" sz="4400" b="0" dirty="0" err="1"/>
              <a:t>Serializer</a:t>
            </a:r>
            <a:endParaRPr lang="en-US" sz="44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4-5 times slower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Updating the model is a cumbersome process</a:t>
            </a:r>
          </a:p>
          <a:p>
            <a:r>
              <a:rPr lang="en-US" sz="2800" dirty="0" smtClean="0"/>
              <a:t>Protocol Buffer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~2 times faster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wrapper made updating the model a straightforward process</a:t>
            </a:r>
          </a:p>
          <a:p>
            <a:r>
              <a:rPr lang="en-US" sz="2800" dirty="0" smtClean="0"/>
              <a:t>Avro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Unsuccessful setup, no input for the 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 is made upon JSON.NET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44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sz="6600" b="0" dirty="0" smtClean="0"/>
              <a:t>Demo comparison!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6327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Pros: Unlike Thrift and Protocol Buffers is supports </a:t>
            </a:r>
            <a:r>
              <a:rPr lang="en-US" sz="2800" u="sng" dirty="0" smtClean="0"/>
              <a:t>generic</a:t>
            </a:r>
            <a:r>
              <a:rPr lang="en-US" sz="2800" dirty="0" smtClean="0"/>
              <a:t> serialization</a:t>
            </a:r>
          </a:p>
          <a:p>
            <a:endParaRPr lang="en-US" sz="2800" dirty="0" smtClean="0"/>
          </a:p>
          <a:p>
            <a:r>
              <a:rPr lang="en-US" sz="2800" dirty="0" smtClean="0"/>
              <a:t>Cons: </a:t>
            </a:r>
            <a:r>
              <a:rPr lang="en-US" sz="2800" dirty="0" smtClean="0">
                <a:hlinkClick r:id="rId3"/>
              </a:rPr>
              <a:t>Officially</a:t>
            </a:r>
            <a:r>
              <a:rPr lang="en-US" sz="2800" dirty="0" smtClean="0"/>
              <a:t> no longer supported by Microsoft.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26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			YOUR CONTRIBUTION IS WELLCOMED!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smtClean="0"/>
              <a:t>Set up the Avro library</a:t>
            </a:r>
          </a:p>
          <a:p>
            <a:r>
              <a:rPr lang="en-US" sz="2800" dirty="0" smtClean="0"/>
              <a:t>Enable a bench mark feature</a:t>
            </a:r>
          </a:p>
          <a:p>
            <a:r>
              <a:rPr lang="en-US" sz="2800" dirty="0" smtClean="0"/>
              <a:t>Code review/comments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60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37634" y="2023966"/>
            <a:ext cx="3394807" cy="210353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AA0B19"/>
                </a:solidFill>
              </a:rPr>
              <a:t>Thank you !</a:t>
            </a:r>
            <a:r>
              <a:rPr lang="en-US" sz="4000" dirty="0">
                <a:solidFill>
                  <a:srgbClr val="AA0B19"/>
                </a:solidFill>
              </a:rPr>
              <a:t/>
            </a:r>
            <a:br>
              <a:rPr lang="en-US" sz="4000" dirty="0">
                <a:solidFill>
                  <a:srgbClr val="AA0B19"/>
                </a:solidFill>
              </a:rPr>
            </a:br>
            <a:r>
              <a:rPr lang="en-US" sz="4000" dirty="0" smtClean="0">
                <a:solidFill>
                  <a:srgbClr val="AA0B19"/>
                </a:solidFill>
              </a:rPr>
              <a:t/>
            </a:r>
            <a:br>
              <a:rPr lang="en-US" sz="4000" dirty="0" smtClean="0">
                <a:solidFill>
                  <a:srgbClr val="AA0B19"/>
                </a:solidFill>
              </a:rPr>
            </a:br>
            <a:r>
              <a:rPr lang="en-US" sz="4000" dirty="0" smtClean="0">
                <a:solidFill>
                  <a:srgbClr val="AA0B19"/>
                </a:solidFill>
              </a:rPr>
              <a:t>Questions ?</a:t>
            </a:r>
            <a:endParaRPr lang="en-US" sz="4000" dirty="0">
              <a:solidFill>
                <a:srgbClr val="AA0B1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7527" y="3626534"/>
            <a:ext cx="5270829" cy="1655762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Beta version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Demo heavily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5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11" y="326532"/>
            <a:ext cx="9350076" cy="1809918"/>
          </a:xfrm>
        </p:spPr>
        <p:txBody>
          <a:bodyPr>
            <a:noAutofit/>
          </a:bodyPr>
          <a:lstStyle/>
          <a:p>
            <a:r>
              <a:rPr lang="en-US" sz="6000" dirty="0" smtClean="0"/>
              <a:t>Problem: You </a:t>
            </a:r>
            <a:r>
              <a:rPr lang="en-US" sz="6000" dirty="0" err="1" smtClean="0"/>
              <a:t>serializer</a:t>
            </a:r>
            <a:r>
              <a:rPr lang="en-US" sz="6000" dirty="0" smtClean="0"/>
              <a:t> is running slow.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6511" y="2887032"/>
            <a:ext cx="10965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4A4E52"/>
                </a:solidFill>
              </a:rPr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A4E52"/>
                </a:solidFill>
              </a:rPr>
              <a:t>Double-check if your </a:t>
            </a:r>
            <a:r>
              <a:rPr lang="en-US" sz="2800" dirty="0" err="1" smtClean="0">
                <a:solidFill>
                  <a:srgbClr val="4A4E52"/>
                </a:solidFill>
              </a:rPr>
              <a:t>serializer</a:t>
            </a:r>
            <a:r>
              <a:rPr lang="en-US" sz="2800" dirty="0" smtClean="0">
                <a:solidFill>
                  <a:srgbClr val="4A4E52"/>
                </a:solidFill>
              </a:rPr>
              <a:t> is the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A4E52"/>
                </a:solidFill>
              </a:rPr>
              <a:t>If you are sure about 1., you may consider using a protocol buffer</a:t>
            </a:r>
            <a:endParaRPr lang="en-US" sz="28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08" y="1876425"/>
            <a:ext cx="4710548" cy="115801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54461" y="1495425"/>
            <a:ext cx="5370739" cy="4230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1ADB5"/>
              </a:buClr>
              <a:buFont typeface="Symbol" panose="05050102010706020507" pitchFamily="18" charset="2"/>
              <a:buChar char=""/>
              <a:defRPr sz="2600" b="1" kern="1200" baseline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30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Problem that they solve</a:t>
            </a:r>
          </a:p>
          <a:p>
            <a:r>
              <a:rPr lang="en-US" b="0" dirty="0" smtClean="0"/>
              <a:t>Examples of three protocol buffers</a:t>
            </a:r>
          </a:p>
          <a:p>
            <a:r>
              <a:rPr lang="en-US" b="0" dirty="0" smtClean="0"/>
              <a:t>Working principle</a:t>
            </a:r>
          </a:p>
          <a:p>
            <a:r>
              <a:rPr lang="en-US" b="0" dirty="0" smtClean="0"/>
              <a:t>Demo – Thrift</a:t>
            </a:r>
          </a:p>
          <a:p>
            <a:r>
              <a:rPr lang="en-US" b="0" dirty="0" smtClean="0"/>
              <a:t>Demo </a:t>
            </a:r>
            <a:r>
              <a:rPr lang="en-US" b="0" dirty="0"/>
              <a:t>–</a:t>
            </a:r>
            <a:r>
              <a:rPr lang="en-US" b="0" dirty="0" smtClean="0"/>
              <a:t> Protocol buffers</a:t>
            </a:r>
          </a:p>
          <a:p>
            <a:r>
              <a:rPr lang="en-US" b="0" dirty="0" smtClean="0"/>
              <a:t>Demo – Comparison with JSON </a:t>
            </a:r>
            <a:r>
              <a:rPr lang="en-US" b="0" dirty="0" err="1" smtClean="0"/>
              <a:t>Serializer</a:t>
            </a:r>
            <a:endParaRPr lang="en-US" b="0" dirty="0"/>
          </a:p>
          <a:p>
            <a:r>
              <a:rPr lang="en-US" b="0" dirty="0" smtClean="0"/>
              <a:t>Avro presentation</a:t>
            </a:r>
          </a:p>
          <a:p>
            <a:r>
              <a:rPr lang="en-US" b="0" dirty="0" smtClean="0"/>
              <a:t>Future work</a:t>
            </a:r>
          </a:p>
          <a:p>
            <a:r>
              <a:rPr lang="en-US" b="0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Problem that they solve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Latency – the amount of time needed for a request to execute.</a:t>
            </a:r>
          </a:p>
          <a:p>
            <a:r>
              <a:rPr lang="en-US" sz="2800" dirty="0" smtClean="0"/>
              <a:t>Idea: Binary serialization </a:t>
            </a:r>
          </a:p>
          <a:p>
            <a:r>
              <a:rPr lang="en-US" sz="2800" dirty="0" smtClean="0"/>
              <a:t>Note: Latency can be affected by other factors (</a:t>
            </a:r>
            <a:r>
              <a:rPr lang="en-US" sz="2800" dirty="0" err="1" smtClean="0"/>
              <a:t>i.e</a:t>
            </a:r>
            <a:r>
              <a:rPr lang="en-US" sz="2800" dirty="0" smtClean="0"/>
              <a:t>: (excessive) eager loading, geographical position etc.)</a:t>
            </a:r>
          </a:p>
          <a:p>
            <a:endParaRPr lang="en-US" sz="2800" dirty="0" smtClean="0"/>
          </a:p>
          <a:p>
            <a:r>
              <a:rPr lang="en-US" sz="2800" dirty="0" smtClean="0"/>
              <a:t>Where to use: internal APIs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02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Examples of three protocol buffers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Protocol buffers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Developed by 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Offers support for .NET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Popular – community developed a wrapper</a:t>
            </a:r>
          </a:p>
          <a:p>
            <a:r>
              <a:rPr lang="en-US" sz="3600" dirty="0" smtClean="0"/>
              <a:t>Thrift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Developed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not support .NET core</a:t>
            </a:r>
          </a:p>
          <a:p>
            <a:r>
              <a:rPr lang="en-US" sz="3900" dirty="0" smtClean="0"/>
              <a:t>Avro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longer supported by Microsoft </a:t>
            </a:r>
            <a:r>
              <a:rPr lang="en-US" sz="2800" dirty="0" smtClean="0">
                <a:sym typeface="Wingdings" panose="05000000000000000000" pitchFamily="2" charset="2"/>
              </a:rPr>
              <a:t>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901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Working principle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Idea: Your model will be defined not using your programing language (</a:t>
            </a:r>
            <a:r>
              <a:rPr lang="en-US" sz="2800" dirty="0" err="1" smtClean="0"/>
              <a:t>i.e</a:t>
            </a:r>
            <a:r>
              <a:rPr lang="en-US" sz="2800" dirty="0" smtClean="0"/>
              <a:t> C#, JAVA) but a (meta) language of your </a:t>
            </a:r>
            <a:r>
              <a:rPr lang="en-US" sz="2800" dirty="0" err="1" smtClean="0"/>
              <a:t>serialiazer</a:t>
            </a:r>
            <a:r>
              <a:rPr lang="en-US" sz="2800" dirty="0" smtClean="0"/>
              <a:t> in a file with a specific extension (</a:t>
            </a:r>
            <a:r>
              <a:rPr lang="en-US" sz="2800" dirty="0" err="1" smtClean="0"/>
              <a:t>i.e</a:t>
            </a:r>
            <a:r>
              <a:rPr lang="en-US" sz="2800" dirty="0" smtClean="0"/>
              <a:t>: .proto)</a:t>
            </a:r>
          </a:p>
          <a:p>
            <a:endParaRPr lang="en-US" sz="2800" dirty="0"/>
          </a:p>
          <a:p>
            <a:r>
              <a:rPr lang="en-US" sz="2800" dirty="0" smtClean="0"/>
              <a:t>Then, run a command from any command line. You need the </a:t>
            </a:r>
            <a:r>
              <a:rPr lang="en-US" sz="2800" u="sng" dirty="0" smtClean="0"/>
              <a:t>appropriate</a:t>
            </a:r>
            <a:r>
              <a:rPr lang="en-US" sz="2800" dirty="0" smtClean="0"/>
              <a:t> .exe file of your </a:t>
            </a:r>
            <a:r>
              <a:rPr lang="en-US" sz="2800" dirty="0" err="1" smtClean="0"/>
              <a:t>serializer</a:t>
            </a:r>
            <a:r>
              <a:rPr lang="en-US" sz="2800" dirty="0" smtClean="0"/>
              <a:t> and the documentation in order to know which command should you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Protocol buffers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/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Google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Compatible just with: C++, C#, Dart, Go, Java,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Exists a wrapper for it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github.com/mgravell/protobuf-net</a:t>
            </a:r>
            <a:endParaRPr lang="en-US" dirty="0"/>
          </a:p>
          <a:p>
            <a:r>
              <a:rPr lang="en-US" sz="2800" dirty="0"/>
              <a:t>Personal </a:t>
            </a:r>
            <a:r>
              <a:rPr lang="en-US" sz="2800" dirty="0" smtClean="0"/>
              <a:t>thoughts: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ompatible </a:t>
            </a:r>
            <a:r>
              <a:rPr lang="en-US" dirty="0"/>
              <a:t>for .NET </a:t>
            </a:r>
            <a:r>
              <a:rPr lang="en-US" dirty="0" smtClean="0"/>
              <a:t>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than </a:t>
            </a:r>
            <a:r>
              <a:rPr lang="en-US" dirty="0" smtClean="0"/>
              <a:t>JSON.NET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Pretty difficult to find the .</a:t>
            </a:r>
            <a:r>
              <a:rPr lang="en-US" dirty="0" smtClean="0"/>
              <a:t>exe file in order to perform the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2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r>
              <a:rPr lang="en-US" sz="6600" b="0" dirty="0"/>
              <a:t>Demo –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324789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_2013" id="{6837CCE6-C460-4F33-8A70-3680D6AB3442}" vid="{CA116A49-BEC5-4BCD-8FE4-C58A2D9BF7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226498-ED1E-45D6-B445-B5C935F9287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PPT_template_wide_16-9_2013</Template>
  <TotalTime>37349</TotalTime>
  <Words>506</Words>
  <Application>Microsoft Office PowerPoint</Application>
  <PresentationFormat>Widescreen</PresentationFormat>
  <Paragraphs>116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Office Theme</vt:lpstr>
      <vt:lpstr>Protocol buffers  </vt:lpstr>
      <vt:lpstr>Disclaimer</vt:lpstr>
      <vt:lpstr>Problem: You serializer is running slow.</vt:lpstr>
      <vt:lpstr>Table of contents</vt:lpstr>
      <vt:lpstr>Problem that they solve </vt:lpstr>
      <vt:lpstr>Examples of three protocol buffers </vt:lpstr>
      <vt:lpstr>Working principle </vt:lpstr>
      <vt:lpstr>Protocol buffers</vt:lpstr>
      <vt:lpstr>  </vt:lpstr>
      <vt:lpstr>Thrift</vt:lpstr>
      <vt:lpstr>  </vt:lpstr>
      <vt:lpstr>Comparison with JSON Serializer</vt:lpstr>
      <vt:lpstr>  </vt:lpstr>
      <vt:lpstr>Avro presentation</vt:lpstr>
      <vt:lpstr>Feature work</vt:lpstr>
      <vt:lpstr>Thank you !  Questions ?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Dincuta</dc:creator>
  <cp:lastModifiedBy>Liviu Sosu</cp:lastModifiedBy>
  <cp:revision>292</cp:revision>
  <dcterms:created xsi:type="dcterms:W3CDTF">2015-02-20T10:43:54Z</dcterms:created>
  <dcterms:modified xsi:type="dcterms:W3CDTF">2018-12-16T07:51:38Z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