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9" r:id="rId5"/>
    <p:sldId id="315" r:id="rId6"/>
    <p:sldId id="313" r:id="rId7"/>
    <p:sldId id="265" r:id="rId8"/>
    <p:sldId id="316" r:id="rId9"/>
    <p:sldId id="317" r:id="rId10"/>
    <p:sldId id="318" r:id="rId11"/>
    <p:sldId id="322" r:id="rId12"/>
    <p:sldId id="319" r:id="rId13"/>
    <p:sldId id="323" r:id="rId14"/>
    <p:sldId id="320" r:id="rId15"/>
    <p:sldId id="324" r:id="rId16"/>
    <p:sldId id="321" r:id="rId17"/>
    <p:sldId id="326" r:id="rId18"/>
    <p:sldId id="325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0B19"/>
    <a:srgbClr val="81ADB5"/>
    <a:srgbClr val="DC5D2A"/>
    <a:srgbClr val="4A4E52"/>
    <a:srgbClr val="E3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2" autoAdjust="0"/>
    <p:restoredTop sz="96433" autoAdjust="0"/>
  </p:normalViewPr>
  <p:slideViewPr>
    <p:cSldViewPr snapToGrid="0">
      <p:cViewPr varScale="1">
        <p:scale>
          <a:sx n="83" d="100"/>
          <a:sy n="83" d="100"/>
        </p:scale>
        <p:origin x="643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85468-EA09-47E3-8036-5BF84197CAEF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2011F-DB26-4689-9E20-378C13B1A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3BD5E-F603-431C-B79D-697385AE35AF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9FDB4-792A-4C30-B3CA-9A37EF575B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https://docs.microsoft.com/en-us/azure/hdinsight/hadoop/apache-hadoop-dotnet-avro-serialization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28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11206920" cy="5603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800" b="1" kern="1200" dirty="0">
                <a:solidFill>
                  <a:srgbClr val="AA0B1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ro-RO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6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endava.com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72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="1" baseline="0">
                <a:solidFill>
                  <a:srgbClr val="AA0B19"/>
                </a:solidFill>
              </a:defRPr>
            </a:lvl1pPr>
            <a:lvl2pPr marL="0" indent="0" algn="l">
              <a:buNone/>
              <a:defRPr sz="30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picture – full slide – from picture gallery \\rocjfs03\Public\Marketing\Pictures_for_collateral\2013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9262" y="4523014"/>
            <a:ext cx="5817971" cy="1768247"/>
          </a:xfrm>
          <a:solidFill>
            <a:schemeClr val="bg1">
              <a:alpha val="65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 sz="3000" b="1">
                <a:solidFill>
                  <a:srgbClr val="4A4E52"/>
                </a:solidFill>
              </a:defRPr>
            </a:lvl1pPr>
            <a:lvl2pPr marL="0" indent="0" algn="l">
              <a:buNone/>
              <a:defRPr sz="3000">
                <a:solidFill>
                  <a:srgbClr val="4A4E52"/>
                </a:solidFill>
              </a:defRPr>
            </a:lvl2pPr>
            <a:lvl3pPr marL="0" indent="0">
              <a:buClr>
                <a:srgbClr val="81ADB5"/>
              </a:buClr>
              <a:buFont typeface="Arial" panose="020B0604020202020204" pitchFamily="34" charset="0"/>
              <a:buNone/>
              <a:defRPr sz="3000" b="1" baseline="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274320" lvl="2">
              <a:buSzPct val="175000"/>
            </a:pPr>
            <a:r>
              <a:rPr lang="en-US" dirty="0" smtClean="0"/>
              <a:t>Headline here. Remember that the audience should listen to you, not read the screen. </a:t>
            </a:r>
          </a:p>
        </p:txBody>
      </p:sp>
    </p:spTree>
    <p:extLst>
      <p:ext uri="{BB962C8B-B14F-4D97-AF65-F5344CB8AC3E}">
        <p14:creationId xmlns:p14="http://schemas.microsoft.com/office/powerpoint/2010/main" val="1887576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67644" y="2400299"/>
            <a:ext cx="2775856" cy="2426041"/>
          </a:xfrm>
        </p:spPr>
        <p:txBody>
          <a:bodyPr>
            <a:normAutofit/>
          </a:bodyPr>
          <a:lstStyle>
            <a:lvl1pPr marL="0" indent="0">
              <a:buNone/>
              <a:defRPr sz="200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30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your picture -</a:t>
            </a:r>
          </a:p>
          <a:p>
            <a:pPr lvl="0"/>
            <a:r>
              <a:rPr lang="en-US" dirty="0" smtClean="0"/>
              <a:t>preferably with background in light color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3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372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Ag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2756"/>
            <a:ext cx="10847694" cy="54238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>
              <a:defRPr sz="4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8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endava.com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557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Qu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3305"/>
            <a:ext cx="9386596" cy="46932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>
              <a:defRPr sz="4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8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endava.com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Digital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4395" y="0"/>
            <a:ext cx="12513206" cy="62566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>
              <a:defRPr sz="4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8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endava.com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758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008" y="1495425"/>
            <a:ext cx="4710548" cy="1158010"/>
          </a:xfrm>
        </p:spPr>
        <p:txBody>
          <a:bodyPr anchor="b">
            <a:noAutofit/>
          </a:bodyPr>
          <a:lstStyle>
            <a:lvl1pPr algn="r">
              <a:defRPr sz="3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008" y="2653435"/>
            <a:ext cx="4716449" cy="1655762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Presentation subtitle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589155" y="1495425"/>
            <a:ext cx="5764644" cy="4230689"/>
          </a:xfrm>
        </p:spPr>
        <p:txBody>
          <a:bodyPr/>
          <a:lstStyle>
            <a:lvl1pPr marL="457200" indent="-457200">
              <a:buClr>
                <a:srgbClr val="81ADB5"/>
              </a:buClr>
              <a:buFont typeface="Symbol" panose="05050102010706020507" pitchFamily="18" charset="2"/>
              <a:buChar char=""/>
              <a:defRPr sz="260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2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Section name</a:t>
            </a:r>
          </a:p>
          <a:p>
            <a:pPr lvl="1"/>
            <a:endParaRPr lang="en-US" dirty="0" smtClean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461" y="3674029"/>
            <a:ext cx="3137694" cy="318397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3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28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008" y="1495425"/>
            <a:ext cx="4710548" cy="1158010"/>
          </a:xfrm>
        </p:spPr>
        <p:txBody>
          <a:bodyPr anchor="b">
            <a:noAutofit/>
          </a:bodyPr>
          <a:lstStyle>
            <a:lvl1pPr algn="r">
              <a:defRPr sz="3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008" y="2653435"/>
            <a:ext cx="4716449" cy="1655762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Presentation subtitle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589155" y="1495425"/>
            <a:ext cx="5764644" cy="4230689"/>
          </a:xfrm>
        </p:spPr>
        <p:txBody>
          <a:bodyPr/>
          <a:lstStyle>
            <a:lvl1pPr marL="457200" indent="-457200">
              <a:buClr>
                <a:srgbClr val="81ADB5"/>
              </a:buClr>
              <a:buFont typeface="Symbol" panose="05050102010706020507" pitchFamily="18" charset="2"/>
              <a:buChar char=""/>
              <a:defRPr sz="260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2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Section name</a:t>
            </a:r>
          </a:p>
          <a:p>
            <a:pPr lvl="1"/>
            <a:endParaRPr lang="en-US" dirty="0" smtClean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3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660" y="3657600"/>
            <a:ext cx="3092889" cy="321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44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INNOVATION.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3" y="1617968"/>
            <a:ext cx="10543495" cy="4399111"/>
          </a:xfrm>
        </p:spPr>
        <p:txBody>
          <a:bodyPr lIns="0"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5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117" y="302079"/>
            <a:ext cx="1116682" cy="370488"/>
          </a:xfrm>
          <a:prstGeom prst="rect">
            <a:avLst/>
          </a:prstGeom>
        </p:spPr>
      </p:pic>
      <p:sp>
        <p:nvSpPr>
          <p:cNvPr id="8" name="TextBox 19"/>
          <p:cNvSpPr txBox="1"/>
          <p:nvPr userDrawn="1"/>
        </p:nvSpPr>
        <p:spPr>
          <a:xfrm>
            <a:off x="5876731" y="3275112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52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60655" y="1518557"/>
            <a:ext cx="5193144" cy="4710793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834300" indent="-457200">
              <a:buClr>
                <a:srgbClr val="81ADB5"/>
              </a:buClr>
              <a:buFont typeface="Arial" panose="020B0604020202020204" pitchFamily="34" charset="0"/>
              <a:buChar char="•"/>
              <a:defRPr lang="en-US" sz="15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086300" indent="-342900">
              <a:buFont typeface="Calibri" panose="020F0502020204030204" pitchFamily="34" charset="0"/>
              <a:buChar char="-"/>
              <a:defRPr lang="en-US" sz="14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200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20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</a:pPr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4" y="1518557"/>
            <a:ext cx="5193144" cy="4710793"/>
          </a:xfrm>
        </p:spPr>
        <p:txBody>
          <a:bodyPr lIns="0"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7200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500">
                <a:solidFill>
                  <a:srgbClr val="4A4E52"/>
                </a:solidFill>
              </a:defRPr>
            </a:lvl3pPr>
            <a:lvl4pPr marL="972000" indent="-228600">
              <a:buFont typeface="Calibri" panose="020F0502020204030204" pitchFamily="34" charset="0"/>
              <a:buChar char="-"/>
              <a:defRPr sz="1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117" y="302079"/>
            <a:ext cx="1116682" cy="370488"/>
          </a:xfrm>
          <a:prstGeom prst="rect">
            <a:avLst/>
          </a:prstGeom>
        </p:spPr>
      </p:pic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sp>
        <p:nvSpPr>
          <p:cNvPr id="9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12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_on_th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60655" y="1620348"/>
            <a:ext cx="5193144" cy="4396731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lang="en-US" sz="15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buFont typeface="Calibri" panose="020F0502020204030204" pitchFamily="34" charset="0"/>
              <a:buChar char="-"/>
              <a:defRPr lang="en-US" sz="14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2573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3" name="Rectangle 12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4" y="1617968"/>
            <a:ext cx="5193144" cy="4399111"/>
          </a:xfrm>
        </p:spPr>
        <p:txBody>
          <a:bodyPr lIns="0"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24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chart/ graphic here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sp>
        <p:nvSpPr>
          <p:cNvPr id="12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443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‹#›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4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79" r:id="rId3"/>
    <p:sldLayoutId id="2147483675" r:id="rId4"/>
    <p:sldLayoutId id="2147483674" r:id="rId5"/>
    <p:sldLayoutId id="2147483677" r:id="rId6"/>
    <p:sldLayoutId id="2147483671" r:id="rId7"/>
    <p:sldLayoutId id="2147483665" r:id="rId8"/>
    <p:sldLayoutId id="2147483672" r:id="rId9"/>
    <p:sldLayoutId id="2147483660" r:id="rId10"/>
    <p:sldLayoutId id="214748367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gravell/protobuf-net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hdinsight/hadoop/apache-hadoop-dotnet-avro-serializa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3851" y="1076326"/>
            <a:ext cx="7192054" cy="1732870"/>
          </a:xfrm>
        </p:spPr>
        <p:txBody>
          <a:bodyPr/>
          <a:lstStyle/>
          <a:p>
            <a:r>
              <a:rPr lang="en-US" dirty="0" smtClean="0"/>
              <a:t>Protocol buffers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4357" y="3655109"/>
            <a:ext cx="5817799" cy="1655762"/>
          </a:xfrm>
        </p:spPr>
        <p:txBody>
          <a:bodyPr/>
          <a:lstStyle/>
          <a:p>
            <a:r>
              <a:rPr lang="en-US" dirty="0" smtClean="0"/>
              <a:t>Liviu </a:t>
            </a:r>
            <a:r>
              <a:rPr lang="en-US" dirty="0" err="1" smtClean="0"/>
              <a:t>Şoşu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283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dirty="0"/>
              <a:t>Protocol buffers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2800" dirty="0"/>
              <a:t>Facts: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Developed by Google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Compatible just with: C++, C#, Dart, Go, Java,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Exists a wrapper for it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github.com/mgravell/protobuf-net</a:t>
            </a:r>
            <a:endParaRPr lang="en-US" dirty="0"/>
          </a:p>
          <a:p>
            <a:r>
              <a:rPr lang="en-US" sz="2800" dirty="0"/>
              <a:t>Personal </a:t>
            </a:r>
            <a:r>
              <a:rPr lang="en-US" sz="2800" dirty="0" smtClean="0"/>
              <a:t>thoughts: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ompatible </a:t>
            </a:r>
            <a:r>
              <a:rPr lang="en-US" dirty="0"/>
              <a:t>for .NET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Pretty difficult to find the .exe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Faster than </a:t>
            </a:r>
            <a:r>
              <a:rPr lang="en-US" dirty="0" smtClean="0"/>
              <a:t>JSON.NET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Difficult to set up in the classic way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2824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algn="ctr"/>
            <a:endParaRPr lang="en-US" b="0" dirty="0" smtClean="0"/>
          </a:p>
          <a:p>
            <a:pPr algn="ctr"/>
            <a:endParaRPr lang="en-US" b="0" dirty="0"/>
          </a:p>
          <a:p>
            <a:pPr algn="ctr"/>
            <a:endParaRPr lang="en-US" b="0" dirty="0" smtClean="0"/>
          </a:p>
          <a:p>
            <a:pPr algn="ctr"/>
            <a:endParaRPr lang="en-US" b="0" dirty="0" smtClean="0"/>
          </a:p>
          <a:p>
            <a:r>
              <a:rPr lang="en-US" sz="6600" b="0" dirty="0"/>
              <a:t>Demo – Protocol buffers</a:t>
            </a:r>
          </a:p>
        </p:txBody>
      </p:sp>
    </p:spTree>
    <p:extLst>
      <p:ext uri="{BB962C8B-B14F-4D97-AF65-F5344CB8AC3E}">
        <p14:creationId xmlns:p14="http://schemas.microsoft.com/office/powerpoint/2010/main" val="3247895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dirty="0"/>
              <a:t>Comparison with JSON </a:t>
            </a:r>
            <a:r>
              <a:rPr lang="en-US" sz="4400" b="0" dirty="0" err="1"/>
              <a:t>Serializer</a:t>
            </a:r>
            <a:endParaRPr lang="en-US" sz="4400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Thrift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4-5 times slower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Updating the model is a cumbersome process</a:t>
            </a:r>
          </a:p>
          <a:p>
            <a:r>
              <a:rPr lang="en-US" sz="2800" dirty="0" smtClean="0"/>
              <a:t>Protocol Buffer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~2 times faster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wrapper made updating the model a straightforward process</a:t>
            </a:r>
          </a:p>
          <a:p>
            <a:r>
              <a:rPr lang="en-US" sz="2800" dirty="0" smtClean="0"/>
              <a:t>Avro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Unsuccessful setup, no input for the moment</a:t>
            </a:r>
          </a:p>
        </p:txBody>
      </p:sp>
    </p:spTree>
    <p:extLst>
      <p:ext uri="{BB962C8B-B14F-4D97-AF65-F5344CB8AC3E}">
        <p14:creationId xmlns:p14="http://schemas.microsoft.com/office/powerpoint/2010/main" val="2290442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algn="ctr"/>
            <a:endParaRPr lang="en-US" b="0" dirty="0" smtClean="0"/>
          </a:p>
          <a:p>
            <a:pPr algn="ctr"/>
            <a:endParaRPr lang="en-US" b="0" dirty="0"/>
          </a:p>
          <a:p>
            <a:pPr algn="ctr"/>
            <a:endParaRPr lang="en-US" b="0" dirty="0" smtClean="0"/>
          </a:p>
          <a:p>
            <a:pPr algn="ctr"/>
            <a:endParaRPr lang="en-US" b="0" dirty="0" smtClean="0"/>
          </a:p>
          <a:p>
            <a:pPr algn="ctr"/>
            <a:r>
              <a:rPr lang="en-US" sz="6600" b="0" dirty="0" smtClean="0"/>
              <a:t>Demo comparison!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263277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Avro presentation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Pros: Unlike Thrift and Protocol Buffers is supports </a:t>
            </a:r>
            <a:r>
              <a:rPr lang="en-US" sz="2800" u="sng" dirty="0" smtClean="0"/>
              <a:t>generic</a:t>
            </a:r>
            <a:r>
              <a:rPr lang="en-US" sz="2800" dirty="0" smtClean="0"/>
              <a:t> </a:t>
            </a:r>
            <a:r>
              <a:rPr lang="en-US" sz="2800" dirty="0" smtClean="0"/>
              <a:t>serialization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Cons: </a:t>
            </a:r>
            <a:r>
              <a:rPr lang="en-US" sz="2800" dirty="0" smtClean="0">
                <a:hlinkClick r:id="rId3"/>
              </a:rPr>
              <a:t>Officially</a:t>
            </a:r>
            <a:r>
              <a:rPr lang="en-US" sz="2800" dirty="0" smtClean="0"/>
              <a:t> no longer supported by Microsoft. 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6262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			YOUR CONTRIBUTION IS WELLCOMED! </a:t>
            </a:r>
            <a:r>
              <a:rPr lang="en-US" sz="2800" dirty="0" smtClean="0">
                <a:sym typeface="Wingdings" panose="05000000000000000000" pitchFamily="2" charset="2"/>
              </a:rPr>
              <a:t></a:t>
            </a:r>
          </a:p>
          <a:p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 smtClean="0"/>
              <a:t>Set up the Avro library</a:t>
            </a:r>
          </a:p>
          <a:p>
            <a:r>
              <a:rPr lang="en-US" sz="2800" dirty="0" smtClean="0"/>
              <a:t>Set up Google Protocol Buffers for classic serialization</a:t>
            </a:r>
          </a:p>
          <a:p>
            <a:r>
              <a:rPr lang="en-US" sz="2800" dirty="0" smtClean="0"/>
              <a:t>Enable </a:t>
            </a:r>
            <a:r>
              <a:rPr lang="en-US" sz="2800" dirty="0" smtClean="0"/>
              <a:t>a bench </a:t>
            </a:r>
            <a:r>
              <a:rPr lang="en-US" sz="2800" dirty="0" smtClean="0"/>
              <a:t>mark feature</a:t>
            </a:r>
          </a:p>
          <a:p>
            <a:r>
              <a:rPr lang="en-US" sz="2800" dirty="0" smtClean="0"/>
              <a:t>…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8609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37634" y="2023966"/>
            <a:ext cx="3394807" cy="2103533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rgbClr val="AA0B19"/>
                </a:solidFill>
              </a:rPr>
              <a:t>Thank you !</a:t>
            </a:r>
            <a:r>
              <a:rPr lang="en-US" sz="4000" dirty="0">
                <a:solidFill>
                  <a:srgbClr val="AA0B19"/>
                </a:solidFill>
              </a:rPr>
              <a:t/>
            </a:r>
            <a:br>
              <a:rPr lang="en-US" sz="4000" dirty="0">
                <a:solidFill>
                  <a:srgbClr val="AA0B19"/>
                </a:solidFill>
              </a:rPr>
            </a:br>
            <a:r>
              <a:rPr lang="en-US" sz="4000" dirty="0" smtClean="0">
                <a:solidFill>
                  <a:srgbClr val="AA0B19"/>
                </a:solidFill>
              </a:rPr>
              <a:t/>
            </a:r>
            <a:br>
              <a:rPr lang="en-US" sz="4000" dirty="0" smtClean="0">
                <a:solidFill>
                  <a:srgbClr val="AA0B19"/>
                </a:solidFill>
              </a:rPr>
            </a:br>
            <a:r>
              <a:rPr lang="en-US" sz="4000" dirty="0" smtClean="0">
                <a:solidFill>
                  <a:srgbClr val="AA0B19"/>
                </a:solidFill>
              </a:rPr>
              <a:t>Questions ?</a:t>
            </a:r>
            <a:endParaRPr lang="en-US" sz="4000" dirty="0">
              <a:solidFill>
                <a:srgbClr val="AA0B1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68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7527" y="3626534"/>
            <a:ext cx="5270829" cy="1655762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/>
              <a:t>Beta version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>
              <a:sym typeface="Wingdings" panose="05000000000000000000" pitchFamily="2" charset="2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/>
              <a:t>Demo heavily</a:t>
            </a:r>
            <a:endParaRPr lang="en-US" dirty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451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511" y="326532"/>
            <a:ext cx="9350076" cy="1809918"/>
          </a:xfrm>
        </p:spPr>
        <p:txBody>
          <a:bodyPr>
            <a:noAutofit/>
          </a:bodyPr>
          <a:lstStyle/>
          <a:p>
            <a:r>
              <a:rPr lang="en-US" sz="6000" dirty="0" smtClean="0"/>
              <a:t>Problem: You </a:t>
            </a:r>
            <a:r>
              <a:rPr lang="en-US" sz="6000" dirty="0" err="1" smtClean="0"/>
              <a:t>serializer</a:t>
            </a:r>
            <a:r>
              <a:rPr lang="en-US" sz="6000" dirty="0" smtClean="0"/>
              <a:t> is running slow.</a:t>
            </a:r>
            <a:endParaRPr lang="en-US" sz="6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36511" y="2887032"/>
            <a:ext cx="109652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4A4E52"/>
                </a:solidFill>
              </a:rPr>
              <a:t>Solution: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rgbClr val="4A4E52"/>
                </a:solidFill>
              </a:rPr>
              <a:t>Double-check if your </a:t>
            </a:r>
            <a:r>
              <a:rPr lang="en-US" sz="2800" dirty="0" err="1" smtClean="0">
                <a:solidFill>
                  <a:srgbClr val="4A4E52"/>
                </a:solidFill>
              </a:rPr>
              <a:t>serializer</a:t>
            </a:r>
            <a:r>
              <a:rPr lang="en-US" sz="2800" dirty="0" smtClean="0">
                <a:solidFill>
                  <a:srgbClr val="4A4E52"/>
                </a:solidFill>
              </a:rPr>
              <a:t> is the problem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rgbClr val="4A4E52"/>
                </a:solidFill>
              </a:rPr>
              <a:t>If you are sure about 1., you may consider using a protocol buffer</a:t>
            </a:r>
            <a:endParaRPr lang="en-US" sz="28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3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008" y="1876425"/>
            <a:ext cx="4710548" cy="1158010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754461" y="1495425"/>
            <a:ext cx="5370739" cy="4230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81ADB5"/>
              </a:buClr>
              <a:buFont typeface="Symbol" panose="05050102010706020507" pitchFamily="18" charset="2"/>
              <a:buChar char=""/>
              <a:defRPr sz="2600" b="1" kern="1200" baseline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30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2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Problem that they solve</a:t>
            </a:r>
          </a:p>
          <a:p>
            <a:r>
              <a:rPr lang="en-US" b="0" dirty="0" smtClean="0"/>
              <a:t>Examples of three protocol buffers</a:t>
            </a:r>
          </a:p>
          <a:p>
            <a:r>
              <a:rPr lang="en-US" b="0" dirty="0" smtClean="0"/>
              <a:t>Working principle</a:t>
            </a:r>
          </a:p>
          <a:p>
            <a:r>
              <a:rPr lang="en-US" b="0" dirty="0" smtClean="0"/>
              <a:t>Demo – Thrift</a:t>
            </a:r>
          </a:p>
          <a:p>
            <a:r>
              <a:rPr lang="en-US" b="0" dirty="0" smtClean="0"/>
              <a:t>Demo </a:t>
            </a:r>
            <a:r>
              <a:rPr lang="en-US" b="0" dirty="0"/>
              <a:t>–</a:t>
            </a:r>
            <a:r>
              <a:rPr lang="en-US" b="0" dirty="0" smtClean="0"/>
              <a:t> Protocol buffers</a:t>
            </a:r>
          </a:p>
          <a:p>
            <a:r>
              <a:rPr lang="en-US" b="0" dirty="0" smtClean="0"/>
              <a:t>Demo – Comparison with JSON </a:t>
            </a:r>
            <a:r>
              <a:rPr lang="en-US" b="0" dirty="0" err="1" smtClean="0"/>
              <a:t>Serializer</a:t>
            </a:r>
            <a:endParaRPr lang="en-US" b="0" dirty="0"/>
          </a:p>
          <a:p>
            <a:r>
              <a:rPr lang="en-US" b="0" dirty="0" smtClean="0"/>
              <a:t>Avro presentation</a:t>
            </a:r>
          </a:p>
          <a:p>
            <a:r>
              <a:rPr lang="en-US" b="0" dirty="0" smtClean="0"/>
              <a:t>Future work</a:t>
            </a:r>
          </a:p>
          <a:p>
            <a:r>
              <a:rPr lang="en-US" b="0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80396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0" dirty="0"/>
              <a:t>Problem that they solve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Latency – the amount of time needed for a request to execute.</a:t>
            </a:r>
          </a:p>
          <a:p>
            <a:r>
              <a:rPr lang="en-US" sz="2800" dirty="0" smtClean="0"/>
              <a:t>Idea: Binary serialization </a:t>
            </a:r>
          </a:p>
          <a:p>
            <a:r>
              <a:rPr lang="en-US" sz="2800" dirty="0" smtClean="0"/>
              <a:t>Note: Latency can be affected by other factors (</a:t>
            </a:r>
            <a:r>
              <a:rPr lang="en-US" sz="2800" dirty="0" err="1" smtClean="0"/>
              <a:t>i.e</a:t>
            </a:r>
            <a:r>
              <a:rPr lang="en-US" sz="2800" dirty="0" smtClean="0"/>
              <a:t>: (excessive) eager loading, geographical position etc.)</a:t>
            </a:r>
          </a:p>
          <a:p>
            <a:endParaRPr lang="en-US" sz="2800" dirty="0" smtClean="0"/>
          </a:p>
          <a:p>
            <a:r>
              <a:rPr lang="en-US" sz="2800" dirty="0" smtClean="0"/>
              <a:t>Where to use: internal APIs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022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0" dirty="0"/>
              <a:t>Examples of three protocol buffers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Protocol buffers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Developed by Google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Offers support for .NET 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Popular – community developed a wrapper</a:t>
            </a:r>
          </a:p>
          <a:p>
            <a:r>
              <a:rPr lang="en-US" sz="2800" dirty="0" smtClean="0"/>
              <a:t>Thrift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Developed later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Does </a:t>
            </a:r>
            <a:r>
              <a:rPr lang="en-US" sz="2800" dirty="0" smtClean="0"/>
              <a:t>not support </a:t>
            </a:r>
            <a:r>
              <a:rPr lang="en-US" sz="2800" dirty="0" smtClean="0"/>
              <a:t>.NET core</a:t>
            </a:r>
          </a:p>
          <a:p>
            <a:r>
              <a:rPr lang="en-US" sz="2800" dirty="0" smtClean="0"/>
              <a:t>Avro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No longer supported by Microsoft </a:t>
            </a:r>
            <a:r>
              <a:rPr lang="en-US" sz="2800" dirty="0" smtClean="0">
                <a:sym typeface="Wingdings" panose="05000000000000000000" pitchFamily="2" charset="2"/>
              </a:rPr>
              <a:t>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901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0" dirty="0"/>
              <a:t>Working principle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2800" dirty="0" smtClean="0"/>
              <a:t>Idea: Your model will be defined not using your programing language (</a:t>
            </a:r>
            <a:r>
              <a:rPr lang="en-US" sz="2800" dirty="0" err="1" smtClean="0"/>
              <a:t>i.e</a:t>
            </a:r>
            <a:r>
              <a:rPr lang="en-US" sz="2800" dirty="0" smtClean="0"/>
              <a:t> C#, JAVA) but a (meta) language of your </a:t>
            </a:r>
            <a:r>
              <a:rPr lang="en-US" sz="2800" dirty="0" err="1" smtClean="0"/>
              <a:t>serialiazer</a:t>
            </a:r>
            <a:r>
              <a:rPr lang="en-US" sz="2800" dirty="0" smtClean="0"/>
              <a:t> </a:t>
            </a:r>
            <a:r>
              <a:rPr lang="en-US" sz="2800" dirty="0" err="1" smtClean="0"/>
              <a:t>ia</a:t>
            </a:r>
            <a:r>
              <a:rPr lang="en-US" sz="2800" dirty="0" smtClean="0"/>
              <a:t> file with a specific extension (</a:t>
            </a:r>
            <a:r>
              <a:rPr lang="en-US" sz="2800" dirty="0" err="1" smtClean="0"/>
              <a:t>i.e</a:t>
            </a:r>
            <a:r>
              <a:rPr lang="en-US" sz="2800" dirty="0" smtClean="0"/>
              <a:t>: .thrift)</a:t>
            </a:r>
          </a:p>
          <a:p>
            <a:endParaRPr lang="en-US" sz="2800" dirty="0"/>
          </a:p>
          <a:p>
            <a:r>
              <a:rPr lang="en-US" sz="2800" dirty="0" smtClean="0"/>
              <a:t>Then, run a command from any command line. You need the </a:t>
            </a:r>
            <a:r>
              <a:rPr lang="en-US" sz="2800" u="sng" dirty="0" smtClean="0"/>
              <a:t>appropriate</a:t>
            </a:r>
            <a:r>
              <a:rPr lang="en-US" sz="2800" dirty="0" smtClean="0"/>
              <a:t> .exe </a:t>
            </a:r>
            <a:r>
              <a:rPr lang="en-US" sz="2800" dirty="0" smtClean="0"/>
              <a:t>file of </a:t>
            </a:r>
            <a:r>
              <a:rPr lang="en-US" sz="2800" dirty="0" smtClean="0"/>
              <a:t>your </a:t>
            </a:r>
            <a:r>
              <a:rPr lang="en-US" sz="2800" dirty="0" err="1" smtClean="0"/>
              <a:t>serializer</a:t>
            </a:r>
            <a:r>
              <a:rPr lang="en-US" sz="2800" dirty="0" smtClean="0"/>
              <a:t> </a:t>
            </a:r>
            <a:r>
              <a:rPr lang="en-US" sz="2800" dirty="0" smtClean="0"/>
              <a:t>and the documentation in order to know which command should you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1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Thrift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2800" dirty="0" smtClean="0"/>
              <a:t>Facts: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Apache license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Wide range of programming </a:t>
            </a:r>
            <a:r>
              <a:rPr lang="en-US" dirty="0" smtClean="0"/>
              <a:t>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compatible for .NET </a:t>
            </a:r>
            <a:r>
              <a:rPr lang="en-US" dirty="0" smtClean="0"/>
              <a:t>Core</a:t>
            </a:r>
            <a:endParaRPr lang="en-US" dirty="0"/>
          </a:p>
          <a:p>
            <a:r>
              <a:rPr lang="en-US" sz="2800" dirty="0" smtClean="0"/>
              <a:t>Personal </a:t>
            </a:r>
            <a:r>
              <a:rPr lang="en-US" sz="2800" dirty="0" smtClean="0"/>
              <a:t>thoughts: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Pretty </a:t>
            </a:r>
            <a:r>
              <a:rPr lang="en-US" dirty="0" smtClean="0"/>
              <a:t>difficult to find the </a:t>
            </a:r>
            <a:r>
              <a:rPr lang="en-US" dirty="0" smtClean="0"/>
              <a:t>thrift.exe file on the web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Much slower than JSON.NET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Younger than Protocol Buffers but left behind, unfortunately.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583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algn="ctr"/>
            <a:endParaRPr lang="en-US" b="0" dirty="0" smtClean="0"/>
          </a:p>
          <a:p>
            <a:pPr algn="ctr"/>
            <a:endParaRPr lang="en-US" b="0" dirty="0"/>
          </a:p>
          <a:p>
            <a:pPr algn="ctr"/>
            <a:endParaRPr lang="en-US" b="0" dirty="0" smtClean="0"/>
          </a:p>
          <a:p>
            <a:pPr algn="ctr"/>
            <a:endParaRPr lang="en-US" b="0" dirty="0" smtClean="0"/>
          </a:p>
          <a:p>
            <a:pPr algn="ctr"/>
            <a:r>
              <a:rPr lang="en-US" sz="6600" b="0" dirty="0" smtClean="0"/>
              <a:t>Demo Thrift!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27083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ndava">
      <a:dk1>
        <a:srgbClr val="4A4E52"/>
      </a:dk1>
      <a:lt1>
        <a:sysClr val="window" lastClr="FFFFFF"/>
      </a:lt1>
      <a:dk2>
        <a:srgbClr val="BDBEC0"/>
      </a:dk2>
      <a:lt2>
        <a:srgbClr val="FFFFFF"/>
      </a:lt2>
      <a:accent1>
        <a:srgbClr val="81ADB5"/>
      </a:accent1>
      <a:accent2>
        <a:srgbClr val="DC5C2B"/>
      </a:accent2>
      <a:accent3>
        <a:srgbClr val="0092DD"/>
      </a:accent3>
      <a:accent4>
        <a:srgbClr val="BDBEC0"/>
      </a:accent4>
      <a:accent5>
        <a:srgbClr val="4A4E52"/>
      </a:accent5>
      <a:accent6>
        <a:srgbClr val="81ADB5"/>
      </a:accent6>
      <a:hlink>
        <a:srgbClr val="AA0B19"/>
      </a:hlink>
      <a:folHlink>
        <a:srgbClr val="BDBEC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_wide_16-9_2013" id="{6837CCE6-C460-4F33-8A70-3680D6AB3442}" vid="{CA116A49-BEC5-4BCD-8FE4-C58A2D9BF7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4DE8F874A57D40BE181F274FFEEB68" ma:contentTypeVersion="0" ma:contentTypeDescription="Create a new document." ma:contentTypeScope="" ma:versionID="308c419822eca16213fccab147bd08e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0A66D2-D549-4A1D-988B-7AA6D122F8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9C9F4C-0F1C-4743-BD84-BFA3E1A808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6226498-ED1E-45D6-B445-B5C935F9287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PPT_template_wide_16-9_2013</Template>
  <TotalTime>37336</TotalTime>
  <Words>498</Words>
  <Application>Microsoft Office PowerPoint</Application>
  <PresentationFormat>Widescreen</PresentationFormat>
  <Paragraphs>115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Symbol</vt:lpstr>
      <vt:lpstr>Wingdings</vt:lpstr>
      <vt:lpstr>Office Theme</vt:lpstr>
      <vt:lpstr>Protocol buffers  </vt:lpstr>
      <vt:lpstr>Disclaimer</vt:lpstr>
      <vt:lpstr>Problem: You serializer is running slow.</vt:lpstr>
      <vt:lpstr>Table of contents</vt:lpstr>
      <vt:lpstr>Problem that they solve </vt:lpstr>
      <vt:lpstr>Examples of three protocol buffers </vt:lpstr>
      <vt:lpstr>Working principle </vt:lpstr>
      <vt:lpstr>Thrift</vt:lpstr>
      <vt:lpstr>  </vt:lpstr>
      <vt:lpstr>Protocol buffers</vt:lpstr>
      <vt:lpstr>  </vt:lpstr>
      <vt:lpstr>Comparison with JSON Serializer</vt:lpstr>
      <vt:lpstr>  </vt:lpstr>
      <vt:lpstr>Avro presentation</vt:lpstr>
      <vt:lpstr>Feature work</vt:lpstr>
      <vt:lpstr>Thank you !  Questions ?</vt:lpstr>
    </vt:vector>
  </TitlesOfParts>
  <Company>Endava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 Dincuta</dc:creator>
  <cp:lastModifiedBy>Liviu Sosu</cp:lastModifiedBy>
  <cp:revision>280</cp:revision>
  <dcterms:created xsi:type="dcterms:W3CDTF">2015-02-20T10:43:54Z</dcterms:created>
  <dcterms:modified xsi:type="dcterms:W3CDTF">2018-12-01T12:49:45Z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0x010100B74DE8F874A57D40BE181F274FFEEB68</vt:lpwstr>
  </property>
</Properties>
</file>