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2A54C80-263E-416B-A8E0-580EDEADCBDC}" type="datetimeFigureOut">
              <a:rPr lang="en-US" dirty="0"/>
              <a:t>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1/6/2020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1/6/2020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sitepoint.com/custom-post-types-take-wordpress-beyond-blogg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wppourlesnuls.com/plugins-wordpress/" TargetMode="External"/><Relationship Id="rId2" Type="http://schemas.openxmlformats.org/officeDocument/2006/relationships/hyperlink" Target="https://www.sitepoint.com/custom-post-types-take-wordpress-beyond-blogg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9F36EE-EAD6-4FF2-8881-BE922F4D870B}"/>
              </a:ext>
            </a:extLst>
          </p:cNvPr>
          <p:cNvSpPr>
            <a:spLocks noGrp="1"/>
          </p:cNvSpPr>
          <p:nvPr>
            <p:ph type="ctrTitle"/>
          </p:nvPr>
        </p:nvSpPr>
        <p:spPr>
          <a:xfrm>
            <a:off x="1336946" y="3429000"/>
            <a:ext cx="7766936" cy="1646302"/>
          </a:xfrm>
        </p:spPr>
        <p:txBody>
          <a:bodyPr/>
          <a:lstStyle/>
          <a:p>
            <a:pPr algn="ctr"/>
            <a:r>
              <a:rPr lang="fr-FR" b="1" dirty="0"/>
              <a:t>Advanced Custom Fields (ACF)</a:t>
            </a:r>
            <a:br>
              <a:rPr lang="fr-FR" b="1" dirty="0"/>
            </a:br>
            <a:endParaRPr lang="fr-FR" dirty="0"/>
          </a:p>
        </p:txBody>
      </p:sp>
    </p:spTree>
    <p:extLst>
      <p:ext uri="{BB962C8B-B14F-4D97-AF65-F5344CB8AC3E}">
        <p14:creationId xmlns:p14="http://schemas.microsoft.com/office/powerpoint/2010/main" val="259918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64B43A-86D7-4D0B-A94D-E9E7BA313059}"/>
              </a:ext>
            </a:extLst>
          </p:cNvPr>
          <p:cNvSpPr>
            <a:spLocks noGrp="1"/>
          </p:cNvSpPr>
          <p:nvPr>
            <p:ph type="title"/>
          </p:nvPr>
        </p:nvSpPr>
        <p:spPr/>
        <p:txBody>
          <a:bodyPr>
            <a:normAutofit fontScale="90000"/>
          </a:bodyPr>
          <a:lstStyle/>
          <a:p>
            <a:r>
              <a:rPr lang="en-US" b="1" dirty="0" err="1"/>
              <a:t>Pourquoi</a:t>
            </a:r>
            <a:r>
              <a:rPr lang="en-US" b="1" dirty="0"/>
              <a:t> </a:t>
            </a:r>
            <a:r>
              <a:rPr lang="en-US" b="1" dirty="0" err="1"/>
              <a:t>utiliser</a:t>
            </a:r>
            <a:r>
              <a:rPr lang="en-US" b="1" dirty="0"/>
              <a:t> Advanced Custom Fields ?</a:t>
            </a:r>
            <a:br>
              <a:rPr lang="en-US" b="1" dirty="0"/>
            </a:br>
            <a:endParaRPr lang="fr-FR" dirty="0"/>
          </a:p>
        </p:txBody>
      </p:sp>
      <p:sp>
        <p:nvSpPr>
          <p:cNvPr id="3" name="Espace réservé du contenu 2">
            <a:extLst>
              <a:ext uri="{FF2B5EF4-FFF2-40B4-BE49-F238E27FC236}">
                <a16:creationId xmlns:a16="http://schemas.microsoft.com/office/drawing/2014/main" id="{7B4DE978-1A1F-4491-BBFD-5AA6E546D4AB}"/>
              </a:ext>
            </a:extLst>
          </p:cNvPr>
          <p:cNvSpPr>
            <a:spLocks noGrp="1"/>
          </p:cNvSpPr>
          <p:nvPr>
            <p:ph idx="1"/>
          </p:nvPr>
        </p:nvSpPr>
        <p:spPr/>
        <p:txBody>
          <a:bodyPr>
            <a:normAutofit/>
          </a:bodyPr>
          <a:lstStyle/>
          <a:p>
            <a:r>
              <a:rPr lang="fr-FR" dirty="0"/>
              <a:t>Dès vos premiers pas sur WordPress, vous vous apercevez que vos champs d’actions pour personnaliser vos pages/sections sont limités. En premier lieu vous pouvez utiliser un </a:t>
            </a:r>
            <a:r>
              <a:rPr lang="fr-FR" dirty="0">
                <a:hlinkClick r:id="rId2"/>
              </a:rPr>
              <a:t>Custom Post Types</a:t>
            </a:r>
            <a:r>
              <a:rPr lang="fr-FR" dirty="0"/>
              <a:t> afin se simplifier les consoles de gestion.</a:t>
            </a:r>
          </a:p>
          <a:p>
            <a:r>
              <a:rPr lang="fr-FR" dirty="0"/>
              <a:t>Cependant, même avec des types d’articles différents, chaque contenu reste tout de même dans un canevas : titre, contenu, extrait, image à la une. Si vous avez à développer un module d’événements pour un client, cela exige obligatoirement une date de démarrage et des horaires. Exemple pour une section « employés », nous aurons besoin de champs pour les adresses email et de titres. Les produits ont besoin d’un prix, d’une variation de couleurs et de tailles. Tous ces types de contenus demandent à WordPress d’aller au-delà d’une simple personnalisation des types d’articles.</a:t>
            </a:r>
          </a:p>
          <a:p>
            <a:endParaRPr lang="fr-FR" dirty="0"/>
          </a:p>
        </p:txBody>
      </p:sp>
    </p:spTree>
    <p:extLst>
      <p:ext uri="{BB962C8B-B14F-4D97-AF65-F5344CB8AC3E}">
        <p14:creationId xmlns:p14="http://schemas.microsoft.com/office/powerpoint/2010/main" val="2725221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79C6AA-9010-48C5-B3E4-86239F27B662}"/>
              </a:ext>
            </a:extLst>
          </p:cNvPr>
          <p:cNvSpPr>
            <a:spLocks noGrp="1"/>
          </p:cNvSpPr>
          <p:nvPr>
            <p:ph type="title"/>
          </p:nvPr>
        </p:nvSpPr>
        <p:spPr/>
        <p:txBody>
          <a:bodyPr/>
          <a:lstStyle/>
          <a:p>
            <a:r>
              <a:rPr lang="fr-FR" b="1" dirty="0"/>
              <a:t>Et les extensions dans tout ça?</a:t>
            </a:r>
            <a:br>
              <a:rPr lang="fr-FR" b="1" dirty="0"/>
            </a:br>
            <a:endParaRPr lang="fr-FR" dirty="0"/>
          </a:p>
        </p:txBody>
      </p:sp>
      <p:sp>
        <p:nvSpPr>
          <p:cNvPr id="3" name="Espace réservé du contenu 2">
            <a:extLst>
              <a:ext uri="{FF2B5EF4-FFF2-40B4-BE49-F238E27FC236}">
                <a16:creationId xmlns:a16="http://schemas.microsoft.com/office/drawing/2014/main" id="{A5D2BC78-C30B-432E-9C68-E90A3106CF95}"/>
              </a:ext>
            </a:extLst>
          </p:cNvPr>
          <p:cNvSpPr>
            <a:spLocks noGrp="1"/>
          </p:cNvSpPr>
          <p:nvPr>
            <p:ph idx="1"/>
          </p:nvPr>
        </p:nvSpPr>
        <p:spPr/>
        <p:txBody>
          <a:bodyPr/>
          <a:lstStyle/>
          <a:p>
            <a:r>
              <a:rPr lang="fr-FR" dirty="0"/>
              <a:t>Une solution pour cette problématique est de trouver une extension pour chaque type de contenu personnalisé dont vous avez besoin. Ex : installer </a:t>
            </a:r>
            <a:r>
              <a:rPr lang="fr-FR" dirty="0" err="1"/>
              <a:t>WooCommerce</a:t>
            </a:r>
            <a:r>
              <a:rPr lang="fr-FR" dirty="0"/>
              <a:t> pour les produits, The Event </a:t>
            </a:r>
            <a:r>
              <a:rPr lang="fr-FR" dirty="0" err="1"/>
              <a:t>Calendar</a:t>
            </a:r>
            <a:r>
              <a:rPr lang="fr-FR" dirty="0"/>
              <a:t> pour les événements, </a:t>
            </a:r>
            <a:r>
              <a:rPr lang="fr-FR" dirty="0" err="1"/>
              <a:t>Meet</a:t>
            </a:r>
            <a:r>
              <a:rPr lang="fr-FR" dirty="0"/>
              <a:t> </a:t>
            </a:r>
            <a:r>
              <a:rPr lang="fr-FR" dirty="0" err="1"/>
              <a:t>My</a:t>
            </a:r>
            <a:r>
              <a:rPr lang="fr-FR" dirty="0"/>
              <a:t> Team pour les employés, </a:t>
            </a:r>
            <a:r>
              <a:rPr lang="fr-FR" dirty="0" err="1"/>
              <a:t>Soliloquy</a:t>
            </a:r>
            <a:r>
              <a:rPr lang="fr-FR" dirty="0"/>
              <a:t> pour les slides et WPP pour les éléments d’un portfolio. Cela fonctionne pour beaucoup de gens : c’est plus rapide à développer, au début. Sauf que c’est beaucoup de plugins. Plus de plugins = moins de rapidité et plus de risque d’incompatibilité.</a:t>
            </a:r>
          </a:p>
        </p:txBody>
      </p:sp>
    </p:spTree>
    <p:extLst>
      <p:ext uri="{BB962C8B-B14F-4D97-AF65-F5344CB8AC3E}">
        <p14:creationId xmlns:p14="http://schemas.microsoft.com/office/powerpoint/2010/main" val="183492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D9CA1A-02D2-4617-AF9A-6219F75D6732}"/>
              </a:ext>
            </a:extLst>
          </p:cNvPr>
          <p:cNvSpPr>
            <a:spLocks noGrp="1"/>
          </p:cNvSpPr>
          <p:nvPr>
            <p:ph type="title"/>
          </p:nvPr>
        </p:nvSpPr>
        <p:spPr/>
        <p:txBody>
          <a:bodyPr/>
          <a:lstStyle/>
          <a:p>
            <a:r>
              <a:rPr lang="fr-FR" b="1" dirty="0"/>
              <a:t>ACF Field Types</a:t>
            </a:r>
            <a:br>
              <a:rPr lang="fr-FR" b="1" dirty="0"/>
            </a:br>
            <a:endParaRPr lang="fr-FR" dirty="0"/>
          </a:p>
        </p:txBody>
      </p:sp>
      <p:sp>
        <p:nvSpPr>
          <p:cNvPr id="3" name="Espace réservé du contenu 2">
            <a:extLst>
              <a:ext uri="{FF2B5EF4-FFF2-40B4-BE49-F238E27FC236}">
                <a16:creationId xmlns:a16="http://schemas.microsoft.com/office/drawing/2014/main" id="{EB52B917-A672-4825-BCB0-66A1AA94075F}"/>
              </a:ext>
            </a:extLst>
          </p:cNvPr>
          <p:cNvSpPr>
            <a:spLocks noGrp="1"/>
          </p:cNvSpPr>
          <p:nvPr>
            <p:ph idx="1"/>
          </p:nvPr>
        </p:nvSpPr>
        <p:spPr/>
        <p:txBody>
          <a:bodyPr/>
          <a:lstStyle/>
          <a:p>
            <a:r>
              <a:rPr lang="fr-FR" dirty="0">
                <a:hlinkClick r:id="rId2"/>
              </a:rPr>
              <a:t>Advanced Custom Fields (ACF)</a:t>
            </a:r>
            <a:r>
              <a:rPr lang="fr-FR" dirty="0"/>
              <a:t> est un </a:t>
            </a:r>
            <a:r>
              <a:rPr lang="fr-FR" dirty="0">
                <a:hlinkClick r:id="rId3"/>
              </a:rPr>
              <a:t>plugin WordPress</a:t>
            </a:r>
            <a:r>
              <a:rPr lang="fr-FR" dirty="0"/>
              <a:t> extrêmement puissant qui offre la possibilité d’attacher presque n’importe quel type de champ personnalisé à vos différents types d’articles. Il permettra de faire avec un seul plugin le travail des plugins cités précédemment, ce qui vous permettra de rendre votre site bien plus léger, car il faut tenir compte du fait que vous aurez besoin d’autres plugins par la suite (SEO…</a:t>
            </a:r>
            <a:r>
              <a:rPr lang="fr-FR" dirty="0" err="1"/>
              <a:t>etc</a:t>
            </a:r>
            <a:r>
              <a:rPr lang="fr-FR" dirty="0"/>
              <a:t>).</a:t>
            </a:r>
          </a:p>
        </p:txBody>
      </p:sp>
    </p:spTree>
    <p:extLst>
      <p:ext uri="{BB962C8B-B14F-4D97-AF65-F5344CB8AC3E}">
        <p14:creationId xmlns:p14="http://schemas.microsoft.com/office/powerpoint/2010/main" val="1399221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A10CD9-E0BD-47BF-8DF4-990B61730337}"/>
              </a:ext>
            </a:extLst>
          </p:cNvPr>
          <p:cNvSpPr>
            <a:spLocks noGrp="1"/>
          </p:cNvSpPr>
          <p:nvPr>
            <p:ph type="title"/>
          </p:nvPr>
        </p:nvSpPr>
        <p:spPr>
          <a:xfrm>
            <a:off x="677334" y="609600"/>
            <a:ext cx="8596668" cy="1019250"/>
          </a:xfrm>
        </p:spPr>
        <p:txBody>
          <a:bodyPr>
            <a:normAutofit fontScale="90000"/>
          </a:bodyPr>
          <a:lstStyle/>
          <a:p>
            <a:r>
              <a:rPr lang="fr-FR" b="1" dirty="0"/>
              <a:t>Les types de champs inclus</a:t>
            </a:r>
            <a:br>
              <a:rPr lang="fr-FR" b="1" dirty="0"/>
            </a:br>
            <a:r>
              <a:rPr lang="fr-FR" sz="2200" dirty="0"/>
              <a:t>L’extension ACF offre plus de 20 types de champs par défaut :</a:t>
            </a:r>
            <a:br>
              <a:rPr lang="fr-FR" dirty="0"/>
            </a:br>
            <a:endParaRPr lang="fr-FR" dirty="0"/>
          </a:p>
        </p:txBody>
      </p:sp>
      <p:sp>
        <p:nvSpPr>
          <p:cNvPr id="3" name="Espace réservé du contenu 2">
            <a:extLst>
              <a:ext uri="{FF2B5EF4-FFF2-40B4-BE49-F238E27FC236}">
                <a16:creationId xmlns:a16="http://schemas.microsoft.com/office/drawing/2014/main" id="{AF6D5423-7FB7-420A-A39E-CE23A4A06E5D}"/>
              </a:ext>
            </a:extLst>
          </p:cNvPr>
          <p:cNvSpPr>
            <a:spLocks noGrp="1"/>
          </p:cNvSpPr>
          <p:nvPr>
            <p:ph idx="1"/>
          </p:nvPr>
        </p:nvSpPr>
        <p:spPr>
          <a:xfrm>
            <a:off x="499731" y="2030819"/>
            <a:ext cx="5411972" cy="4412511"/>
          </a:xfrm>
        </p:spPr>
        <p:txBody>
          <a:bodyPr>
            <a:normAutofit fontScale="62500" lnSpcReduction="20000"/>
          </a:bodyPr>
          <a:lstStyle/>
          <a:p>
            <a:r>
              <a:rPr lang="fr-FR" b="1" dirty="0"/>
              <a:t>Texte </a:t>
            </a:r>
            <a:r>
              <a:rPr lang="fr-FR" dirty="0"/>
              <a:t>: Un champ de texte d’une ligne unique, aide HTML optionnelle, limitation des caractères</a:t>
            </a:r>
          </a:p>
          <a:p>
            <a:r>
              <a:rPr lang="fr-FR" b="1" dirty="0"/>
              <a:t>Champ de texte </a:t>
            </a:r>
            <a:r>
              <a:rPr lang="fr-FR" dirty="0"/>
              <a:t>: Un champ de texte de plusieurs lignes, aide HTML optionnelle, limitation des caractères</a:t>
            </a:r>
          </a:p>
          <a:p>
            <a:r>
              <a:rPr lang="fr-FR" b="1" dirty="0"/>
              <a:t>Nombre </a:t>
            </a:r>
            <a:r>
              <a:rPr lang="fr-FR" dirty="0"/>
              <a:t>: Nombre, valeurs minimales/maximales</a:t>
            </a:r>
          </a:p>
          <a:p>
            <a:r>
              <a:rPr lang="fr-FR" b="1" dirty="0"/>
              <a:t>Email </a:t>
            </a:r>
            <a:r>
              <a:rPr lang="fr-FR" dirty="0"/>
              <a:t>: Valide l’ajout d’une adresse email</a:t>
            </a:r>
          </a:p>
          <a:p>
            <a:r>
              <a:rPr lang="fr-FR" b="1" dirty="0"/>
              <a:t>Mot de passe </a:t>
            </a:r>
            <a:r>
              <a:rPr lang="fr-FR" dirty="0"/>
              <a:t>: Masque le texte lors de l’entrée d’un mot de passe</a:t>
            </a:r>
          </a:p>
          <a:p>
            <a:r>
              <a:rPr lang="fr-FR" b="1" dirty="0"/>
              <a:t>Editeur WYSIWYG</a:t>
            </a:r>
            <a:r>
              <a:rPr lang="fr-FR" dirty="0"/>
              <a:t>: Un bouton optionnel d’insertion d’images, des boutons d’édition basiques ou étendus</a:t>
            </a:r>
          </a:p>
          <a:p>
            <a:r>
              <a:rPr lang="fr-FR" b="1" dirty="0"/>
              <a:t>Image </a:t>
            </a:r>
            <a:r>
              <a:rPr lang="fr-FR" dirty="0"/>
              <a:t>: Chargez une image ou sélectionnez-la dans votre bibliothèque WordPress, cela donne l’objet, l’url ou l’ID.</a:t>
            </a:r>
          </a:p>
          <a:p>
            <a:r>
              <a:rPr lang="fr-FR" b="1" dirty="0"/>
              <a:t>File </a:t>
            </a:r>
            <a:r>
              <a:rPr lang="fr-FR" dirty="0"/>
              <a:t>: Chargez un fichier ou sélectionnez-le dans votre bibliothèque WordPress, cela donne l’objet, l’url ou l’ID.</a:t>
            </a:r>
          </a:p>
          <a:p>
            <a:r>
              <a:rPr lang="fr-FR" b="1" dirty="0"/>
              <a:t>Sélection </a:t>
            </a:r>
            <a:r>
              <a:rPr lang="fr-FR" dirty="0"/>
              <a:t>: Affiche un menu déroulant, supporte la sélection multiple</a:t>
            </a:r>
          </a:p>
          <a:p>
            <a:r>
              <a:rPr lang="fr-FR" b="1" dirty="0" err="1"/>
              <a:t>Checkbox</a:t>
            </a:r>
            <a:r>
              <a:rPr lang="fr-FR" b="1" dirty="0"/>
              <a:t> </a:t>
            </a:r>
            <a:r>
              <a:rPr lang="fr-FR" dirty="0"/>
              <a:t>: Permet la sélection de multiples éléments dans une liste à cocher.</a:t>
            </a:r>
          </a:p>
          <a:p>
            <a:r>
              <a:rPr lang="fr-FR" b="1" dirty="0"/>
              <a:t>Bouton radio </a:t>
            </a:r>
            <a:r>
              <a:rPr lang="fr-FR" dirty="0"/>
              <a:t>: Permet la sélection d’un élément unique depuis la liste du bouton radio</a:t>
            </a:r>
          </a:p>
          <a:p>
            <a:r>
              <a:rPr lang="fr-FR" b="1" dirty="0"/>
              <a:t>Vrai / Faux </a:t>
            </a:r>
            <a:r>
              <a:rPr lang="fr-FR" dirty="0"/>
              <a:t>: Permet simplement de sélectionner Vrai ou Faux</a:t>
            </a:r>
          </a:p>
          <a:p>
            <a:endParaRPr lang="fr-FR" dirty="0"/>
          </a:p>
        </p:txBody>
      </p:sp>
      <p:sp>
        <p:nvSpPr>
          <p:cNvPr id="4" name="Espace réservé du contenu 2">
            <a:extLst>
              <a:ext uri="{FF2B5EF4-FFF2-40B4-BE49-F238E27FC236}">
                <a16:creationId xmlns:a16="http://schemas.microsoft.com/office/drawing/2014/main" id="{1C388343-4370-4EDC-9F3B-5F18D363CD05}"/>
              </a:ext>
            </a:extLst>
          </p:cNvPr>
          <p:cNvSpPr txBox="1">
            <a:spLocks/>
          </p:cNvSpPr>
          <p:nvPr/>
        </p:nvSpPr>
        <p:spPr>
          <a:xfrm>
            <a:off x="5911702" y="2160588"/>
            <a:ext cx="5234369" cy="3880773"/>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b="1" dirty="0"/>
              <a:t>Lien de la page :</a:t>
            </a:r>
            <a:r>
              <a:rPr lang="fr-FR" dirty="0"/>
              <a:t> Donne l’URL de n’importe quelle page, peut être limité à un certain type d’articles</a:t>
            </a:r>
          </a:p>
          <a:p>
            <a:r>
              <a:rPr lang="fr-FR" b="1" dirty="0"/>
              <a:t>L’objet de l’article </a:t>
            </a:r>
            <a:r>
              <a:rPr lang="fr-FR" dirty="0"/>
              <a:t>: Donne l’objet WordPress de n’importe quel article ou page, peut-être limité à un certain type de taxonomies d’articles</a:t>
            </a:r>
          </a:p>
          <a:p>
            <a:r>
              <a:rPr lang="fr-FR" b="1" dirty="0"/>
              <a:t>Relation </a:t>
            </a:r>
            <a:r>
              <a:rPr lang="fr-FR" dirty="0"/>
              <a:t>: De la même façon que pour l’objet de l’article, mais avec une interface améliorée et un agencement intuitif de drag-and-drop.</a:t>
            </a:r>
          </a:p>
          <a:p>
            <a:r>
              <a:rPr lang="fr-FR" b="1" dirty="0"/>
              <a:t>Taxonomie </a:t>
            </a:r>
            <a:r>
              <a:rPr lang="fr-FR" dirty="0"/>
              <a:t>: Donne l’objet ou l’ID d’un ou plusieurs termes de taxonomie, peut être limitée aux tags, catégories et taxonomies personnalisées</a:t>
            </a:r>
          </a:p>
          <a:p>
            <a:r>
              <a:rPr lang="fr-FR" b="1" dirty="0"/>
              <a:t>Utilisateur </a:t>
            </a:r>
            <a:r>
              <a:rPr lang="fr-FR" dirty="0"/>
              <a:t>: Sélectionne un ou plusieurs utilisateurs, peut être défini selon les rôles</a:t>
            </a:r>
          </a:p>
          <a:p>
            <a:r>
              <a:rPr lang="fr-FR" b="1" dirty="0"/>
              <a:t>Google </a:t>
            </a:r>
            <a:r>
              <a:rPr lang="fr-FR" b="1" dirty="0" err="1"/>
              <a:t>Map</a:t>
            </a:r>
            <a:r>
              <a:rPr lang="fr-FR" dirty="0"/>
              <a:t>: Définit un point de longitude et de latitude, des niveaux de zoom et la largeur</a:t>
            </a:r>
          </a:p>
          <a:p>
            <a:r>
              <a:rPr lang="fr-FR" b="1" dirty="0"/>
              <a:t>Sélectionneur de date </a:t>
            </a:r>
            <a:r>
              <a:rPr lang="fr-FR" dirty="0"/>
              <a:t>: Sélectionne une date de calendrier, et donne la réponse formatée en date</a:t>
            </a:r>
          </a:p>
          <a:p>
            <a:r>
              <a:rPr lang="fr-FR" b="1" dirty="0"/>
              <a:t>Sélectionneur de couleur </a:t>
            </a:r>
            <a:r>
              <a:rPr lang="fr-FR" dirty="0"/>
              <a:t>: Sélectionne la couleur hexadécimale</a:t>
            </a:r>
          </a:p>
          <a:p>
            <a:r>
              <a:rPr lang="fr-FR" b="1" dirty="0"/>
              <a:t>Message </a:t>
            </a:r>
            <a:r>
              <a:rPr lang="fr-FR" dirty="0"/>
              <a:t>: Pas d’options, laisse un message pour les utilisateurs</a:t>
            </a:r>
          </a:p>
          <a:p>
            <a:r>
              <a:rPr lang="fr-FR" b="1" dirty="0"/>
              <a:t>Tableau </a:t>
            </a:r>
            <a:r>
              <a:rPr lang="fr-FR" dirty="0"/>
              <a:t>: Collecte les champs suivants dans une interface de tableau</a:t>
            </a:r>
          </a:p>
          <a:p>
            <a:endParaRPr lang="fr-FR" dirty="0"/>
          </a:p>
        </p:txBody>
      </p:sp>
    </p:spTree>
    <p:extLst>
      <p:ext uri="{BB962C8B-B14F-4D97-AF65-F5344CB8AC3E}">
        <p14:creationId xmlns:p14="http://schemas.microsoft.com/office/powerpoint/2010/main" val="263570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mph" presetSubtype="0" fill="hold" grpId="0" nodeType="clickEffect">
                                  <p:stCondLst>
                                    <p:cond delay="0"/>
                                  </p:stCondLst>
                                  <p:childTnLst>
                                    <p:animClr clrSpc="hsl" dir="cw">
                                      <p:cBhvr override="childStyle">
                                        <p:cTn id="11" dur="500" fill="hold"/>
                                        <p:tgtEl>
                                          <p:spTgt spid="3">
                                            <p:txEl>
                                              <p:pRg st="0" end="0"/>
                                            </p:txEl>
                                          </p:spTgt>
                                        </p:tgtEl>
                                        <p:attrNameLst>
                                          <p:attrName>style.color</p:attrName>
                                        </p:attrNameLst>
                                      </p:cBhvr>
                                      <p:by>
                                        <p:hsl h="0" s="-12549" l="-25098"/>
                                      </p:by>
                                    </p:animClr>
                                    <p:animClr clrSpc="hsl" dir="cw">
                                      <p:cBhvr>
                                        <p:cTn id="12" dur="500" fill="hold"/>
                                        <p:tgtEl>
                                          <p:spTgt spid="3">
                                            <p:txEl>
                                              <p:pRg st="0" end="0"/>
                                            </p:txEl>
                                          </p:spTgt>
                                        </p:tgtEl>
                                        <p:attrNameLst>
                                          <p:attrName>fillcolor</p:attrName>
                                        </p:attrNameLst>
                                      </p:cBhvr>
                                      <p:by>
                                        <p:hsl h="0" s="-12549" l="-25098"/>
                                      </p:by>
                                    </p:animClr>
                                    <p:animClr clrSpc="hsl" dir="cw">
                                      <p:cBhvr>
                                        <p:cTn id="13" dur="500" fill="hold"/>
                                        <p:tgtEl>
                                          <p:spTgt spid="3">
                                            <p:txEl>
                                              <p:pRg st="0" end="0"/>
                                            </p:txEl>
                                          </p:spTgt>
                                        </p:tgtEl>
                                        <p:attrNameLst>
                                          <p:attrName>stroke.color</p:attrName>
                                        </p:attrNameLst>
                                      </p:cBhvr>
                                      <p:by>
                                        <p:hsl h="0" s="-12549" l="-25098"/>
                                      </p:by>
                                    </p:animClr>
                                    <p:set>
                                      <p:cBhvr>
                                        <p:cTn id="14" dur="500" fill="hold"/>
                                        <p:tgtEl>
                                          <p:spTgt spid="3">
                                            <p:txEl>
                                              <p:pRg st="0" end="0"/>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4" presetClass="emph" presetSubtype="0" fill="hold" grpId="0" nodeType="clickEffect">
                                  <p:stCondLst>
                                    <p:cond delay="0"/>
                                  </p:stCondLst>
                                  <p:childTnLst>
                                    <p:animClr clrSpc="hsl" dir="cw">
                                      <p:cBhvr override="childStyle">
                                        <p:cTn id="18" dur="500" fill="hold"/>
                                        <p:tgtEl>
                                          <p:spTgt spid="3">
                                            <p:txEl>
                                              <p:pRg st="1" end="1"/>
                                            </p:txEl>
                                          </p:spTgt>
                                        </p:tgtEl>
                                        <p:attrNameLst>
                                          <p:attrName>style.color</p:attrName>
                                        </p:attrNameLst>
                                      </p:cBhvr>
                                      <p:by>
                                        <p:hsl h="0" s="-12549" l="-25098"/>
                                      </p:by>
                                    </p:animClr>
                                    <p:animClr clrSpc="hsl" dir="cw">
                                      <p:cBhvr>
                                        <p:cTn id="19" dur="500" fill="hold"/>
                                        <p:tgtEl>
                                          <p:spTgt spid="3">
                                            <p:txEl>
                                              <p:pRg st="1" end="1"/>
                                            </p:txEl>
                                          </p:spTgt>
                                        </p:tgtEl>
                                        <p:attrNameLst>
                                          <p:attrName>fillcolor</p:attrName>
                                        </p:attrNameLst>
                                      </p:cBhvr>
                                      <p:by>
                                        <p:hsl h="0" s="-12549" l="-25098"/>
                                      </p:by>
                                    </p:animClr>
                                    <p:animClr clrSpc="hsl" dir="cw">
                                      <p:cBhvr>
                                        <p:cTn id="20" dur="500" fill="hold"/>
                                        <p:tgtEl>
                                          <p:spTgt spid="3">
                                            <p:txEl>
                                              <p:pRg st="1" end="1"/>
                                            </p:txEl>
                                          </p:spTgt>
                                        </p:tgtEl>
                                        <p:attrNameLst>
                                          <p:attrName>stroke.color</p:attrName>
                                        </p:attrNameLst>
                                      </p:cBhvr>
                                      <p:by>
                                        <p:hsl h="0" s="-12549" l="-25098"/>
                                      </p:by>
                                    </p:animClr>
                                    <p:set>
                                      <p:cBhvr>
                                        <p:cTn id="21" dur="500" fill="hold"/>
                                        <p:tgtEl>
                                          <p:spTgt spid="3">
                                            <p:txEl>
                                              <p:pRg st="1" end="1"/>
                                            </p:txEl>
                                          </p:spTgt>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24" presetClass="emph" presetSubtype="0" fill="hold" grpId="0" nodeType="clickEffect">
                                  <p:stCondLst>
                                    <p:cond delay="0"/>
                                  </p:stCondLst>
                                  <p:childTnLst>
                                    <p:animClr clrSpc="hsl" dir="cw">
                                      <p:cBhvr override="childStyle">
                                        <p:cTn id="25" dur="500" fill="hold"/>
                                        <p:tgtEl>
                                          <p:spTgt spid="3">
                                            <p:txEl>
                                              <p:pRg st="2" end="2"/>
                                            </p:txEl>
                                          </p:spTgt>
                                        </p:tgtEl>
                                        <p:attrNameLst>
                                          <p:attrName>style.color</p:attrName>
                                        </p:attrNameLst>
                                      </p:cBhvr>
                                      <p:by>
                                        <p:hsl h="0" s="-12549" l="-25098"/>
                                      </p:by>
                                    </p:animClr>
                                    <p:animClr clrSpc="hsl" dir="cw">
                                      <p:cBhvr>
                                        <p:cTn id="26" dur="500" fill="hold"/>
                                        <p:tgtEl>
                                          <p:spTgt spid="3">
                                            <p:txEl>
                                              <p:pRg st="2" end="2"/>
                                            </p:txEl>
                                          </p:spTgt>
                                        </p:tgtEl>
                                        <p:attrNameLst>
                                          <p:attrName>fillcolor</p:attrName>
                                        </p:attrNameLst>
                                      </p:cBhvr>
                                      <p:by>
                                        <p:hsl h="0" s="-12549" l="-25098"/>
                                      </p:by>
                                    </p:animClr>
                                    <p:animClr clrSpc="hsl" dir="cw">
                                      <p:cBhvr>
                                        <p:cTn id="27" dur="500" fill="hold"/>
                                        <p:tgtEl>
                                          <p:spTgt spid="3">
                                            <p:txEl>
                                              <p:pRg st="2" end="2"/>
                                            </p:txEl>
                                          </p:spTgt>
                                        </p:tgtEl>
                                        <p:attrNameLst>
                                          <p:attrName>stroke.color</p:attrName>
                                        </p:attrNameLst>
                                      </p:cBhvr>
                                      <p:by>
                                        <p:hsl h="0" s="-12549" l="-25098"/>
                                      </p:by>
                                    </p:animClr>
                                    <p:set>
                                      <p:cBhvr>
                                        <p:cTn id="28" dur="500" fill="hold"/>
                                        <p:tgtEl>
                                          <p:spTgt spid="3">
                                            <p:txEl>
                                              <p:pRg st="2" end="2"/>
                                            </p:txEl>
                                          </p:spTgt>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24" presetClass="emph" presetSubtype="0" fill="hold" grpId="0" nodeType="clickEffect">
                                  <p:stCondLst>
                                    <p:cond delay="0"/>
                                  </p:stCondLst>
                                  <p:childTnLst>
                                    <p:animClr clrSpc="hsl" dir="cw">
                                      <p:cBhvr override="childStyle">
                                        <p:cTn id="32" dur="500" fill="hold"/>
                                        <p:tgtEl>
                                          <p:spTgt spid="3">
                                            <p:txEl>
                                              <p:pRg st="3" end="3"/>
                                            </p:txEl>
                                          </p:spTgt>
                                        </p:tgtEl>
                                        <p:attrNameLst>
                                          <p:attrName>style.color</p:attrName>
                                        </p:attrNameLst>
                                      </p:cBhvr>
                                      <p:by>
                                        <p:hsl h="0" s="-12549" l="-25098"/>
                                      </p:by>
                                    </p:animClr>
                                    <p:animClr clrSpc="hsl" dir="cw">
                                      <p:cBhvr>
                                        <p:cTn id="33" dur="500" fill="hold"/>
                                        <p:tgtEl>
                                          <p:spTgt spid="3">
                                            <p:txEl>
                                              <p:pRg st="3" end="3"/>
                                            </p:txEl>
                                          </p:spTgt>
                                        </p:tgtEl>
                                        <p:attrNameLst>
                                          <p:attrName>fillcolor</p:attrName>
                                        </p:attrNameLst>
                                      </p:cBhvr>
                                      <p:by>
                                        <p:hsl h="0" s="-12549" l="-25098"/>
                                      </p:by>
                                    </p:animClr>
                                    <p:animClr clrSpc="hsl" dir="cw">
                                      <p:cBhvr>
                                        <p:cTn id="34" dur="500" fill="hold"/>
                                        <p:tgtEl>
                                          <p:spTgt spid="3">
                                            <p:txEl>
                                              <p:pRg st="3" end="3"/>
                                            </p:txEl>
                                          </p:spTgt>
                                        </p:tgtEl>
                                        <p:attrNameLst>
                                          <p:attrName>stroke.color</p:attrName>
                                        </p:attrNameLst>
                                      </p:cBhvr>
                                      <p:by>
                                        <p:hsl h="0" s="-12549" l="-25098"/>
                                      </p:by>
                                    </p:animClr>
                                    <p:set>
                                      <p:cBhvr>
                                        <p:cTn id="35" dur="500" fill="hold"/>
                                        <p:tgtEl>
                                          <p:spTgt spid="3">
                                            <p:txEl>
                                              <p:pRg st="3" end="3"/>
                                            </p:txEl>
                                          </p:spTgt>
                                        </p:tgtEl>
                                        <p:attrNameLst>
                                          <p:attrName>fill.type</p:attrName>
                                        </p:attrNameLst>
                                      </p:cBhvr>
                                      <p:to>
                                        <p:strVal val="solid"/>
                                      </p:to>
                                    </p:set>
                                  </p:childTnLst>
                                </p:cTn>
                              </p:par>
                            </p:childTnLst>
                          </p:cTn>
                        </p:par>
                      </p:childTnLst>
                    </p:cTn>
                  </p:par>
                  <p:par>
                    <p:cTn id="36" fill="hold">
                      <p:stCondLst>
                        <p:cond delay="indefinite"/>
                      </p:stCondLst>
                      <p:childTnLst>
                        <p:par>
                          <p:cTn id="37" fill="hold">
                            <p:stCondLst>
                              <p:cond delay="0"/>
                            </p:stCondLst>
                            <p:childTnLst>
                              <p:par>
                                <p:cTn id="38" presetID="24" presetClass="emph" presetSubtype="0" fill="hold" grpId="0" nodeType="clickEffect">
                                  <p:stCondLst>
                                    <p:cond delay="0"/>
                                  </p:stCondLst>
                                  <p:childTnLst>
                                    <p:animClr clrSpc="hsl" dir="cw">
                                      <p:cBhvr override="childStyle">
                                        <p:cTn id="39" dur="500" fill="hold"/>
                                        <p:tgtEl>
                                          <p:spTgt spid="3">
                                            <p:txEl>
                                              <p:pRg st="4" end="4"/>
                                            </p:txEl>
                                          </p:spTgt>
                                        </p:tgtEl>
                                        <p:attrNameLst>
                                          <p:attrName>style.color</p:attrName>
                                        </p:attrNameLst>
                                      </p:cBhvr>
                                      <p:by>
                                        <p:hsl h="0" s="-12549" l="-25098"/>
                                      </p:by>
                                    </p:animClr>
                                    <p:animClr clrSpc="hsl" dir="cw">
                                      <p:cBhvr>
                                        <p:cTn id="40" dur="500" fill="hold"/>
                                        <p:tgtEl>
                                          <p:spTgt spid="3">
                                            <p:txEl>
                                              <p:pRg st="4" end="4"/>
                                            </p:txEl>
                                          </p:spTgt>
                                        </p:tgtEl>
                                        <p:attrNameLst>
                                          <p:attrName>fillcolor</p:attrName>
                                        </p:attrNameLst>
                                      </p:cBhvr>
                                      <p:by>
                                        <p:hsl h="0" s="-12549" l="-25098"/>
                                      </p:by>
                                    </p:animClr>
                                    <p:animClr clrSpc="hsl" dir="cw">
                                      <p:cBhvr>
                                        <p:cTn id="41" dur="500" fill="hold"/>
                                        <p:tgtEl>
                                          <p:spTgt spid="3">
                                            <p:txEl>
                                              <p:pRg st="4" end="4"/>
                                            </p:txEl>
                                          </p:spTgt>
                                        </p:tgtEl>
                                        <p:attrNameLst>
                                          <p:attrName>stroke.color</p:attrName>
                                        </p:attrNameLst>
                                      </p:cBhvr>
                                      <p:by>
                                        <p:hsl h="0" s="-12549" l="-25098"/>
                                      </p:by>
                                    </p:animClr>
                                    <p:set>
                                      <p:cBhvr>
                                        <p:cTn id="42" dur="500" fill="hold"/>
                                        <p:tgtEl>
                                          <p:spTgt spid="3">
                                            <p:txEl>
                                              <p:pRg st="4" end="4"/>
                                            </p:txEl>
                                          </p:spTgt>
                                        </p:tgtEl>
                                        <p:attrNameLst>
                                          <p:attrName>fill.type</p:attrName>
                                        </p:attrNameLst>
                                      </p:cBhvr>
                                      <p:to>
                                        <p:strVal val="solid"/>
                                      </p:to>
                                    </p:set>
                                  </p:childTnLst>
                                </p:cTn>
                              </p:par>
                            </p:childTnLst>
                          </p:cTn>
                        </p:par>
                      </p:childTnLst>
                    </p:cTn>
                  </p:par>
                  <p:par>
                    <p:cTn id="43" fill="hold">
                      <p:stCondLst>
                        <p:cond delay="indefinite"/>
                      </p:stCondLst>
                      <p:childTnLst>
                        <p:par>
                          <p:cTn id="44" fill="hold">
                            <p:stCondLst>
                              <p:cond delay="0"/>
                            </p:stCondLst>
                            <p:childTnLst>
                              <p:par>
                                <p:cTn id="45" presetID="24" presetClass="emph" presetSubtype="0" fill="hold" grpId="0" nodeType="clickEffect">
                                  <p:stCondLst>
                                    <p:cond delay="0"/>
                                  </p:stCondLst>
                                  <p:childTnLst>
                                    <p:animClr clrSpc="hsl" dir="cw">
                                      <p:cBhvr override="childStyle">
                                        <p:cTn id="46" dur="500" fill="hold"/>
                                        <p:tgtEl>
                                          <p:spTgt spid="3">
                                            <p:txEl>
                                              <p:pRg st="5" end="5"/>
                                            </p:txEl>
                                          </p:spTgt>
                                        </p:tgtEl>
                                        <p:attrNameLst>
                                          <p:attrName>style.color</p:attrName>
                                        </p:attrNameLst>
                                      </p:cBhvr>
                                      <p:by>
                                        <p:hsl h="0" s="-12549" l="-25098"/>
                                      </p:by>
                                    </p:animClr>
                                    <p:animClr clrSpc="hsl" dir="cw">
                                      <p:cBhvr>
                                        <p:cTn id="47" dur="500" fill="hold"/>
                                        <p:tgtEl>
                                          <p:spTgt spid="3">
                                            <p:txEl>
                                              <p:pRg st="5" end="5"/>
                                            </p:txEl>
                                          </p:spTgt>
                                        </p:tgtEl>
                                        <p:attrNameLst>
                                          <p:attrName>fillcolor</p:attrName>
                                        </p:attrNameLst>
                                      </p:cBhvr>
                                      <p:by>
                                        <p:hsl h="0" s="-12549" l="-25098"/>
                                      </p:by>
                                    </p:animClr>
                                    <p:animClr clrSpc="hsl" dir="cw">
                                      <p:cBhvr>
                                        <p:cTn id="48" dur="500" fill="hold"/>
                                        <p:tgtEl>
                                          <p:spTgt spid="3">
                                            <p:txEl>
                                              <p:pRg st="5" end="5"/>
                                            </p:txEl>
                                          </p:spTgt>
                                        </p:tgtEl>
                                        <p:attrNameLst>
                                          <p:attrName>stroke.color</p:attrName>
                                        </p:attrNameLst>
                                      </p:cBhvr>
                                      <p:by>
                                        <p:hsl h="0" s="-12549" l="-25098"/>
                                      </p:by>
                                    </p:animClr>
                                    <p:set>
                                      <p:cBhvr>
                                        <p:cTn id="49" dur="500" fill="hold"/>
                                        <p:tgtEl>
                                          <p:spTgt spid="3">
                                            <p:txEl>
                                              <p:pRg st="5" end="5"/>
                                            </p:txEl>
                                          </p:spTgt>
                                        </p:tgtEl>
                                        <p:attrNameLst>
                                          <p:attrName>fill.type</p:attrName>
                                        </p:attrNameLst>
                                      </p:cBhvr>
                                      <p:to>
                                        <p:strVal val="solid"/>
                                      </p:to>
                                    </p:set>
                                  </p:childTnLst>
                                </p:cTn>
                              </p:par>
                            </p:childTnLst>
                          </p:cTn>
                        </p:par>
                      </p:childTnLst>
                    </p:cTn>
                  </p:par>
                  <p:par>
                    <p:cTn id="50" fill="hold">
                      <p:stCondLst>
                        <p:cond delay="indefinite"/>
                      </p:stCondLst>
                      <p:childTnLst>
                        <p:par>
                          <p:cTn id="51" fill="hold">
                            <p:stCondLst>
                              <p:cond delay="0"/>
                            </p:stCondLst>
                            <p:childTnLst>
                              <p:par>
                                <p:cTn id="52" presetID="24" presetClass="emph" presetSubtype="0" fill="hold" grpId="0" nodeType="clickEffect">
                                  <p:stCondLst>
                                    <p:cond delay="0"/>
                                  </p:stCondLst>
                                  <p:childTnLst>
                                    <p:animClr clrSpc="hsl" dir="cw">
                                      <p:cBhvr override="childStyle">
                                        <p:cTn id="53" dur="500" fill="hold"/>
                                        <p:tgtEl>
                                          <p:spTgt spid="3">
                                            <p:txEl>
                                              <p:pRg st="6" end="6"/>
                                            </p:txEl>
                                          </p:spTgt>
                                        </p:tgtEl>
                                        <p:attrNameLst>
                                          <p:attrName>style.color</p:attrName>
                                        </p:attrNameLst>
                                      </p:cBhvr>
                                      <p:by>
                                        <p:hsl h="0" s="-12549" l="-25098"/>
                                      </p:by>
                                    </p:animClr>
                                    <p:animClr clrSpc="hsl" dir="cw">
                                      <p:cBhvr>
                                        <p:cTn id="54" dur="500" fill="hold"/>
                                        <p:tgtEl>
                                          <p:spTgt spid="3">
                                            <p:txEl>
                                              <p:pRg st="6" end="6"/>
                                            </p:txEl>
                                          </p:spTgt>
                                        </p:tgtEl>
                                        <p:attrNameLst>
                                          <p:attrName>fillcolor</p:attrName>
                                        </p:attrNameLst>
                                      </p:cBhvr>
                                      <p:by>
                                        <p:hsl h="0" s="-12549" l="-25098"/>
                                      </p:by>
                                    </p:animClr>
                                    <p:animClr clrSpc="hsl" dir="cw">
                                      <p:cBhvr>
                                        <p:cTn id="55" dur="500" fill="hold"/>
                                        <p:tgtEl>
                                          <p:spTgt spid="3">
                                            <p:txEl>
                                              <p:pRg st="6" end="6"/>
                                            </p:txEl>
                                          </p:spTgt>
                                        </p:tgtEl>
                                        <p:attrNameLst>
                                          <p:attrName>stroke.color</p:attrName>
                                        </p:attrNameLst>
                                      </p:cBhvr>
                                      <p:by>
                                        <p:hsl h="0" s="-12549" l="-25098"/>
                                      </p:by>
                                    </p:animClr>
                                    <p:set>
                                      <p:cBhvr>
                                        <p:cTn id="56" dur="500" fill="hold"/>
                                        <p:tgtEl>
                                          <p:spTgt spid="3">
                                            <p:txEl>
                                              <p:pRg st="6" end="6"/>
                                            </p:txEl>
                                          </p:spTgt>
                                        </p:tgtEl>
                                        <p:attrNameLst>
                                          <p:attrName>fill.type</p:attrName>
                                        </p:attrNameLst>
                                      </p:cBhvr>
                                      <p:to>
                                        <p:strVal val="solid"/>
                                      </p:to>
                                    </p:set>
                                  </p:childTnLst>
                                </p:cTn>
                              </p:par>
                            </p:childTnLst>
                          </p:cTn>
                        </p:par>
                      </p:childTnLst>
                    </p:cTn>
                  </p:par>
                  <p:par>
                    <p:cTn id="57" fill="hold">
                      <p:stCondLst>
                        <p:cond delay="indefinite"/>
                      </p:stCondLst>
                      <p:childTnLst>
                        <p:par>
                          <p:cTn id="58" fill="hold">
                            <p:stCondLst>
                              <p:cond delay="0"/>
                            </p:stCondLst>
                            <p:childTnLst>
                              <p:par>
                                <p:cTn id="59" presetID="24" presetClass="emph" presetSubtype="0" fill="hold" grpId="0" nodeType="clickEffect">
                                  <p:stCondLst>
                                    <p:cond delay="0"/>
                                  </p:stCondLst>
                                  <p:childTnLst>
                                    <p:animClr clrSpc="hsl" dir="cw">
                                      <p:cBhvr override="childStyle">
                                        <p:cTn id="60" dur="500" fill="hold"/>
                                        <p:tgtEl>
                                          <p:spTgt spid="3">
                                            <p:txEl>
                                              <p:pRg st="7" end="7"/>
                                            </p:txEl>
                                          </p:spTgt>
                                        </p:tgtEl>
                                        <p:attrNameLst>
                                          <p:attrName>style.color</p:attrName>
                                        </p:attrNameLst>
                                      </p:cBhvr>
                                      <p:by>
                                        <p:hsl h="0" s="-12549" l="-25098"/>
                                      </p:by>
                                    </p:animClr>
                                    <p:animClr clrSpc="hsl" dir="cw">
                                      <p:cBhvr>
                                        <p:cTn id="61" dur="500" fill="hold"/>
                                        <p:tgtEl>
                                          <p:spTgt spid="3">
                                            <p:txEl>
                                              <p:pRg st="7" end="7"/>
                                            </p:txEl>
                                          </p:spTgt>
                                        </p:tgtEl>
                                        <p:attrNameLst>
                                          <p:attrName>fillcolor</p:attrName>
                                        </p:attrNameLst>
                                      </p:cBhvr>
                                      <p:by>
                                        <p:hsl h="0" s="-12549" l="-25098"/>
                                      </p:by>
                                    </p:animClr>
                                    <p:animClr clrSpc="hsl" dir="cw">
                                      <p:cBhvr>
                                        <p:cTn id="62" dur="500" fill="hold"/>
                                        <p:tgtEl>
                                          <p:spTgt spid="3">
                                            <p:txEl>
                                              <p:pRg st="7" end="7"/>
                                            </p:txEl>
                                          </p:spTgt>
                                        </p:tgtEl>
                                        <p:attrNameLst>
                                          <p:attrName>stroke.color</p:attrName>
                                        </p:attrNameLst>
                                      </p:cBhvr>
                                      <p:by>
                                        <p:hsl h="0" s="-12549" l="-25098"/>
                                      </p:by>
                                    </p:animClr>
                                    <p:set>
                                      <p:cBhvr>
                                        <p:cTn id="63" dur="500" fill="hold"/>
                                        <p:tgtEl>
                                          <p:spTgt spid="3">
                                            <p:txEl>
                                              <p:pRg st="7" end="7"/>
                                            </p:txEl>
                                          </p:spTgt>
                                        </p:tgtEl>
                                        <p:attrNameLst>
                                          <p:attrName>fill.type</p:attrName>
                                        </p:attrNameLst>
                                      </p:cBhvr>
                                      <p:to>
                                        <p:strVal val="solid"/>
                                      </p:to>
                                    </p:set>
                                  </p:childTnLst>
                                </p:cTn>
                              </p:par>
                            </p:childTnLst>
                          </p:cTn>
                        </p:par>
                      </p:childTnLst>
                    </p:cTn>
                  </p:par>
                  <p:par>
                    <p:cTn id="64" fill="hold">
                      <p:stCondLst>
                        <p:cond delay="indefinite"/>
                      </p:stCondLst>
                      <p:childTnLst>
                        <p:par>
                          <p:cTn id="65" fill="hold">
                            <p:stCondLst>
                              <p:cond delay="0"/>
                            </p:stCondLst>
                            <p:childTnLst>
                              <p:par>
                                <p:cTn id="66" presetID="24" presetClass="emph" presetSubtype="0" fill="hold" grpId="0" nodeType="clickEffect">
                                  <p:stCondLst>
                                    <p:cond delay="0"/>
                                  </p:stCondLst>
                                  <p:childTnLst>
                                    <p:animClr clrSpc="hsl" dir="cw">
                                      <p:cBhvr override="childStyle">
                                        <p:cTn id="67" dur="500" fill="hold"/>
                                        <p:tgtEl>
                                          <p:spTgt spid="3">
                                            <p:txEl>
                                              <p:pRg st="8" end="8"/>
                                            </p:txEl>
                                          </p:spTgt>
                                        </p:tgtEl>
                                        <p:attrNameLst>
                                          <p:attrName>style.color</p:attrName>
                                        </p:attrNameLst>
                                      </p:cBhvr>
                                      <p:by>
                                        <p:hsl h="0" s="-12549" l="-25098"/>
                                      </p:by>
                                    </p:animClr>
                                    <p:animClr clrSpc="hsl" dir="cw">
                                      <p:cBhvr>
                                        <p:cTn id="68" dur="500" fill="hold"/>
                                        <p:tgtEl>
                                          <p:spTgt spid="3">
                                            <p:txEl>
                                              <p:pRg st="8" end="8"/>
                                            </p:txEl>
                                          </p:spTgt>
                                        </p:tgtEl>
                                        <p:attrNameLst>
                                          <p:attrName>fillcolor</p:attrName>
                                        </p:attrNameLst>
                                      </p:cBhvr>
                                      <p:by>
                                        <p:hsl h="0" s="-12549" l="-25098"/>
                                      </p:by>
                                    </p:animClr>
                                    <p:animClr clrSpc="hsl" dir="cw">
                                      <p:cBhvr>
                                        <p:cTn id="69" dur="500" fill="hold"/>
                                        <p:tgtEl>
                                          <p:spTgt spid="3">
                                            <p:txEl>
                                              <p:pRg st="8" end="8"/>
                                            </p:txEl>
                                          </p:spTgt>
                                        </p:tgtEl>
                                        <p:attrNameLst>
                                          <p:attrName>stroke.color</p:attrName>
                                        </p:attrNameLst>
                                      </p:cBhvr>
                                      <p:by>
                                        <p:hsl h="0" s="-12549" l="-25098"/>
                                      </p:by>
                                    </p:animClr>
                                    <p:set>
                                      <p:cBhvr>
                                        <p:cTn id="70" dur="500" fill="hold"/>
                                        <p:tgtEl>
                                          <p:spTgt spid="3">
                                            <p:txEl>
                                              <p:pRg st="8" end="8"/>
                                            </p:txEl>
                                          </p:spTgt>
                                        </p:tgtEl>
                                        <p:attrNameLst>
                                          <p:attrName>fill.type</p:attrName>
                                        </p:attrNameLst>
                                      </p:cBhvr>
                                      <p:to>
                                        <p:strVal val="solid"/>
                                      </p:to>
                                    </p:set>
                                  </p:childTnLst>
                                </p:cTn>
                              </p:par>
                            </p:childTnLst>
                          </p:cTn>
                        </p:par>
                      </p:childTnLst>
                    </p:cTn>
                  </p:par>
                  <p:par>
                    <p:cTn id="71" fill="hold">
                      <p:stCondLst>
                        <p:cond delay="indefinite"/>
                      </p:stCondLst>
                      <p:childTnLst>
                        <p:par>
                          <p:cTn id="72" fill="hold">
                            <p:stCondLst>
                              <p:cond delay="0"/>
                            </p:stCondLst>
                            <p:childTnLst>
                              <p:par>
                                <p:cTn id="73" presetID="24" presetClass="emph" presetSubtype="0" fill="hold" grpId="0" nodeType="clickEffect">
                                  <p:stCondLst>
                                    <p:cond delay="0"/>
                                  </p:stCondLst>
                                  <p:childTnLst>
                                    <p:animClr clrSpc="hsl" dir="cw">
                                      <p:cBhvr override="childStyle">
                                        <p:cTn id="74" dur="500" fill="hold"/>
                                        <p:tgtEl>
                                          <p:spTgt spid="3">
                                            <p:txEl>
                                              <p:pRg st="9" end="9"/>
                                            </p:txEl>
                                          </p:spTgt>
                                        </p:tgtEl>
                                        <p:attrNameLst>
                                          <p:attrName>style.color</p:attrName>
                                        </p:attrNameLst>
                                      </p:cBhvr>
                                      <p:by>
                                        <p:hsl h="0" s="-12549" l="-25098"/>
                                      </p:by>
                                    </p:animClr>
                                    <p:animClr clrSpc="hsl" dir="cw">
                                      <p:cBhvr>
                                        <p:cTn id="75" dur="500" fill="hold"/>
                                        <p:tgtEl>
                                          <p:spTgt spid="3">
                                            <p:txEl>
                                              <p:pRg st="9" end="9"/>
                                            </p:txEl>
                                          </p:spTgt>
                                        </p:tgtEl>
                                        <p:attrNameLst>
                                          <p:attrName>fillcolor</p:attrName>
                                        </p:attrNameLst>
                                      </p:cBhvr>
                                      <p:by>
                                        <p:hsl h="0" s="-12549" l="-25098"/>
                                      </p:by>
                                    </p:animClr>
                                    <p:animClr clrSpc="hsl" dir="cw">
                                      <p:cBhvr>
                                        <p:cTn id="76" dur="500" fill="hold"/>
                                        <p:tgtEl>
                                          <p:spTgt spid="3">
                                            <p:txEl>
                                              <p:pRg st="9" end="9"/>
                                            </p:txEl>
                                          </p:spTgt>
                                        </p:tgtEl>
                                        <p:attrNameLst>
                                          <p:attrName>stroke.color</p:attrName>
                                        </p:attrNameLst>
                                      </p:cBhvr>
                                      <p:by>
                                        <p:hsl h="0" s="-12549" l="-25098"/>
                                      </p:by>
                                    </p:animClr>
                                    <p:set>
                                      <p:cBhvr>
                                        <p:cTn id="77" dur="500" fill="hold"/>
                                        <p:tgtEl>
                                          <p:spTgt spid="3">
                                            <p:txEl>
                                              <p:pRg st="9" end="9"/>
                                            </p:txEl>
                                          </p:spTgt>
                                        </p:tgtEl>
                                        <p:attrNameLst>
                                          <p:attrName>fill.type</p:attrName>
                                        </p:attrNameLst>
                                      </p:cBhvr>
                                      <p:to>
                                        <p:strVal val="solid"/>
                                      </p:to>
                                    </p:set>
                                  </p:childTnLst>
                                </p:cTn>
                              </p:par>
                            </p:childTnLst>
                          </p:cTn>
                        </p:par>
                      </p:childTnLst>
                    </p:cTn>
                  </p:par>
                  <p:par>
                    <p:cTn id="78" fill="hold">
                      <p:stCondLst>
                        <p:cond delay="indefinite"/>
                      </p:stCondLst>
                      <p:childTnLst>
                        <p:par>
                          <p:cTn id="79" fill="hold">
                            <p:stCondLst>
                              <p:cond delay="0"/>
                            </p:stCondLst>
                            <p:childTnLst>
                              <p:par>
                                <p:cTn id="80" presetID="24" presetClass="emph" presetSubtype="0" fill="hold" grpId="0" nodeType="clickEffect">
                                  <p:stCondLst>
                                    <p:cond delay="0"/>
                                  </p:stCondLst>
                                  <p:childTnLst>
                                    <p:animClr clrSpc="hsl" dir="cw">
                                      <p:cBhvr override="childStyle">
                                        <p:cTn id="81" dur="500" fill="hold"/>
                                        <p:tgtEl>
                                          <p:spTgt spid="3">
                                            <p:txEl>
                                              <p:pRg st="10" end="10"/>
                                            </p:txEl>
                                          </p:spTgt>
                                        </p:tgtEl>
                                        <p:attrNameLst>
                                          <p:attrName>style.color</p:attrName>
                                        </p:attrNameLst>
                                      </p:cBhvr>
                                      <p:by>
                                        <p:hsl h="0" s="-12549" l="-25098"/>
                                      </p:by>
                                    </p:animClr>
                                    <p:animClr clrSpc="hsl" dir="cw">
                                      <p:cBhvr>
                                        <p:cTn id="82" dur="500" fill="hold"/>
                                        <p:tgtEl>
                                          <p:spTgt spid="3">
                                            <p:txEl>
                                              <p:pRg st="10" end="10"/>
                                            </p:txEl>
                                          </p:spTgt>
                                        </p:tgtEl>
                                        <p:attrNameLst>
                                          <p:attrName>fillcolor</p:attrName>
                                        </p:attrNameLst>
                                      </p:cBhvr>
                                      <p:by>
                                        <p:hsl h="0" s="-12549" l="-25098"/>
                                      </p:by>
                                    </p:animClr>
                                    <p:animClr clrSpc="hsl" dir="cw">
                                      <p:cBhvr>
                                        <p:cTn id="83" dur="500" fill="hold"/>
                                        <p:tgtEl>
                                          <p:spTgt spid="3">
                                            <p:txEl>
                                              <p:pRg st="10" end="10"/>
                                            </p:txEl>
                                          </p:spTgt>
                                        </p:tgtEl>
                                        <p:attrNameLst>
                                          <p:attrName>stroke.color</p:attrName>
                                        </p:attrNameLst>
                                      </p:cBhvr>
                                      <p:by>
                                        <p:hsl h="0" s="-12549" l="-25098"/>
                                      </p:by>
                                    </p:animClr>
                                    <p:set>
                                      <p:cBhvr>
                                        <p:cTn id="84" dur="500" fill="hold"/>
                                        <p:tgtEl>
                                          <p:spTgt spid="3">
                                            <p:txEl>
                                              <p:pRg st="10" end="10"/>
                                            </p:txEl>
                                          </p:spTgt>
                                        </p:tgtEl>
                                        <p:attrNameLst>
                                          <p:attrName>fill.type</p:attrName>
                                        </p:attrNameLst>
                                      </p:cBhvr>
                                      <p:to>
                                        <p:strVal val="solid"/>
                                      </p:to>
                                    </p:set>
                                  </p:childTnLst>
                                </p:cTn>
                              </p:par>
                            </p:childTnLst>
                          </p:cTn>
                        </p:par>
                      </p:childTnLst>
                    </p:cTn>
                  </p:par>
                  <p:par>
                    <p:cTn id="85" fill="hold">
                      <p:stCondLst>
                        <p:cond delay="indefinite"/>
                      </p:stCondLst>
                      <p:childTnLst>
                        <p:par>
                          <p:cTn id="86" fill="hold">
                            <p:stCondLst>
                              <p:cond delay="0"/>
                            </p:stCondLst>
                            <p:childTnLst>
                              <p:par>
                                <p:cTn id="87" presetID="24" presetClass="emph" presetSubtype="0" fill="hold" grpId="0" nodeType="clickEffect">
                                  <p:stCondLst>
                                    <p:cond delay="0"/>
                                  </p:stCondLst>
                                  <p:childTnLst>
                                    <p:animClr clrSpc="hsl" dir="cw">
                                      <p:cBhvr override="childStyle">
                                        <p:cTn id="88" dur="500" fill="hold"/>
                                        <p:tgtEl>
                                          <p:spTgt spid="3">
                                            <p:txEl>
                                              <p:pRg st="11" end="11"/>
                                            </p:txEl>
                                          </p:spTgt>
                                        </p:tgtEl>
                                        <p:attrNameLst>
                                          <p:attrName>style.color</p:attrName>
                                        </p:attrNameLst>
                                      </p:cBhvr>
                                      <p:by>
                                        <p:hsl h="0" s="-12549" l="-25098"/>
                                      </p:by>
                                    </p:animClr>
                                    <p:animClr clrSpc="hsl" dir="cw">
                                      <p:cBhvr>
                                        <p:cTn id="89" dur="500" fill="hold"/>
                                        <p:tgtEl>
                                          <p:spTgt spid="3">
                                            <p:txEl>
                                              <p:pRg st="11" end="11"/>
                                            </p:txEl>
                                          </p:spTgt>
                                        </p:tgtEl>
                                        <p:attrNameLst>
                                          <p:attrName>fillcolor</p:attrName>
                                        </p:attrNameLst>
                                      </p:cBhvr>
                                      <p:by>
                                        <p:hsl h="0" s="-12549" l="-25098"/>
                                      </p:by>
                                    </p:animClr>
                                    <p:animClr clrSpc="hsl" dir="cw">
                                      <p:cBhvr>
                                        <p:cTn id="90" dur="500" fill="hold"/>
                                        <p:tgtEl>
                                          <p:spTgt spid="3">
                                            <p:txEl>
                                              <p:pRg st="11" end="11"/>
                                            </p:txEl>
                                          </p:spTgt>
                                        </p:tgtEl>
                                        <p:attrNameLst>
                                          <p:attrName>stroke.color</p:attrName>
                                        </p:attrNameLst>
                                      </p:cBhvr>
                                      <p:by>
                                        <p:hsl h="0" s="-12549" l="-25098"/>
                                      </p:by>
                                    </p:animClr>
                                    <p:set>
                                      <p:cBhvr>
                                        <p:cTn id="91" dur="500" fill="hold"/>
                                        <p:tgtEl>
                                          <p:spTgt spid="3">
                                            <p:txEl>
                                              <p:pRg st="11" end="11"/>
                                            </p:txEl>
                                          </p:spTgt>
                                        </p:tgtEl>
                                        <p:attrNameLst>
                                          <p:attrName>fill.type</p:attrName>
                                        </p:attrNameLst>
                                      </p:cBhvr>
                                      <p:to>
                                        <p:strVal val="solid"/>
                                      </p:to>
                                    </p:set>
                                  </p:childTnLst>
                                </p:cTn>
                              </p:par>
                            </p:childTnLst>
                          </p:cTn>
                        </p:par>
                      </p:childTnLst>
                    </p:cTn>
                  </p:par>
                  <p:par>
                    <p:cTn id="92" fill="hold">
                      <p:stCondLst>
                        <p:cond delay="indefinite"/>
                      </p:stCondLst>
                      <p:childTnLst>
                        <p:par>
                          <p:cTn id="93" fill="hold">
                            <p:stCondLst>
                              <p:cond delay="0"/>
                            </p:stCondLst>
                            <p:childTnLst>
                              <p:par>
                                <p:cTn id="94" presetID="24" presetClass="emph" presetSubtype="0" fill="hold" grpId="0" nodeType="clickEffect">
                                  <p:stCondLst>
                                    <p:cond delay="0"/>
                                  </p:stCondLst>
                                  <p:childTnLst>
                                    <p:animClr clrSpc="hsl" dir="cw">
                                      <p:cBhvr override="childStyle">
                                        <p:cTn id="95" dur="500" fill="hold"/>
                                        <p:tgtEl>
                                          <p:spTgt spid="4"/>
                                        </p:tgtEl>
                                        <p:attrNameLst>
                                          <p:attrName>style.color</p:attrName>
                                        </p:attrNameLst>
                                      </p:cBhvr>
                                      <p:by>
                                        <p:hsl h="0" s="-12549" l="-25098"/>
                                      </p:by>
                                    </p:animClr>
                                    <p:animClr clrSpc="hsl" dir="cw">
                                      <p:cBhvr>
                                        <p:cTn id="96" dur="500" fill="hold"/>
                                        <p:tgtEl>
                                          <p:spTgt spid="4"/>
                                        </p:tgtEl>
                                        <p:attrNameLst>
                                          <p:attrName>fillcolor</p:attrName>
                                        </p:attrNameLst>
                                      </p:cBhvr>
                                      <p:by>
                                        <p:hsl h="0" s="-12549" l="-25098"/>
                                      </p:by>
                                    </p:animClr>
                                    <p:animClr clrSpc="hsl" dir="cw">
                                      <p:cBhvr>
                                        <p:cTn id="97" dur="500" fill="hold"/>
                                        <p:tgtEl>
                                          <p:spTgt spid="4"/>
                                        </p:tgtEl>
                                        <p:attrNameLst>
                                          <p:attrName>stroke.color</p:attrName>
                                        </p:attrNameLst>
                                      </p:cBhvr>
                                      <p:by>
                                        <p:hsl h="0" s="-12549" l="-25098"/>
                                      </p:by>
                                    </p:animClr>
                                    <p:set>
                                      <p:cBhvr>
                                        <p:cTn id="98" dur="500" fill="hold"/>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B3BAE8-D6C0-4093-9845-12F3BF65B7EB}"/>
              </a:ext>
            </a:extLst>
          </p:cNvPr>
          <p:cNvSpPr>
            <a:spLocks noGrp="1"/>
          </p:cNvSpPr>
          <p:nvPr>
            <p:ph type="title"/>
          </p:nvPr>
        </p:nvSpPr>
        <p:spPr>
          <a:xfrm>
            <a:off x="581641" y="257526"/>
            <a:ext cx="8596668" cy="1320800"/>
          </a:xfrm>
        </p:spPr>
        <p:txBody>
          <a:bodyPr>
            <a:normAutofit fontScale="90000"/>
          </a:bodyPr>
          <a:lstStyle/>
          <a:p>
            <a:r>
              <a:rPr lang="fr-FR" b="1" dirty="0"/>
              <a:t>Attacher les groupes de champs au contenu</a:t>
            </a:r>
            <a:br>
              <a:rPr lang="fr-FR" b="1" dirty="0"/>
            </a:br>
            <a:endParaRPr lang="fr-FR" dirty="0"/>
          </a:p>
        </p:txBody>
      </p:sp>
      <p:sp>
        <p:nvSpPr>
          <p:cNvPr id="3" name="Espace réservé du contenu 2">
            <a:extLst>
              <a:ext uri="{FF2B5EF4-FFF2-40B4-BE49-F238E27FC236}">
                <a16:creationId xmlns:a16="http://schemas.microsoft.com/office/drawing/2014/main" id="{4422C4B8-7E7D-433E-8427-DADFEB205DAB}"/>
              </a:ext>
            </a:extLst>
          </p:cNvPr>
          <p:cNvSpPr>
            <a:spLocks noGrp="1"/>
          </p:cNvSpPr>
          <p:nvPr>
            <p:ph idx="1"/>
          </p:nvPr>
        </p:nvSpPr>
        <p:spPr>
          <a:xfrm>
            <a:off x="454050" y="917926"/>
            <a:ext cx="8596668" cy="3880773"/>
          </a:xfrm>
        </p:spPr>
        <p:txBody>
          <a:bodyPr/>
          <a:lstStyle/>
          <a:p>
            <a:r>
              <a:rPr lang="fr-FR" dirty="0"/>
              <a:t>Les groupes de champs ACF peuvent être attachés au contenu selon n’importe quel critère : le type d’article, le </a:t>
            </a:r>
            <a:r>
              <a:rPr lang="fr-FR" dirty="0" err="1"/>
              <a:t>template</a:t>
            </a:r>
            <a:r>
              <a:rPr lang="fr-FR" dirty="0"/>
              <a:t> de la page, la page parente, la catégorie ou les tags de l’article, les taxonomies, les médias ou les utilisateurs.</a:t>
            </a:r>
          </a:p>
          <a:p>
            <a:endParaRPr lang="fr-FR" dirty="0"/>
          </a:p>
        </p:txBody>
      </p:sp>
      <p:pic>
        <p:nvPicPr>
          <p:cNvPr id="4" name="Image 3">
            <a:extLst>
              <a:ext uri="{FF2B5EF4-FFF2-40B4-BE49-F238E27FC236}">
                <a16:creationId xmlns:a16="http://schemas.microsoft.com/office/drawing/2014/main" id="{0D1648BD-BE68-47E8-81AF-61F402B9DF0B}"/>
              </a:ext>
            </a:extLst>
          </p:cNvPr>
          <p:cNvPicPr>
            <a:picLocks noChangeAspect="1"/>
          </p:cNvPicPr>
          <p:nvPr/>
        </p:nvPicPr>
        <p:blipFill>
          <a:blip r:embed="rId2"/>
          <a:stretch>
            <a:fillRect/>
          </a:stretch>
        </p:blipFill>
        <p:spPr>
          <a:xfrm>
            <a:off x="934576" y="2020852"/>
            <a:ext cx="8868994" cy="3614405"/>
          </a:xfrm>
          <a:prstGeom prst="rect">
            <a:avLst/>
          </a:prstGeom>
        </p:spPr>
      </p:pic>
      <p:sp>
        <p:nvSpPr>
          <p:cNvPr id="5" name="Rectangle 4">
            <a:extLst>
              <a:ext uri="{FF2B5EF4-FFF2-40B4-BE49-F238E27FC236}">
                <a16:creationId xmlns:a16="http://schemas.microsoft.com/office/drawing/2014/main" id="{3B90DDA2-80EF-4189-8AE1-521D4A3D6E44}"/>
              </a:ext>
            </a:extLst>
          </p:cNvPr>
          <p:cNvSpPr/>
          <p:nvPr/>
        </p:nvSpPr>
        <p:spPr>
          <a:xfrm>
            <a:off x="3590260" y="5241225"/>
            <a:ext cx="6096000" cy="1754326"/>
          </a:xfrm>
          <a:prstGeom prst="rect">
            <a:avLst/>
          </a:prstGeom>
        </p:spPr>
        <p:txBody>
          <a:bodyPr>
            <a:spAutoFit/>
          </a:bodyPr>
          <a:lstStyle/>
          <a:p>
            <a:r>
              <a:rPr lang="fr-FR" dirty="0">
                <a:solidFill>
                  <a:srgbClr val="333333"/>
                </a:solidFill>
                <a:latin typeface="ideal sans a"/>
              </a:rPr>
              <a:t>Sur la page d’édition de contenu à laquelle est attachée le groupe de champs, il est possible de cacher n’importe quel élément par défaut de l’interface d’administration WordPress (l’éditeur </a:t>
            </a:r>
            <a:r>
              <a:rPr lang="fr-FR" dirty="0" err="1">
                <a:solidFill>
                  <a:srgbClr val="333333"/>
                </a:solidFill>
                <a:latin typeface="ideal sans a"/>
              </a:rPr>
              <a:t>wyzywyg</a:t>
            </a:r>
            <a:r>
              <a:rPr lang="fr-FR" dirty="0">
                <a:solidFill>
                  <a:srgbClr val="333333"/>
                </a:solidFill>
                <a:latin typeface="ideal sans a"/>
              </a:rPr>
              <a:t>, l’image à la une, tag, auteur, etc.) et le groupe de champ peut être placé en-dessous du titre, de l’éditeur ou de la colonne de droite.</a:t>
            </a:r>
            <a:endParaRPr lang="fr-FR" dirty="0"/>
          </a:p>
        </p:txBody>
      </p:sp>
    </p:spTree>
    <p:extLst>
      <p:ext uri="{BB962C8B-B14F-4D97-AF65-F5344CB8AC3E}">
        <p14:creationId xmlns:p14="http://schemas.microsoft.com/office/powerpoint/2010/main" val="282584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heel(1)">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623EED-3F00-4D06-965A-CF29C5EAF7E2}"/>
              </a:ext>
            </a:extLst>
          </p:cNvPr>
          <p:cNvSpPr>
            <a:spLocks noGrp="1"/>
          </p:cNvSpPr>
          <p:nvPr>
            <p:ph type="title"/>
          </p:nvPr>
        </p:nvSpPr>
        <p:spPr/>
        <p:txBody>
          <a:bodyPr>
            <a:normAutofit fontScale="90000"/>
          </a:bodyPr>
          <a:lstStyle/>
          <a:p>
            <a:r>
              <a:rPr lang="fr-FR" b="1" dirty="0"/>
              <a:t>Utiliser des champs ACF Fields dans les </a:t>
            </a:r>
            <a:r>
              <a:rPr lang="fr-FR" b="1" dirty="0" err="1"/>
              <a:t>templates</a:t>
            </a:r>
            <a:br>
              <a:rPr lang="fr-FR" b="1" dirty="0"/>
            </a:br>
            <a:endParaRPr lang="fr-FR" dirty="0"/>
          </a:p>
        </p:txBody>
      </p:sp>
      <p:sp>
        <p:nvSpPr>
          <p:cNvPr id="3" name="Espace réservé du contenu 2">
            <a:extLst>
              <a:ext uri="{FF2B5EF4-FFF2-40B4-BE49-F238E27FC236}">
                <a16:creationId xmlns:a16="http://schemas.microsoft.com/office/drawing/2014/main" id="{6769C758-1FAE-4619-ABDC-C39783104B6A}"/>
              </a:ext>
            </a:extLst>
          </p:cNvPr>
          <p:cNvSpPr>
            <a:spLocks noGrp="1"/>
          </p:cNvSpPr>
          <p:nvPr>
            <p:ph idx="1"/>
          </p:nvPr>
        </p:nvSpPr>
        <p:spPr/>
        <p:txBody>
          <a:bodyPr/>
          <a:lstStyle/>
          <a:p>
            <a:r>
              <a:rPr lang="fr-FR" dirty="0"/>
              <a:t>ACF offre plusieurs fonctions PHP utiles pour inclure des champs de données personnalisés dans les fichiers du </a:t>
            </a:r>
            <a:r>
              <a:rPr lang="fr-FR" dirty="0" err="1"/>
              <a:t>template</a:t>
            </a:r>
            <a:r>
              <a:rPr lang="fr-FR" dirty="0"/>
              <a:t> WordPress. Les pages de documentation ACF contiennent de nombreuses informations utiles. Voici quelques unes des fonctions les plus utilisées.</a:t>
            </a:r>
          </a:p>
          <a:p>
            <a:endParaRPr lang="fr-FR" dirty="0"/>
          </a:p>
        </p:txBody>
      </p:sp>
      <p:pic>
        <p:nvPicPr>
          <p:cNvPr id="4" name="Image 3">
            <a:extLst>
              <a:ext uri="{FF2B5EF4-FFF2-40B4-BE49-F238E27FC236}">
                <a16:creationId xmlns:a16="http://schemas.microsoft.com/office/drawing/2014/main" id="{7007F11D-6706-40F2-9EB1-144CBF533BA1}"/>
              </a:ext>
            </a:extLst>
          </p:cNvPr>
          <p:cNvPicPr>
            <a:picLocks noChangeAspect="1"/>
          </p:cNvPicPr>
          <p:nvPr/>
        </p:nvPicPr>
        <p:blipFill>
          <a:blip r:embed="rId2"/>
          <a:stretch>
            <a:fillRect/>
          </a:stretch>
        </p:blipFill>
        <p:spPr>
          <a:xfrm>
            <a:off x="1787352" y="3348707"/>
            <a:ext cx="7486650" cy="419100"/>
          </a:xfrm>
          <a:prstGeom prst="rect">
            <a:avLst/>
          </a:prstGeom>
        </p:spPr>
      </p:pic>
      <p:sp>
        <p:nvSpPr>
          <p:cNvPr id="6" name="Rectangle 2">
            <a:extLst>
              <a:ext uri="{FF2B5EF4-FFF2-40B4-BE49-F238E27FC236}">
                <a16:creationId xmlns:a16="http://schemas.microsoft.com/office/drawing/2014/main" id="{EC0037C7-1F1E-43D8-90A6-98072DA4D2CB}"/>
              </a:ext>
            </a:extLst>
          </p:cNvPr>
          <p:cNvSpPr>
            <a:spLocks noChangeArrowheads="1"/>
          </p:cNvSpPr>
          <p:nvPr/>
        </p:nvSpPr>
        <p:spPr bwMode="auto">
          <a:xfrm>
            <a:off x="677334" y="3786374"/>
            <a:ext cx="9200313"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333333"/>
                </a:solidFill>
                <a:effectLst/>
                <a:latin typeface="ideal sans a"/>
              </a:rPr>
              <a:t>La fonction </a:t>
            </a:r>
            <a:r>
              <a:rPr kumimoji="0" lang="fr-FR" altLang="fr-FR" sz="1200" b="0" i="0" u="none" strike="noStrike" cap="none" normalizeH="0" baseline="0" dirty="0" err="1">
                <a:ln>
                  <a:noFill/>
                </a:ln>
                <a:solidFill>
                  <a:srgbClr val="E83E8C"/>
                </a:solidFill>
                <a:effectLst/>
                <a:latin typeface="Menlo"/>
              </a:rPr>
              <a:t>get_field</a:t>
            </a:r>
            <a:r>
              <a:rPr kumimoji="0" lang="fr-FR" altLang="fr-FR" sz="1200" b="0" i="0" u="none" strike="noStrike" cap="none" normalizeH="0" baseline="0" dirty="0">
                <a:ln>
                  <a:noFill/>
                </a:ln>
                <a:solidFill>
                  <a:srgbClr val="E83E8C"/>
                </a:solidFill>
                <a:effectLst/>
                <a:latin typeface="Menlo"/>
              </a:rPr>
              <a:t>('</a:t>
            </a:r>
            <a:r>
              <a:rPr kumimoji="0" lang="fr-FR" altLang="fr-FR" sz="1200" b="0" i="0" u="none" strike="noStrike" cap="none" normalizeH="0" baseline="0" dirty="0" err="1">
                <a:ln>
                  <a:noFill/>
                </a:ln>
                <a:solidFill>
                  <a:srgbClr val="E83E8C"/>
                </a:solidFill>
                <a:effectLst/>
                <a:latin typeface="Menlo"/>
              </a:rPr>
              <a:t>field_name</a:t>
            </a:r>
            <a:r>
              <a:rPr kumimoji="0" lang="fr-FR" altLang="fr-FR" sz="1200" b="0" i="0" u="none" strike="noStrike" cap="none" normalizeH="0" baseline="0" dirty="0">
                <a:ln>
                  <a:noFill/>
                </a:ln>
                <a:solidFill>
                  <a:srgbClr val="E83E8C"/>
                </a:solidFill>
                <a:effectLst/>
                <a:latin typeface="Menlo"/>
              </a:rPr>
              <a:t>', $post-&gt;ID, 'option')</a:t>
            </a:r>
            <a:r>
              <a:rPr kumimoji="0" lang="fr-FR" altLang="fr-FR" sz="1400" b="0" i="0" u="none" strike="noStrike" cap="none" normalizeH="0" baseline="0" dirty="0">
                <a:ln>
                  <a:noFill/>
                </a:ln>
                <a:solidFill>
                  <a:srgbClr val="333333"/>
                </a:solidFill>
                <a:effectLst/>
                <a:latin typeface="ideal sans a"/>
              </a:rPr>
              <a:t> donne des contenus formatés des champs personnalisés dont le nom est devenu un paramètre. Un paramètre d’ID d’article est optionnel : si cette fonction est utilisée en dehors du </a:t>
            </a:r>
            <a:r>
              <a:rPr kumimoji="0" lang="fr-FR" altLang="fr-FR" sz="1400" b="0" i="0" u="none" strike="noStrike" cap="none" normalizeH="0" baseline="0" dirty="0" err="1">
                <a:ln>
                  <a:noFill/>
                </a:ln>
                <a:solidFill>
                  <a:srgbClr val="333333"/>
                </a:solidFill>
                <a:effectLst/>
                <a:latin typeface="ideal sans a"/>
              </a:rPr>
              <a:t>loop</a:t>
            </a:r>
            <a:r>
              <a:rPr kumimoji="0" lang="fr-FR" altLang="fr-FR" sz="1400" b="0" i="0" u="none" strike="noStrike" cap="none" normalizeH="0" baseline="0" dirty="0">
                <a:ln>
                  <a:noFill/>
                </a:ln>
                <a:solidFill>
                  <a:srgbClr val="333333"/>
                </a:solidFill>
                <a:effectLst/>
                <a:latin typeface="ideal sans a"/>
              </a:rPr>
              <a:t> ou pour des champs d’accès d’un autre article ou page, l’ID sera nécessaire. Si le champ se trouve sur une page d’options, il faut inclure </a:t>
            </a:r>
            <a:r>
              <a:rPr kumimoji="0" lang="fr-FR" altLang="fr-FR" sz="1200" b="0" i="0" u="none" strike="noStrike" cap="none" normalizeH="0" baseline="0" dirty="0">
                <a:ln>
                  <a:noFill/>
                </a:ln>
                <a:solidFill>
                  <a:srgbClr val="E83E8C"/>
                </a:solidFill>
                <a:effectLst/>
                <a:latin typeface="Menlo"/>
              </a:rPr>
              <a:t>'option'</a:t>
            </a:r>
            <a:r>
              <a:rPr kumimoji="0" lang="fr-FR" altLang="fr-FR" sz="1400" b="0" i="0" u="none" strike="noStrike" cap="none" normalizeH="0" baseline="0" dirty="0">
                <a:ln>
                  <a:noFill/>
                </a:ln>
                <a:solidFill>
                  <a:srgbClr val="333333"/>
                </a:solidFill>
                <a:effectLst/>
                <a:latin typeface="ideal sans a"/>
              </a:rPr>
              <a:t> dans la fonction. Puisque la fonction renvoie des données, elle peut être assignée à une variable ou être affichée avec </a:t>
            </a:r>
            <a:r>
              <a:rPr kumimoji="0" lang="fr-FR" altLang="fr-FR" sz="1200" b="0" i="0" u="none" strike="noStrike" cap="none" normalizeH="0" baseline="0" dirty="0" err="1">
                <a:ln>
                  <a:noFill/>
                </a:ln>
                <a:solidFill>
                  <a:srgbClr val="E83E8C"/>
                </a:solidFill>
                <a:effectLst/>
                <a:latin typeface="Menlo"/>
              </a:rPr>
              <a:t>print</a:t>
            </a:r>
            <a:r>
              <a:rPr kumimoji="0" lang="fr-FR" altLang="fr-FR" sz="1400" b="0" i="0" u="none" strike="noStrike" cap="none" normalizeH="0" baseline="0" dirty="0">
                <a:ln>
                  <a:noFill/>
                </a:ln>
                <a:solidFill>
                  <a:srgbClr val="333333"/>
                </a:solidFill>
                <a:effectLst/>
                <a:latin typeface="ideal sans a"/>
              </a:rPr>
              <a:t> ou </a:t>
            </a:r>
            <a:r>
              <a:rPr kumimoji="0" lang="fr-FR" altLang="fr-FR" sz="1200" b="0" i="0" u="none" strike="noStrike" cap="none" normalizeH="0" baseline="0" dirty="0" err="1">
                <a:ln>
                  <a:noFill/>
                </a:ln>
                <a:solidFill>
                  <a:srgbClr val="E83E8C"/>
                </a:solidFill>
                <a:effectLst/>
                <a:latin typeface="Menlo"/>
              </a:rPr>
              <a:t>echo</a:t>
            </a:r>
            <a:r>
              <a:rPr kumimoji="0" lang="fr-FR" altLang="fr-FR" sz="1400" b="0" i="0" u="none" strike="noStrike" cap="none" normalizeH="0" baseline="0" dirty="0">
                <a:ln>
                  <a:noFill/>
                </a:ln>
                <a:solidFill>
                  <a:srgbClr val="333333"/>
                </a:solidFill>
                <a:effectLst/>
                <a:latin typeface="ideal sans a"/>
              </a:rPr>
              <a:t>.</a:t>
            </a:r>
            <a:r>
              <a:rPr kumimoji="0" lang="fr-FR" altLang="fr-FR" sz="9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7" name="Image 6">
            <a:extLst>
              <a:ext uri="{FF2B5EF4-FFF2-40B4-BE49-F238E27FC236}">
                <a16:creationId xmlns:a16="http://schemas.microsoft.com/office/drawing/2014/main" id="{0F222B85-9038-426B-8890-75E6EF8EFE20}"/>
              </a:ext>
            </a:extLst>
          </p:cNvPr>
          <p:cNvPicPr>
            <a:picLocks noChangeAspect="1"/>
          </p:cNvPicPr>
          <p:nvPr/>
        </p:nvPicPr>
        <p:blipFill>
          <a:blip r:embed="rId3"/>
          <a:stretch>
            <a:fillRect/>
          </a:stretch>
        </p:blipFill>
        <p:spPr>
          <a:xfrm>
            <a:off x="1787352" y="5184931"/>
            <a:ext cx="7553325" cy="781050"/>
          </a:xfrm>
          <a:prstGeom prst="rect">
            <a:avLst/>
          </a:prstGeom>
        </p:spPr>
      </p:pic>
    </p:spTree>
    <p:extLst>
      <p:ext uri="{BB962C8B-B14F-4D97-AF65-F5344CB8AC3E}">
        <p14:creationId xmlns:p14="http://schemas.microsoft.com/office/powerpoint/2010/main" val="2816612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A67A44F6-0061-4CB8-A4FE-802BC10D471A}"/>
              </a:ext>
            </a:extLst>
          </p:cNvPr>
          <p:cNvSpPr>
            <a:spLocks noGrp="1"/>
          </p:cNvSpPr>
          <p:nvPr>
            <p:ph idx="1"/>
          </p:nvPr>
        </p:nvSpPr>
        <p:spPr>
          <a:xfrm>
            <a:off x="677333" y="753877"/>
            <a:ext cx="8596668" cy="5350246"/>
          </a:xfrm>
        </p:spPr>
        <p:txBody>
          <a:bodyPr/>
          <a:lstStyle/>
          <a:p>
            <a:r>
              <a:rPr lang="fr-FR" cap="all" dirty="0"/>
              <a:t>SOUS-CHAMPS</a:t>
            </a:r>
          </a:p>
          <a:p>
            <a:endParaRPr lang="fr-FR" cap="all" dirty="0"/>
          </a:p>
          <a:p>
            <a:endParaRPr lang="fr-FR" cap="all" dirty="0"/>
          </a:p>
          <a:p>
            <a:endParaRPr lang="fr-FR" cap="all" dirty="0"/>
          </a:p>
          <a:p>
            <a:r>
              <a:rPr lang="fr-FR" cap="all" dirty="0"/>
              <a:t>FAIRE UNE BOUCLE DANS LES CHAMPS</a:t>
            </a:r>
          </a:p>
          <a:p>
            <a:endParaRPr lang="fr-FR" cap="all" dirty="0"/>
          </a:p>
          <a:p>
            <a:endParaRPr lang="fr-FR" cap="all" dirty="0"/>
          </a:p>
          <a:p>
            <a:endParaRPr lang="fr-FR" dirty="0"/>
          </a:p>
        </p:txBody>
      </p:sp>
      <p:sp>
        <p:nvSpPr>
          <p:cNvPr id="8" name="Rectangle 2">
            <a:extLst>
              <a:ext uri="{FF2B5EF4-FFF2-40B4-BE49-F238E27FC236}">
                <a16:creationId xmlns:a16="http://schemas.microsoft.com/office/drawing/2014/main" id="{2A57B0DB-0550-402C-93AF-DDB2437C4A86}"/>
              </a:ext>
            </a:extLst>
          </p:cNvPr>
          <p:cNvSpPr>
            <a:spLocks noChangeArrowheads="1"/>
          </p:cNvSpPr>
          <p:nvPr/>
        </p:nvSpPr>
        <p:spPr bwMode="auto">
          <a:xfrm>
            <a:off x="991496" y="1278715"/>
            <a:ext cx="7968343"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333333"/>
                </a:solidFill>
                <a:effectLst/>
                <a:latin typeface="ideal sans a"/>
              </a:rPr>
              <a:t>Si le champs personnalisé est un champ répéteur ou un champ de contenu flexible, utilisez </a:t>
            </a:r>
            <a:r>
              <a:rPr kumimoji="0" lang="fr-FR" altLang="fr-FR" sz="1200" b="0" i="0" u="none" strike="noStrike" cap="none" normalizeH="0" baseline="0" dirty="0" err="1">
                <a:ln>
                  <a:noFill/>
                </a:ln>
                <a:solidFill>
                  <a:srgbClr val="E83E8C"/>
                </a:solidFill>
                <a:effectLst/>
                <a:latin typeface="Menlo"/>
              </a:rPr>
              <a:t>get_sub_field</a:t>
            </a:r>
            <a:r>
              <a:rPr kumimoji="0" lang="fr-FR" altLang="fr-FR" sz="1200" b="0" i="0" u="none" strike="noStrike" cap="none" normalizeH="0" baseline="0" dirty="0">
                <a:ln>
                  <a:noFill/>
                </a:ln>
                <a:solidFill>
                  <a:srgbClr val="E83E8C"/>
                </a:solidFill>
                <a:effectLst/>
                <a:latin typeface="Menlo"/>
              </a:rPr>
              <a:t>()</a:t>
            </a:r>
            <a:r>
              <a:rPr kumimoji="0" lang="fr-FR" altLang="fr-FR" sz="1400" b="0" i="0" u="none" strike="noStrike" cap="none" normalizeH="0" baseline="0" dirty="0">
                <a:ln>
                  <a:noFill/>
                </a:ln>
                <a:solidFill>
                  <a:srgbClr val="333333"/>
                </a:solidFill>
                <a:effectLst/>
                <a:latin typeface="ideal sans a"/>
              </a:rPr>
              <a:t> et </a:t>
            </a:r>
            <a:r>
              <a:rPr kumimoji="0" lang="fr-FR" altLang="fr-FR" sz="1200" b="0" i="0" u="none" strike="noStrike" cap="none" normalizeH="0" baseline="0" dirty="0" err="1">
                <a:ln>
                  <a:noFill/>
                </a:ln>
                <a:solidFill>
                  <a:srgbClr val="E83E8C"/>
                </a:solidFill>
                <a:effectLst/>
                <a:latin typeface="Menlo"/>
              </a:rPr>
              <a:t>the_sub_field</a:t>
            </a:r>
            <a:r>
              <a:rPr kumimoji="0" lang="fr-FR" altLang="fr-FR" sz="1200" b="0" i="0" u="none" strike="noStrike" cap="none" normalizeH="0" baseline="0" dirty="0">
                <a:ln>
                  <a:noFill/>
                </a:ln>
                <a:solidFill>
                  <a:srgbClr val="E83E8C"/>
                </a:solidFill>
                <a:effectLst/>
                <a:latin typeface="Menlo"/>
              </a:rPr>
              <a:t>()</a:t>
            </a:r>
            <a:r>
              <a:rPr kumimoji="0" lang="fr-FR" altLang="fr-FR" sz="1400" b="0" i="0" u="none" strike="noStrike" cap="none" normalizeH="0" baseline="0" dirty="0">
                <a:ln>
                  <a:noFill/>
                </a:ln>
                <a:solidFill>
                  <a:srgbClr val="333333"/>
                </a:solidFill>
                <a:effectLst/>
                <a:latin typeface="ideal sans a"/>
              </a:rPr>
              <a:t> à la place. Les paramètres </a:t>
            </a:r>
            <a:r>
              <a:rPr kumimoji="0" lang="fr-FR" altLang="fr-FR" sz="1200" b="0" i="0" u="none" strike="noStrike" cap="none" normalizeH="0" baseline="0" dirty="0">
                <a:ln>
                  <a:noFill/>
                </a:ln>
                <a:solidFill>
                  <a:srgbClr val="E83E8C"/>
                </a:solidFill>
                <a:effectLst/>
                <a:latin typeface="Menlo"/>
              </a:rPr>
              <a:t>$post-ID</a:t>
            </a:r>
            <a:r>
              <a:rPr kumimoji="0" lang="fr-FR" altLang="fr-FR" sz="1400" b="0" i="0" u="none" strike="noStrike" cap="none" normalizeH="0" baseline="0" dirty="0">
                <a:ln>
                  <a:noFill/>
                </a:ln>
                <a:solidFill>
                  <a:srgbClr val="333333"/>
                </a:solidFill>
                <a:effectLst/>
                <a:latin typeface="ideal sans a"/>
              </a:rPr>
              <a:t> et </a:t>
            </a:r>
            <a:r>
              <a:rPr kumimoji="0" lang="fr-FR" altLang="fr-FR" sz="1200" b="0" i="0" u="none" strike="noStrike" cap="none" normalizeH="0" baseline="0" dirty="0">
                <a:ln>
                  <a:noFill/>
                </a:ln>
                <a:solidFill>
                  <a:srgbClr val="E83E8C"/>
                </a:solidFill>
                <a:effectLst/>
                <a:latin typeface="Menlo"/>
              </a:rPr>
              <a:t>'option'</a:t>
            </a:r>
            <a:r>
              <a:rPr kumimoji="0" lang="fr-FR" altLang="fr-FR" sz="1400" b="0" i="0" u="none" strike="noStrike" cap="none" normalizeH="0" baseline="0" dirty="0">
                <a:ln>
                  <a:noFill/>
                </a:ln>
                <a:solidFill>
                  <a:srgbClr val="333333"/>
                </a:solidFill>
                <a:effectLst/>
                <a:latin typeface="ideal sans a"/>
              </a:rPr>
              <a:t> fonctionnent de la même manière.</a:t>
            </a:r>
            <a:r>
              <a:rPr kumimoji="0" lang="fr-FR" altLang="fr-FR" sz="9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Rectangle 5">
            <a:extLst>
              <a:ext uri="{FF2B5EF4-FFF2-40B4-BE49-F238E27FC236}">
                <a16:creationId xmlns:a16="http://schemas.microsoft.com/office/drawing/2014/main" id="{0BB036CE-2017-4566-B22E-0D8B79C5AE85}"/>
              </a:ext>
            </a:extLst>
          </p:cNvPr>
          <p:cNvSpPr>
            <a:spLocks noChangeArrowheads="1"/>
          </p:cNvSpPr>
          <p:nvPr/>
        </p:nvSpPr>
        <p:spPr bwMode="auto">
          <a:xfrm>
            <a:off x="991496" y="2885496"/>
            <a:ext cx="7968343"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333333"/>
                </a:solidFill>
                <a:effectLst/>
                <a:latin typeface="ideal sans a"/>
              </a:rPr>
              <a:t>Pour faire une boucle dans toutes les rangées d’un champ répéteur ou d’un champ de contenu flexible, utilisez </a:t>
            </a:r>
            <a:r>
              <a:rPr kumimoji="0" lang="fr-FR" altLang="fr-FR" sz="1200" b="0" i="0" u="none" strike="noStrike" cap="none" normalizeH="0" baseline="0" dirty="0" err="1">
                <a:ln>
                  <a:noFill/>
                </a:ln>
                <a:solidFill>
                  <a:srgbClr val="E83E8C"/>
                </a:solidFill>
                <a:effectLst/>
                <a:latin typeface="Menlo"/>
              </a:rPr>
              <a:t>have_rows</a:t>
            </a:r>
            <a:r>
              <a:rPr kumimoji="0" lang="fr-FR" altLang="fr-FR" sz="1200" b="0" i="0" u="none" strike="noStrike" cap="none" normalizeH="0" baseline="0" dirty="0">
                <a:ln>
                  <a:noFill/>
                </a:ln>
                <a:solidFill>
                  <a:srgbClr val="E83E8C"/>
                </a:solidFill>
                <a:effectLst/>
                <a:latin typeface="Menlo"/>
              </a:rPr>
              <a:t>('</a:t>
            </a:r>
            <a:r>
              <a:rPr kumimoji="0" lang="fr-FR" altLang="fr-FR" sz="1200" b="0" i="0" u="none" strike="noStrike" cap="none" normalizeH="0" baseline="0" dirty="0" err="1">
                <a:ln>
                  <a:noFill/>
                </a:ln>
                <a:solidFill>
                  <a:srgbClr val="E83E8C"/>
                </a:solidFill>
                <a:effectLst/>
                <a:latin typeface="Menlo"/>
              </a:rPr>
              <a:t>field_name</a:t>
            </a:r>
            <a:r>
              <a:rPr kumimoji="0" lang="fr-FR" altLang="fr-FR" sz="1200" b="0" i="0" u="none" strike="noStrike" cap="none" normalizeH="0" baseline="0" dirty="0">
                <a:ln>
                  <a:noFill/>
                </a:ln>
                <a:solidFill>
                  <a:srgbClr val="E83E8C"/>
                </a:solidFill>
                <a:effectLst/>
                <a:latin typeface="Menlo"/>
              </a:rPr>
              <a:t>', $post-&gt;ID, 'option') et </a:t>
            </a:r>
            <a:r>
              <a:rPr kumimoji="0" lang="fr-FR" altLang="fr-FR" sz="1200" b="0" i="0" u="none" strike="noStrike" cap="none" normalizeH="0" baseline="0" dirty="0" err="1">
                <a:ln>
                  <a:noFill/>
                </a:ln>
                <a:solidFill>
                  <a:srgbClr val="E83E8C"/>
                </a:solidFill>
                <a:effectLst/>
                <a:latin typeface="Menlo"/>
              </a:rPr>
              <a:t>the_row</a:t>
            </a:r>
            <a:r>
              <a:rPr kumimoji="0" lang="fr-FR" altLang="fr-FR" sz="1200" b="0" i="0" u="none" strike="noStrike" cap="none" normalizeH="0" baseline="0" dirty="0">
                <a:ln>
                  <a:noFill/>
                </a:ln>
                <a:solidFill>
                  <a:srgbClr val="E83E8C"/>
                </a:solidFill>
                <a:effectLst/>
                <a:latin typeface="Menlo"/>
              </a:rPr>
              <a:t>()</a:t>
            </a:r>
            <a:r>
              <a:rPr kumimoji="0" lang="fr-FR" altLang="fr-FR" sz="1400" b="0" i="0" u="none" strike="noStrike" cap="none" normalizeH="0" baseline="0" dirty="0">
                <a:ln>
                  <a:noFill/>
                </a:ln>
                <a:solidFill>
                  <a:srgbClr val="333333"/>
                </a:solidFill>
                <a:effectLst/>
                <a:latin typeface="ideal sans a"/>
              </a:rPr>
              <a:t>. Ces fonctions fonctionnent de la même façon que les fonctions </a:t>
            </a:r>
            <a:r>
              <a:rPr kumimoji="0" lang="fr-FR" altLang="fr-FR" sz="1400" b="0" i="0" u="none" strike="noStrike" cap="none" normalizeH="0" baseline="0" dirty="0" err="1">
                <a:ln>
                  <a:noFill/>
                </a:ln>
                <a:solidFill>
                  <a:srgbClr val="333333"/>
                </a:solidFill>
                <a:effectLst/>
                <a:latin typeface="ideal sans a"/>
              </a:rPr>
              <a:t>loop</a:t>
            </a:r>
            <a:r>
              <a:rPr kumimoji="0" lang="fr-FR" altLang="fr-FR" sz="1400" b="0" i="0" u="none" strike="noStrike" cap="none" normalizeH="0" baseline="0" dirty="0">
                <a:ln>
                  <a:noFill/>
                </a:ln>
                <a:solidFill>
                  <a:srgbClr val="333333"/>
                </a:solidFill>
                <a:effectLst/>
                <a:latin typeface="ideal sans a"/>
              </a:rPr>
              <a:t> de WordPress :</a:t>
            </a:r>
            <a:r>
              <a:rPr kumimoji="0" lang="fr-FR" altLang="fr-FR" sz="9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13" name="Image 12">
            <a:extLst>
              <a:ext uri="{FF2B5EF4-FFF2-40B4-BE49-F238E27FC236}">
                <a16:creationId xmlns:a16="http://schemas.microsoft.com/office/drawing/2014/main" id="{69E162DC-5ED1-432C-89FA-953BCD3356F9}"/>
              </a:ext>
            </a:extLst>
          </p:cNvPr>
          <p:cNvPicPr>
            <a:picLocks noChangeAspect="1"/>
          </p:cNvPicPr>
          <p:nvPr/>
        </p:nvPicPr>
        <p:blipFill>
          <a:blip r:embed="rId2"/>
          <a:stretch>
            <a:fillRect/>
          </a:stretch>
        </p:blipFill>
        <p:spPr>
          <a:xfrm>
            <a:off x="991496" y="3773139"/>
            <a:ext cx="7968342" cy="1915280"/>
          </a:xfrm>
          <a:prstGeom prst="rect">
            <a:avLst/>
          </a:prstGeom>
        </p:spPr>
      </p:pic>
      <p:sp>
        <p:nvSpPr>
          <p:cNvPr id="14" name="Rectangle 6">
            <a:extLst>
              <a:ext uri="{FF2B5EF4-FFF2-40B4-BE49-F238E27FC236}">
                <a16:creationId xmlns:a16="http://schemas.microsoft.com/office/drawing/2014/main" id="{DEA8B234-519C-4303-9505-397DB17304B2}"/>
              </a:ext>
            </a:extLst>
          </p:cNvPr>
          <p:cNvSpPr>
            <a:spLocks noChangeArrowheads="1"/>
          </p:cNvSpPr>
          <p:nvPr/>
        </p:nvSpPr>
        <p:spPr bwMode="auto">
          <a:xfrm>
            <a:off x="991495" y="5842057"/>
            <a:ext cx="8282505"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a:ln>
                  <a:noFill/>
                </a:ln>
                <a:solidFill>
                  <a:srgbClr val="333333"/>
                </a:solidFill>
                <a:effectLst/>
                <a:latin typeface="ideal sans a"/>
              </a:rPr>
              <a:t>Le champ de contenu flexible a différents lay-out. La fonction </a:t>
            </a:r>
            <a:r>
              <a:rPr kumimoji="0" lang="fr-FR" altLang="fr-FR" sz="1200" b="0" i="0" u="none" strike="noStrike" cap="none" normalizeH="0" baseline="0">
                <a:ln>
                  <a:noFill/>
                </a:ln>
                <a:solidFill>
                  <a:srgbClr val="E83E8C"/>
                </a:solidFill>
                <a:effectLst/>
                <a:latin typeface="Menlo"/>
              </a:rPr>
              <a:t>get_row_layout()</a:t>
            </a:r>
            <a:r>
              <a:rPr kumimoji="0" lang="fr-FR" altLang="fr-FR" sz="1400" b="0" i="0" u="none" strike="noStrike" cap="none" normalizeH="0" baseline="0">
                <a:ln>
                  <a:noFill/>
                </a:ln>
                <a:solidFill>
                  <a:srgbClr val="333333"/>
                </a:solidFill>
                <a:effectLst/>
                <a:latin typeface="ideal sans a"/>
              </a:rPr>
              <a:t> donne le nom du lay-out utilisé dans la répétition du loop.</a:t>
            </a:r>
            <a:r>
              <a:rPr kumimoji="0" lang="fr-FR" altLang="fr-FR" sz="900" b="0" i="0" u="none" strike="noStrike" cap="none" normalizeH="0" baseline="0">
                <a:ln>
                  <a:noFill/>
                </a:ln>
                <a:solidFill>
                  <a:schemeClr val="tx1"/>
                </a:solidFill>
                <a:effectLst/>
              </a:rPr>
              <a:t> </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577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barn(inVertical)">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animBg="1"/>
      <p:bldP spid="12" grpId="0" animBg="1"/>
      <p:bldP spid="14" grpId="0" animBg="1"/>
    </p:bldLst>
  </p:timing>
</p:sld>
</file>

<file path=ppt/theme/theme1.xml><?xml version="1.0" encoding="utf-8"?>
<a:theme xmlns:a="http://schemas.openxmlformats.org/drawingml/2006/main" name="Facette">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58</TotalTime>
  <Words>1108</Words>
  <Application>Microsoft Office PowerPoint</Application>
  <PresentationFormat>Grand écran</PresentationFormat>
  <Paragraphs>46</Paragraphs>
  <Slides>8</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8</vt:i4>
      </vt:variant>
    </vt:vector>
  </HeadingPairs>
  <TitlesOfParts>
    <vt:vector size="14" baseType="lpstr">
      <vt:lpstr>Arial</vt:lpstr>
      <vt:lpstr>ideal sans a</vt:lpstr>
      <vt:lpstr>Menlo</vt:lpstr>
      <vt:lpstr>Trebuchet MS</vt:lpstr>
      <vt:lpstr>Wingdings 3</vt:lpstr>
      <vt:lpstr>Facette</vt:lpstr>
      <vt:lpstr>Advanced Custom Fields (ACF) </vt:lpstr>
      <vt:lpstr>Pourquoi utiliser Advanced Custom Fields ? </vt:lpstr>
      <vt:lpstr>Et les extensions dans tout ça? </vt:lpstr>
      <vt:lpstr>ACF Field Types </vt:lpstr>
      <vt:lpstr>Les types de champs inclus L’extension ACF offre plus de 20 types de champs par défaut : </vt:lpstr>
      <vt:lpstr>Attacher les groupes de champs au contenu </vt:lpstr>
      <vt:lpstr>Utiliser des champs ACF Fields dans les templates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Custom Fields (ACF)</dc:title>
  <dc:creator>admin</dc:creator>
  <cp:lastModifiedBy>admin</cp:lastModifiedBy>
  <cp:revision>8</cp:revision>
  <dcterms:created xsi:type="dcterms:W3CDTF">2020-01-06T21:04:34Z</dcterms:created>
  <dcterms:modified xsi:type="dcterms:W3CDTF">2020-01-06T22:03:24Z</dcterms:modified>
</cp:coreProperties>
</file>