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03"/>
  </p:notesMasterIdLst>
  <p:handoutMasterIdLst>
    <p:handoutMasterId r:id="rId104"/>
  </p:handoutMasterIdLst>
  <p:sldIdLst>
    <p:sldId id="256" r:id="rId2"/>
    <p:sldId id="639" r:id="rId3"/>
    <p:sldId id="636" r:id="rId4"/>
    <p:sldId id="638" r:id="rId5"/>
    <p:sldId id="538" r:id="rId6"/>
    <p:sldId id="641" r:id="rId7"/>
    <p:sldId id="642" r:id="rId8"/>
    <p:sldId id="643" r:id="rId9"/>
    <p:sldId id="644" r:id="rId10"/>
    <p:sldId id="645" r:id="rId11"/>
    <p:sldId id="646" r:id="rId12"/>
    <p:sldId id="647" r:id="rId13"/>
    <p:sldId id="648" r:id="rId14"/>
    <p:sldId id="547" r:id="rId15"/>
    <p:sldId id="548" r:id="rId16"/>
    <p:sldId id="649" r:id="rId17"/>
    <p:sldId id="650" r:id="rId18"/>
    <p:sldId id="744" r:id="rId19"/>
    <p:sldId id="743" r:id="rId20"/>
    <p:sldId id="651" r:id="rId21"/>
    <p:sldId id="652" r:id="rId22"/>
    <p:sldId id="653" r:id="rId23"/>
    <p:sldId id="654" r:id="rId24"/>
    <p:sldId id="655" r:id="rId25"/>
    <p:sldId id="656" r:id="rId26"/>
    <p:sldId id="657" r:id="rId27"/>
    <p:sldId id="658" r:id="rId28"/>
    <p:sldId id="659" r:id="rId29"/>
    <p:sldId id="660" r:id="rId30"/>
    <p:sldId id="661" r:id="rId31"/>
    <p:sldId id="662" r:id="rId32"/>
    <p:sldId id="663" r:id="rId33"/>
    <p:sldId id="732" r:id="rId34"/>
    <p:sldId id="733" r:id="rId35"/>
    <p:sldId id="734" r:id="rId36"/>
    <p:sldId id="735" r:id="rId37"/>
    <p:sldId id="736" r:id="rId38"/>
    <p:sldId id="737" r:id="rId39"/>
    <p:sldId id="738" r:id="rId40"/>
    <p:sldId id="739" r:id="rId41"/>
    <p:sldId id="740" r:id="rId42"/>
    <p:sldId id="742" r:id="rId43"/>
    <p:sldId id="664" r:id="rId44"/>
    <p:sldId id="665" r:id="rId45"/>
    <p:sldId id="666" r:id="rId46"/>
    <p:sldId id="745" r:id="rId47"/>
    <p:sldId id="667" r:id="rId48"/>
    <p:sldId id="568" r:id="rId49"/>
    <p:sldId id="569" r:id="rId50"/>
    <p:sldId id="668" r:id="rId51"/>
    <p:sldId id="669" r:id="rId52"/>
    <p:sldId id="670" r:id="rId53"/>
    <p:sldId id="671" r:id="rId54"/>
    <p:sldId id="672" r:id="rId55"/>
    <p:sldId id="673" r:id="rId56"/>
    <p:sldId id="674" r:id="rId57"/>
    <p:sldId id="675" r:id="rId58"/>
    <p:sldId id="676" r:id="rId59"/>
    <p:sldId id="677" r:id="rId60"/>
    <p:sldId id="678" r:id="rId61"/>
    <p:sldId id="679" r:id="rId62"/>
    <p:sldId id="680" r:id="rId63"/>
    <p:sldId id="681" r:id="rId64"/>
    <p:sldId id="682" r:id="rId65"/>
    <p:sldId id="683" r:id="rId66"/>
    <p:sldId id="684" r:id="rId67"/>
    <p:sldId id="724" r:id="rId68"/>
    <p:sldId id="725" r:id="rId69"/>
    <p:sldId id="685" r:id="rId70"/>
    <p:sldId id="686" r:id="rId71"/>
    <p:sldId id="687" r:id="rId72"/>
    <p:sldId id="722" r:id="rId73"/>
    <p:sldId id="723" r:id="rId74"/>
    <p:sldId id="726" r:id="rId75"/>
    <p:sldId id="727" r:id="rId76"/>
    <p:sldId id="728" r:id="rId77"/>
    <p:sldId id="729" r:id="rId78"/>
    <p:sldId id="730" r:id="rId79"/>
    <p:sldId id="688" r:id="rId80"/>
    <p:sldId id="689" r:id="rId81"/>
    <p:sldId id="690" r:id="rId82"/>
    <p:sldId id="691" r:id="rId83"/>
    <p:sldId id="693" r:id="rId84"/>
    <p:sldId id="694" r:id="rId85"/>
    <p:sldId id="695" r:id="rId86"/>
    <p:sldId id="696" r:id="rId87"/>
    <p:sldId id="697" r:id="rId88"/>
    <p:sldId id="698" r:id="rId89"/>
    <p:sldId id="701" r:id="rId90"/>
    <p:sldId id="702" r:id="rId91"/>
    <p:sldId id="703" r:id="rId92"/>
    <p:sldId id="704" r:id="rId93"/>
    <p:sldId id="706" r:id="rId94"/>
    <p:sldId id="707" r:id="rId95"/>
    <p:sldId id="708" r:id="rId96"/>
    <p:sldId id="709" r:id="rId97"/>
    <p:sldId id="710" r:id="rId98"/>
    <p:sldId id="614" r:id="rId99"/>
    <p:sldId id="535" r:id="rId100"/>
    <p:sldId id="731" r:id="rId101"/>
    <p:sldId id="259" r:id="rId102"/>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丁 木木" initials="丁" lastIdx="1" clrIdx="0">
    <p:extLst>
      <p:ext uri="{19B8F6BF-5375-455C-9EA6-DF929625EA0E}">
        <p15:presenceInfo xmlns:p15="http://schemas.microsoft.com/office/powerpoint/2012/main" userId="49a0e10840d8ac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FFCCFF"/>
    <a:srgbClr val="99CCFF"/>
    <a:srgbClr val="008000"/>
    <a:srgbClr val="F2F2F2"/>
    <a:srgbClr val="CCCCCC"/>
    <a:srgbClr val="0033CC"/>
    <a:srgbClr val="CC0066"/>
    <a:srgbClr val="9DDD58"/>
    <a:srgbClr val="A4D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39" autoAdjust="0"/>
    <p:restoredTop sz="88611" autoAdjust="0"/>
  </p:normalViewPr>
  <p:slideViewPr>
    <p:cSldViewPr>
      <p:cViewPr varScale="1">
        <p:scale>
          <a:sx n="76" d="100"/>
          <a:sy n="76" d="100"/>
        </p:scale>
        <p:origin x="658" y="67"/>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notesViewPr>
    <p:cSldViewPr>
      <p:cViewPr varScale="1">
        <p:scale>
          <a:sx n="63" d="100"/>
          <a:sy n="63" d="100"/>
        </p:scale>
        <p:origin x="-19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0F2A4070-CEEC-4A34-9338-C52E8814AFD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87043" name="Rectangle 3">
            <a:extLst>
              <a:ext uri="{FF2B5EF4-FFF2-40B4-BE49-F238E27FC236}">
                <a16:creationId xmlns:a16="http://schemas.microsoft.com/office/drawing/2014/main" id="{4D82F7DF-2E9D-4E70-B14E-4528A0A1596D}"/>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a:p>
        </p:txBody>
      </p:sp>
      <p:sp>
        <p:nvSpPr>
          <p:cNvPr id="87044" name="Rectangle 4">
            <a:extLst>
              <a:ext uri="{FF2B5EF4-FFF2-40B4-BE49-F238E27FC236}">
                <a16:creationId xmlns:a16="http://schemas.microsoft.com/office/drawing/2014/main" id="{F813446C-05C0-4CC0-B711-C1D84DE2F817}"/>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87045" name="Rectangle 5">
            <a:extLst>
              <a:ext uri="{FF2B5EF4-FFF2-40B4-BE49-F238E27FC236}">
                <a16:creationId xmlns:a16="http://schemas.microsoft.com/office/drawing/2014/main" id="{8A97D896-AA2B-48BB-93C3-E8347FB66B0C}"/>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1048F38-7A8B-4117-B140-DB6380BEABF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C77D3282-7B45-4C0B-BEE0-91350F90414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zh-CN" altLang="en-US"/>
          </a:p>
        </p:txBody>
      </p:sp>
      <p:sp>
        <p:nvSpPr>
          <p:cNvPr id="112643" name="Rectangle 3">
            <a:extLst>
              <a:ext uri="{FF2B5EF4-FFF2-40B4-BE49-F238E27FC236}">
                <a16:creationId xmlns:a16="http://schemas.microsoft.com/office/drawing/2014/main" id="{9587A9D8-9F0E-4764-BE7C-2EE445482085}"/>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2523E93C-7E4F-4A4F-92B7-725AC8245A60}" type="datetimeFigureOut">
              <a:rPr lang="zh-CN" altLang="en-US"/>
              <a:pPr>
                <a:defRPr/>
              </a:pPr>
              <a:t>2018/11/2</a:t>
            </a:fld>
            <a:endParaRPr lang="en-US" altLang="zh-CN"/>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45" name="Rectangle 5">
            <a:extLst>
              <a:ext uri="{FF2B5EF4-FFF2-40B4-BE49-F238E27FC236}">
                <a16:creationId xmlns:a16="http://schemas.microsoft.com/office/drawing/2014/main" id="{EF6D52C6-2273-4A8D-B71C-F04332695B4D}"/>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2646" name="Rectangle 6">
            <a:extLst>
              <a:ext uri="{FF2B5EF4-FFF2-40B4-BE49-F238E27FC236}">
                <a16:creationId xmlns:a16="http://schemas.microsoft.com/office/drawing/2014/main" id="{36CC2BC8-E4CC-4399-9B12-8113D87FC9E5}"/>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ltLang="zh-CN"/>
          </a:p>
        </p:txBody>
      </p:sp>
      <p:sp>
        <p:nvSpPr>
          <p:cNvPr id="112647" name="Rectangle 7">
            <a:extLst>
              <a:ext uri="{FF2B5EF4-FFF2-40B4-BE49-F238E27FC236}">
                <a16:creationId xmlns:a16="http://schemas.microsoft.com/office/drawing/2014/main" id="{B6A303EA-7241-49F0-9D38-F79EA9151C62}"/>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2A6A281C-C85C-46CD-863D-04049F789C9C}"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ChangeArrowheads="1" noTextEdit="1"/>
          </p:cNvSpPr>
          <p:nvPr>
            <p:ph type="sldImg"/>
          </p:nvPr>
        </p:nvSpPr>
        <p:spPr>
          <a:ln/>
        </p:spPr>
      </p:sp>
      <p:sp>
        <p:nvSpPr>
          <p:cNvPr id="102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102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6F87ED-0BE0-4EF0-B9B1-E27E45276936}" type="slidenum">
              <a:rPr lang="zh-CN" altLang="en-US" smtClean="0"/>
              <a:pPr/>
              <a:t>5</a:t>
            </a:fld>
            <a:endParaRPr lang="en-US" altLang="zh-CN"/>
          </a:p>
        </p:txBody>
      </p:sp>
    </p:spTree>
    <p:extLst>
      <p:ext uri="{BB962C8B-B14F-4D97-AF65-F5344CB8AC3E}">
        <p14:creationId xmlns:p14="http://schemas.microsoft.com/office/powerpoint/2010/main" val="288647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29</a:t>
            </a:fld>
            <a:endParaRPr lang="en-US" altLang="zh-CN"/>
          </a:p>
        </p:txBody>
      </p:sp>
    </p:spTree>
    <p:extLst>
      <p:ext uri="{BB962C8B-B14F-4D97-AF65-F5344CB8AC3E}">
        <p14:creationId xmlns:p14="http://schemas.microsoft.com/office/powerpoint/2010/main" val="3317481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30</a:t>
            </a:fld>
            <a:endParaRPr lang="en-US" altLang="zh-CN"/>
          </a:p>
        </p:txBody>
      </p:sp>
    </p:spTree>
    <p:extLst>
      <p:ext uri="{BB962C8B-B14F-4D97-AF65-F5344CB8AC3E}">
        <p14:creationId xmlns:p14="http://schemas.microsoft.com/office/powerpoint/2010/main" val="2771094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31</a:t>
            </a:fld>
            <a:endParaRPr lang="en-US" altLang="zh-CN"/>
          </a:p>
        </p:txBody>
      </p:sp>
    </p:spTree>
    <p:extLst>
      <p:ext uri="{BB962C8B-B14F-4D97-AF65-F5344CB8AC3E}">
        <p14:creationId xmlns:p14="http://schemas.microsoft.com/office/powerpoint/2010/main" val="3981785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32</a:t>
            </a:fld>
            <a:endParaRPr lang="en-US" altLang="zh-CN"/>
          </a:p>
        </p:txBody>
      </p:sp>
    </p:spTree>
    <p:extLst>
      <p:ext uri="{BB962C8B-B14F-4D97-AF65-F5344CB8AC3E}">
        <p14:creationId xmlns:p14="http://schemas.microsoft.com/office/powerpoint/2010/main" val="766614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34</a:t>
            </a:fld>
            <a:endParaRPr lang="en-US" altLang="zh-CN"/>
          </a:p>
        </p:txBody>
      </p:sp>
    </p:spTree>
    <p:extLst>
      <p:ext uri="{BB962C8B-B14F-4D97-AF65-F5344CB8AC3E}">
        <p14:creationId xmlns:p14="http://schemas.microsoft.com/office/powerpoint/2010/main" val="529839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35</a:t>
            </a:fld>
            <a:endParaRPr lang="en-US" altLang="zh-CN"/>
          </a:p>
        </p:txBody>
      </p:sp>
    </p:spTree>
    <p:extLst>
      <p:ext uri="{BB962C8B-B14F-4D97-AF65-F5344CB8AC3E}">
        <p14:creationId xmlns:p14="http://schemas.microsoft.com/office/powerpoint/2010/main" val="2345939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36</a:t>
            </a:fld>
            <a:endParaRPr lang="en-US" altLang="zh-CN"/>
          </a:p>
        </p:txBody>
      </p:sp>
    </p:spTree>
    <p:extLst>
      <p:ext uri="{BB962C8B-B14F-4D97-AF65-F5344CB8AC3E}">
        <p14:creationId xmlns:p14="http://schemas.microsoft.com/office/powerpoint/2010/main" val="425140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37</a:t>
            </a:fld>
            <a:endParaRPr lang="en-US" altLang="zh-CN"/>
          </a:p>
        </p:txBody>
      </p:sp>
    </p:spTree>
    <p:extLst>
      <p:ext uri="{BB962C8B-B14F-4D97-AF65-F5344CB8AC3E}">
        <p14:creationId xmlns:p14="http://schemas.microsoft.com/office/powerpoint/2010/main" val="877606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38</a:t>
            </a:fld>
            <a:endParaRPr lang="en-US" altLang="zh-CN"/>
          </a:p>
        </p:txBody>
      </p:sp>
    </p:spTree>
    <p:extLst>
      <p:ext uri="{BB962C8B-B14F-4D97-AF65-F5344CB8AC3E}">
        <p14:creationId xmlns:p14="http://schemas.microsoft.com/office/powerpoint/2010/main" val="2902832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39</a:t>
            </a:fld>
            <a:endParaRPr lang="en-US" altLang="zh-CN"/>
          </a:p>
        </p:txBody>
      </p:sp>
    </p:spTree>
    <p:extLst>
      <p:ext uri="{BB962C8B-B14F-4D97-AF65-F5344CB8AC3E}">
        <p14:creationId xmlns:p14="http://schemas.microsoft.com/office/powerpoint/2010/main" val="1922121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a:t>
            </a:fld>
            <a:endParaRPr lang="en-US" altLang="zh-CN"/>
          </a:p>
        </p:txBody>
      </p:sp>
    </p:spTree>
    <p:extLst>
      <p:ext uri="{BB962C8B-B14F-4D97-AF65-F5344CB8AC3E}">
        <p14:creationId xmlns:p14="http://schemas.microsoft.com/office/powerpoint/2010/main" val="73794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40</a:t>
            </a:fld>
            <a:endParaRPr lang="en-US" altLang="zh-CN"/>
          </a:p>
        </p:txBody>
      </p:sp>
    </p:spTree>
    <p:extLst>
      <p:ext uri="{BB962C8B-B14F-4D97-AF65-F5344CB8AC3E}">
        <p14:creationId xmlns:p14="http://schemas.microsoft.com/office/powerpoint/2010/main" val="1860998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41</a:t>
            </a:fld>
            <a:endParaRPr lang="en-US" altLang="zh-CN"/>
          </a:p>
        </p:txBody>
      </p:sp>
    </p:spTree>
    <p:extLst>
      <p:ext uri="{BB962C8B-B14F-4D97-AF65-F5344CB8AC3E}">
        <p14:creationId xmlns:p14="http://schemas.microsoft.com/office/powerpoint/2010/main" val="26262797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ChangeArrowheads="1" noTextEdit="1"/>
          </p:cNvSpPr>
          <p:nvPr>
            <p:ph type="sldImg"/>
          </p:nvPr>
        </p:nvSpPr>
        <p:spPr>
          <a:ln/>
        </p:spPr>
      </p:sp>
      <p:sp>
        <p:nvSpPr>
          <p:cNvPr id="1198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8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B193386-67DC-4A10-BFC5-CA4A7824EEC8}" type="slidenum">
              <a:rPr lang="zh-CN" altLang="en-US" smtClean="0"/>
              <a:pPr/>
              <a:t>42</a:t>
            </a:fld>
            <a:endParaRPr lang="en-US" altLang="zh-CN"/>
          </a:p>
        </p:txBody>
      </p:sp>
    </p:spTree>
    <p:extLst>
      <p:ext uri="{BB962C8B-B14F-4D97-AF65-F5344CB8AC3E}">
        <p14:creationId xmlns:p14="http://schemas.microsoft.com/office/powerpoint/2010/main" val="1483725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45</a:t>
            </a:fld>
            <a:endParaRPr lang="en-US" altLang="zh-CN"/>
          </a:p>
        </p:txBody>
      </p:sp>
    </p:spTree>
    <p:extLst>
      <p:ext uri="{BB962C8B-B14F-4D97-AF65-F5344CB8AC3E}">
        <p14:creationId xmlns:p14="http://schemas.microsoft.com/office/powerpoint/2010/main" val="3691068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a:solidFill>
                  <a:schemeClr val="tx1"/>
                </a:solidFill>
                <a:effectLst/>
                <a:latin typeface="Calibri" pitchFamily="34" charset="0"/>
                <a:ea typeface="宋体" pitchFamily="2" charset="-122"/>
                <a:cs typeface="+mn-cs"/>
              </a:rPr>
              <a:t>Python</a:t>
            </a:r>
            <a:r>
              <a:rPr lang="zh-CN" altLang="en-US" sz="1200" b="0" i="0" kern="1200">
                <a:solidFill>
                  <a:schemeClr val="tx1"/>
                </a:solidFill>
                <a:effectLst/>
                <a:latin typeface="Calibri" pitchFamily="34" charset="0"/>
                <a:ea typeface="宋体" pitchFamily="2" charset="-122"/>
                <a:cs typeface="+mn-cs"/>
              </a:rPr>
              <a:t>最初发布时，在设计上有一些缺陷，比如</a:t>
            </a:r>
            <a:r>
              <a:rPr lang="en-US" altLang="zh-CN" sz="1200" b="0" i="0" kern="1200">
                <a:solidFill>
                  <a:schemeClr val="tx1"/>
                </a:solidFill>
                <a:effectLst/>
                <a:latin typeface="Calibri" pitchFamily="34" charset="0"/>
                <a:ea typeface="宋体" pitchFamily="2" charset="-122"/>
                <a:cs typeface="+mn-cs"/>
              </a:rPr>
              <a:t>Unicode</a:t>
            </a:r>
            <a:r>
              <a:rPr lang="zh-CN" altLang="en-US" sz="1200" b="0" i="0" kern="1200">
                <a:solidFill>
                  <a:schemeClr val="tx1"/>
                </a:solidFill>
                <a:effectLst/>
                <a:latin typeface="Calibri" pitchFamily="34" charset="0"/>
                <a:ea typeface="宋体" pitchFamily="2" charset="-122"/>
                <a:cs typeface="+mn-cs"/>
              </a:rPr>
              <a:t>标准晚于</a:t>
            </a:r>
            <a:r>
              <a:rPr lang="en-US" altLang="zh-CN" sz="1200" b="0" i="0" kern="1200">
                <a:solidFill>
                  <a:schemeClr val="tx1"/>
                </a:solidFill>
                <a:effectLst/>
                <a:latin typeface="Calibri" pitchFamily="34" charset="0"/>
                <a:ea typeface="宋体" pitchFamily="2" charset="-122"/>
                <a:cs typeface="+mn-cs"/>
              </a:rPr>
              <a:t>Python</a:t>
            </a:r>
            <a:r>
              <a:rPr lang="zh-CN" altLang="en-US" sz="1200" b="0" i="0" kern="1200">
                <a:solidFill>
                  <a:schemeClr val="tx1"/>
                </a:solidFill>
                <a:effectLst/>
                <a:latin typeface="Calibri" pitchFamily="34" charset="0"/>
                <a:ea typeface="宋体" pitchFamily="2" charset="-122"/>
                <a:cs typeface="+mn-cs"/>
              </a:rPr>
              <a:t>出现，所以一直以来对</a:t>
            </a:r>
            <a:r>
              <a:rPr lang="en-US" altLang="zh-CN" sz="1200" b="0" i="0" kern="1200">
                <a:solidFill>
                  <a:schemeClr val="tx1"/>
                </a:solidFill>
                <a:effectLst/>
                <a:latin typeface="Calibri" pitchFamily="34" charset="0"/>
                <a:ea typeface="宋体" pitchFamily="2" charset="-122"/>
                <a:cs typeface="+mn-cs"/>
              </a:rPr>
              <a:t>Unicode</a:t>
            </a:r>
            <a:r>
              <a:rPr lang="zh-CN" altLang="en-US" sz="1200" b="0" i="0" kern="1200">
                <a:solidFill>
                  <a:schemeClr val="tx1"/>
                </a:solidFill>
                <a:effectLst/>
                <a:latin typeface="Calibri" pitchFamily="34" charset="0"/>
                <a:ea typeface="宋体" pitchFamily="2" charset="-122"/>
                <a:cs typeface="+mn-cs"/>
              </a:rPr>
              <a:t>的支持并不完全，而</a:t>
            </a:r>
            <a:r>
              <a:rPr lang="en-US" altLang="zh-CN" sz="1200" b="0" i="0" kern="1200">
                <a:solidFill>
                  <a:schemeClr val="tx1"/>
                </a:solidFill>
                <a:effectLst/>
                <a:latin typeface="Calibri" pitchFamily="34" charset="0"/>
                <a:ea typeface="宋体" pitchFamily="2" charset="-122"/>
                <a:cs typeface="+mn-cs"/>
              </a:rPr>
              <a:t>ASCII</a:t>
            </a:r>
            <a:r>
              <a:rPr lang="zh-CN" altLang="en-US" sz="1200" b="0" i="0" kern="1200">
                <a:solidFill>
                  <a:schemeClr val="tx1"/>
                </a:solidFill>
                <a:effectLst/>
                <a:latin typeface="Calibri" pitchFamily="34" charset="0"/>
                <a:ea typeface="宋体" pitchFamily="2" charset="-122"/>
                <a:cs typeface="+mn-cs"/>
              </a:rPr>
              <a:t>编码支持的字符有限。例： 对中文支持不好</a:t>
            </a:r>
            <a:r>
              <a:rPr lang="en-US" altLang="zh-CN" sz="1200" b="0" i="0" kern="1200">
                <a:solidFill>
                  <a:schemeClr val="tx1"/>
                </a:solidFill>
                <a:effectLst/>
                <a:latin typeface="Calibri" pitchFamily="34" charset="0"/>
                <a:ea typeface="宋体" pitchFamily="2" charset="-122"/>
                <a:cs typeface="+mn-cs"/>
              </a:rPr>
              <a:t>Python3</a:t>
            </a:r>
            <a:r>
              <a:rPr lang="zh-CN" altLang="en-US" sz="1200" b="0" i="0" kern="1200">
                <a:solidFill>
                  <a:schemeClr val="tx1"/>
                </a:solidFill>
                <a:effectLst/>
                <a:latin typeface="Calibri" pitchFamily="34" charset="0"/>
                <a:ea typeface="宋体" pitchFamily="2" charset="-122"/>
                <a:cs typeface="+mn-cs"/>
              </a:rPr>
              <a:t>相对</a:t>
            </a:r>
            <a:r>
              <a:rPr lang="en-US" altLang="zh-CN" sz="1200" b="0" i="0" kern="1200">
                <a:solidFill>
                  <a:schemeClr val="tx1"/>
                </a:solidFill>
                <a:effectLst/>
                <a:latin typeface="Calibri" pitchFamily="34" charset="0"/>
                <a:ea typeface="宋体" pitchFamily="2" charset="-122"/>
                <a:cs typeface="+mn-cs"/>
              </a:rPr>
              <a:t>Python</a:t>
            </a:r>
            <a:r>
              <a:rPr lang="zh-CN" altLang="en-US" sz="1200" b="0" i="0" kern="1200">
                <a:solidFill>
                  <a:schemeClr val="tx1"/>
                </a:solidFill>
                <a:effectLst/>
                <a:latin typeface="Calibri" pitchFamily="34" charset="0"/>
                <a:ea typeface="宋体" pitchFamily="2" charset="-122"/>
                <a:cs typeface="+mn-cs"/>
              </a:rPr>
              <a:t>早期的版本是一个较大的升级，</a:t>
            </a:r>
            <a:r>
              <a:rPr lang="en-US" altLang="zh-CN" sz="1200" b="0" i="0" kern="1200">
                <a:solidFill>
                  <a:schemeClr val="tx1"/>
                </a:solidFill>
                <a:effectLst/>
                <a:latin typeface="Calibri" pitchFamily="34" charset="0"/>
                <a:ea typeface="宋体" pitchFamily="2" charset="-122"/>
                <a:cs typeface="+mn-cs"/>
              </a:rPr>
              <a:t>Py3</a:t>
            </a:r>
            <a:r>
              <a:rPr lang="zh-CN" altLang="en-US" sz="1200" b="0" i="0" kern="1200">
                <a:solidFill>
                  <a:schemeClr val="tx1"/>
                </a:solidFill>
                <a:effectLst/>
                <a:latin typeface="Calibri" pitchFamily="34" charset="0"/>
                <a:ea typeface="宋体" pitchFamily="2" charset="-122"/>
                <a:cs typeface="+mn-cs"/>
              </a:rPr>
              <a:t>在设计的时候没有考虑向下兼容，所以很多早期版本的</a:t>
            </a:r>
            <a:r>
              <a:rPr lang="en-US" altLang="zh-CN" sz="1200" b="0" i="0" kern="1200">
                <a:solidFill>
                  <a:schemeClr val="tx1"/>
                </a:solidFill>
                <a:effectLst/>
                <a:latin typeface="Calibri" pitchFamily="34" charset="0"/>
                <a:ea typeface="宋体" pitchFamily="2" charset="-122"/>
                <a:cs typeface="+mn-cs"/>
              </a:rPr>
              <a:t>Python</a:t>
            </a:r>
            <a:r>
              <a:rPr lang="zh-CN" altLang="en-US" sz="1200" b="0" i="0" kern="1200">
                <a:solidFill>
                  <a:schemeClr val="tx1"/>
                </a:solidFill>
                <a:effectLst/>
                <a:latin typeface="Calibri" pitchFamily="34" charset="0"/>
                <a:ea typeface="宋体" pitchFamily="2" charset="-122"/>
                <a:cs typeface="+mn-cs"/>
              </a:rPr>
              <a:t>的程序无法再</a:t>
            </a:r>
            <a:r>
              <a:rPr lang="en-US" altLang="zh-CN" sz="1200" b="0" i="0" kern="1200">
                <a:solidFill>
                  <a:schemeClr val="tx1"/>
                </a:solidFill>
                <a:effectLst/>
                <a:latin typeface="Calibri" pitchFamily="34" charset="0"/>
                <a:ea typeface="宋体" pitchFamily="2" charset="-122"/>
                <a:cs typeface="+mn-cs"/>
              </a:rPr>
              <a:t>Py3</a:t>
            </a:r>
            <a:r>
              <a:rPr lang="zh-CN" altLang="en-US" sz="1200" b="0" i="0" kern="1200">
                <a:solidFill>
                  <a:schemeClr val="tx1"/>
                </a:solidFill>
                <a:effectLst/>
                <a:latin typeface="Calibri" pitchFamily="34" charset="0"/>
                <a:ea typeface="宋体" pitchFamily="2" charset="-122"/>
                <a:cs typeface="+mn-cs"/>
              </a:rPr>
              <a:t>上运行。为了照顾早期的版本，推出过渡版本</a:t>
            </a:r>
            <a:r>
              <a:rPr lang="en-US" altLang="zh-CN" sz="1200" b="0" i="0" kern="1200">
                <a:solidFill>
                  <a:schemeClr val="tx1"/>
                </a:solidFill>
                <a:effectLst/>
                <a:latin typeface="Calibri" pitchFamily="34" charset="0"/>
                <a:ea typeface="宋体" pitchFamily="2" charset="-122"/>
                <a:cs typeface="+mn-cs"/>
              </a:rPr>
              <a:t>2.6——</a:t>
            </a:r>
            <a:r>
              <a:rPr lang="zh-CN" altLang="en-US" sz="1200" b="0" i="0" kern="1200">
                <a:solidFill>
                  <a:schemeClr val="tx1"/>
                </a:solidFill>
                <a:effectLst/>
                <a:latin typeface="Calibri" pitchFamily="34" charset="0"/>
                <a:ea typeface="宋体" pitchFamily="2" charset="-122"/>
                <a:cs typeface="+mn-cs"/>
              </a:rPr>
              <a:t>基本使用了</a:t>
            </a:r>
            <a:r>
              <a:rPr lang="en-US" altLang="zh-CN" sz="1200" b="0" i="0" kern="1200">
                <a:solidFill>
                  <a:schemeClr val="tx1"/>
                </a:solidFill>
                <a:effectLst/>
                <a:latin typeface="Calibri" pitchFamily="34" charset="0"/>
                <a:ea typeface="宋体" pitchFamily="2" charset="-122"/>
                <a:cs typeface="+mn-cs"/>
              </a:rPr>
              <a:t>Python 2.x</a:t>
            </a:r>
            <a:r>
              <a:rPr lang="zh-CN" altLang="en-US" sz="1200" b="0" i="0" kern="1200">
                <a:solidFill>
                  <a:schemeClr val="tx1"/>
                </a:solidFill>
                <a:effectLst/>
                <a:latin typeface="Calibri" pitchFamily="34" charset="0"/>
                <a:ea typeface="宋体" pitchFamily="2" charset="-122"/>
                <a:cs typeface="+mn-cs"/>
              </a:rPr>
              <a:t>的语法和库，同时考虑了向</a:t>
            </a:r>
            <a:r>
              <a:rPr lang="en-US" altLang="zh-CN" sz="1200" b="0" i="0" kern="1200">
                <a:solidFill>
                  <a:schemeClr val="tx1"/>
                </a:solidFill>
                <a:effectLst/>
                <a:latin typeface="Calibri" pitchFamily="34" charset="0"/>
                <a:ea typeface="宋体" pitchFamily="2" charset="-122"/>
                <a:cs typeface="+mn-cs"/>
              </a:rPr>
              <a:t>Python 3.0</a:t>
            </a:r>
            <a:r>
              <a:rPr lang="zh-CN" altLang="en-US" sz="1200" b="0" i="0" kern="1200">
                <a:solidFill>
                  <a:schemeClr val="tx1"/>
                </a:solidFill>
                <a:effectLst/>
                <a:latin typeface="Calibri" pitchFamily="34" charset="0"/>
                <a:ea typeface="宋体" pitchFamily="2" charset="-122"/>
                <a:cs typeface="+mn-cs"/>
              </a:rPr>
              <a:t>的迁移，允许使用部分</a:t>
            </a:r>
            <a:r>
              <a:rPr lang="en-US" altLang="zh-CN" sz="1200" b="0" i="0" kern="1200">
                <a:solidFill>
                  <a:schemeClr val="tx1"/>
                </a:solidFill>
                <a:effectLst/>
                <a:latin typeface="Calibri" pitchFamily="34" charset="0"/>
                <a:ea typeface="宋体" pitchFamily="2" charset="-122"/>
                <a:cs typeface="+mn-cs"/>
              </a:rPr>
              <a:t>Python 3.0</a:t>
            </a:r>
            <a:r>
              <a:rPr lang="zh-CN" altLang="en-US" sz="1200" b="0" i="0" kern="1200">
                <a:solidFill>
                  <a:schemeClr val="tx1"/>
                </a:solidFill>
                <a:effectLst/>
                <a:latin typeface="Calibri" pitchFamily="34" charset="0"/>
                <a:ea typeface="宋体" pitchFamily="2" charset="-122"/>
                <a:cs typeface="+mn-cs"/>
              </a:rPr>
              <a:t>的语法与函数。</a:t>
            </a:r>
            <a:r>
              <a:rPr lang="en-US" altLang="zh-CN" sz="1200" b="0" i="0" kern="1200">
                <a:solidFill>
                  <a:schemeClr val="tx1"/>
                </a:solidFill>
                <a:effectLst/>
                <a:latin typeface="Calibri" pitchFamily="34" charset="0"/>
                <a:ea typeface="宋体" pitchFamily="2" charset="-122"/>
                <a:cs typeface="+mn-cs"/>
              </a:rPr>
              <a:t>2010</a:t>
            </a:r>
            <a:r>
              <a:rPr lang="zh-CN" altLang="en-US" sz="1200" b="0" i="0" kern="1200">
                <a:solidFill>
                  <a:schemeClr val="tx1"/>
                </a:solidFill>
                <a:effectLst/>
                <a:latin typeface="Calibri" pitchFamily="34" charset="0"/>
                <a:ea typeface="宋体" pitchFamily="2" charset="-122"/>
                <a:cs typeface="+mn-cs"/>
              </a:rPr>
              <a:t>年继续推出了兼容版本</a:t>
            </a:r>
            <a:r>
              <a:rPr lang="en-US" altLang="zh-CN" sz="1200" b="0" i="0" kern="1200">
                <a:solidFill>
                  <a:schemeClr val="tx1"/>
                </a:solidFill>
                <a:effectLst/>
                <a:latin typeface="Calibri" pitchFamily="34" charset="0"/>
                <a:ea typeface="宋体" pitchFamily="2" charset="-122"/>
                <a:cs typeface="+mn-cs"/>
              </a:rPr>
              <a:t>2.7</a:t>
            </a:r>
            <a:r>
              <a:rPr lang="zh-CN" altLang="en-US" sz="1200" b="0" i="0" kern="1200">
                <a:solidFill>
                  <a:schemeClr val="tx1"/>
                </a:solidFill>
                <a:effectLst/>
                <a:latin typeface="Calibri" pitchFamily="34" charset="0"/>
                <a:ea typeface="宋体" pitchFamily="2" charset="-122"/>
                <a:cs typeface="+mn-cs"/>
              </a:rPr>
              <a:t>，大量</a:t>
            </a:r>
            <a:r>
              <a:rPr lang="en-US" altLang="zh-CN" sz="1200" b="0" i="0" kern="1200">
                <a:solidFill>
                  <a:schemeClr val="tx1"/>
                </a:solidFill>
                <a:effectLst/>
                <a:latin typeface="Calibri" pitchFamily="34" charset="0"/>
                <a:ea typeface="宋体" pitchFamily="2" charset="-122"/>
                <a:cs typeface="+mn-cs"/>
              </a:rPr>
              <a:t>Python3</a:t>
            </a:r>
            <a:r>
              <a:rPr lang="zh-CN" altLang="en-US" sz="1200" b="0" i="0" kern="1200">
                <a:solidFill>
                  <a:schemeClr val="tx1"/>
                </a:solidFill>
                <a:effectLst/>
                <a:latin typeface="Calibri" pitchFamily="34" charset="0"/>
                <a:ea typeface="宋体" pitchFamily="2" charset="-122"/>
                <a:cs typeface="+mn-cs"/>
              </a:rPr>
              <a:t>的特性被反向迁移到了</a:t>
            </a:r>
            <a:r>
              <a:rPr lang="en-US" altLang="zh-CN" sz="1200" b="0" i="0" kern="1200">
                <a:solidFill>
                  <a:schemeClr val="tx1"/>
                </a:solidFill>
                <a:effectLst/>
                <a:latin typeface="Calibri" pitchFamily="34" charset="0"/>
                <a:ea typeface="宋体" pitchFamily="2" charset="-122"/>
                <a:cs typeface="+mn-cs"/>
              </a:rPr>
              <a:t>Python2.7</a:t>
            </a:r>
            <a:r>
              <a:rPr lang="zh-CN" altLang="en-US" sz="1200" b="0" i="0" kern="1200">
                <a:solidFill>
                  <a:schemeClr val="tx1"/>
                </a:solidFill>
                <a:effectLst/>
                <a:latin typeface="Calibri" pitchFamily="34" charset="0"/>
                <a:ea typeface="宋体" pitchFamily="2" charset="-122"/>
                <a:cs typeface="+mn-cs"/>
              </a:rPr>
              <a:t>，</a:t>
            </a:r>
            <a:r>
              <a:rPr lang="en-US" altLang="zh-CN" sz="1200" b="0" i="0" kern="1200">
                <a:solidFill>
                  <a:schemeClr val="tx1"/>
                </a:solidFill>
                <a:effectLst/>
                <a:latin typeface="Calibri" pitchFamily="34" charset="0"/>
                <a:ea typeface="宋体" pitchFamily="2" charset="-122"/>
                <a:cs typeface="+mn-cs"/>
              </a:rPr>
              <a:t>2.7</a:t>
            </a:r>
            <a:r>
              <a:rPr lang="zh-CN" altLang="en-US" sz="1200" b="0" i="0" kern="1200">
                <a:solidFill>
                  <a:schemeClr val="tx1"/>
                </a:solidFill>
                <a:effectLst/>
                <a:latin typeface="Calibri" pitchFamily="34" charset="0"/>
                <a:ea typeface="宋体" pitchFamily="2" charset="-122"/>
                <a:cs typeface="+mn-cs"/>
              </a:rPr>
              <a:t>比</a:t>
            </a:r>
            <a:r>
              <a:rPr lang="en-US" altLang="zh-CN" sz="1200" b="0" i="0" kern="1200">
                <a:solidFill>
                  <a:schemeClr val="tx1"/>
                </a:solidFill>
                <a:effectLst/>
                <a:latin typeface="Calibri" pitchFamily="34" charset="0"/>
                <a:ea typeface="宋体" pitchFamily="2" charset="-122"/>
                <a:cs typeface="+mn-cs"/>
              </a:rPr>
              <a:t>2.6</a:t>
            </a:r>
            <a:r>
              <a:rPr lang="zh-CN" altLang="en-US" sz="1200" b="0" i="0" kern="1200">
                <a:solidFill>
                  <a:schemeClr val="tx1"/>
                </a:solidFill>
                <a:effectLst/>
                <a:latin typeface="Calibri" pitchFamily="34" charset="0"/>
                <a:ea typeface="宋体" pitchFamily="2" charset="-122"/>
                <a:cs typeface="+mn-cs"/>
              </a:rPr>
              <a:t>进步非常多，同时拥有大量</a:t>
            </a:r>
            <a:r>
              <a:rPr lang="en-US" altLang="zh-CN" sz="1200" b="0" i="0" kern="1200">
                <a:solidFill>
                  <a:schemeClr val="tx1"/>
                </a:solidFill>
                <a:effectLst/>
                <a:latin typeface="Calibri" pitchFamily="34" charset="0"/>
                <a:ea typeface="宋体" pitchFamily="2" charset="-122"/>
                <a:cs typeface="+mn-cs"/>
              </a:rPr>
              <a:t>3</a:t>
            </a:r>
            <a:r>
              <a:rPr lang="zh-CN" altLang="en-US" sz="1200" b="0" i="0" kern="1200">
                <a:solidFill>
                  <a:schemeClr val="tx1"/>
                </a:solidFill>
                <a:effectLst/>
                <a:latin typeface="Calibri" pitchFamily="34" charset="0"/>
                <a:ea typeface="宋体" pitchFamily="2" charset="-122"/>
                <a:cs typeface="+mn-cs"/>
              </a:rPr>
              <a:t>中的特性和库，并且照顾了原有的</a:t>
            </a:r>
            <a:r>
              <a:rPr lang="en-US" altLang="zh-CN" sz="1200" b="0" i="0" kern="1200">
                <a:solidFill>
                  <a:schemeClr val="tx1"/>
                </a:solidFill>
                <a:effectLst/>
                <a:latin typeface="Calibri" pitchFamily="34" charset="0"/>
                <a:ea typeface="宋体" pitchFamily="2" charset="-122"/>
                <a:cs typeface="+mn-cs"/>
              </a:rPr>
              <a:t>Python</a:t>
            </a:r>
            <a:r>
              <a:rPr lang="zh-CN" altLang="en-US" sz="1200" b="0" i="0" kern="1200">
                <a:solidFill>
                  <a:schemeClr val="tx1"/>
                </a:solidFill>
                <a:effectLst/>
                <a:latin typeface="Calibri" pitchFamily="34" charset="0"/>
                <a:ea typeface="宋体" pitchFamily="2" charset="-122"/>
                <a:cs typeface="+mn-cs"/>
              </a:rPr>
              <a:t>开发人群。</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46</a:t>
            </a:fld>
            <a:endParaRPr lang="en-US" altLang="zh-CN"/>
          </a:p>
        </p:txBody>
      </p:sp>
    </p:spTree>
    <p:extLst>
      <p:ext uri="{BB962C8B-B14F-4D97-AF65-F5344CB8AC3E}">
        <p14:creationId xmlns:p14="http://schemas.microsoft.com/office/powerpoint/2010/main" val="21082724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47</a:t>
            </a:fld>
            <a:endParaRPr lang="en-US" altLang="zh-CN"/>
          </a:p>
        </p:txBody>
      </p:sp>
    </p:spTree>
    <p:extLst>
      <p:ext uri="{BB962C8B-B14F-4D97-AF65-F5344CB8AC3E}">
        <p14:creationId xmlns:p14="http://schemas.microsoft.com/office/powerpoint/2010/main" val="17416853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ChangeArrowheads="1" noTextEdit="1"/>
          </p:cNvSpPr>
          <p:nvPr>
            <p:ph type="sldImg"/>
          </p:nvPr>
        </p:nvSpPr>
        <p:spPr>
          <a:ln/>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38013C-2712-4684-B53E-2FC151A6DF50}" type="slidenum">
              <a:rPr lang="zh-CN" altLang="en-US" smtClean="0"/>
              <a:pPr/>
              <a:t>49</a:t>
            </a:fld>
            <a:endParaRPr lang="en-US" altLang="zh-CN"/>
          </a:p>
        </p:txBody>
      </p:sp>
    </p:spTree>
    <p:extLst>
      <p:ext uri="{BB962C8B-B14F-4D97-AF65-F5344CB8AC3E}">
        <p14:creationId xmlns:p14="http://schemas.microsoft.com/office/powerpoint/2010/main" val="22649976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ChangeArrowheads="1" noTextEdit="1"/>
          </p:cNvSpPr>
          <p:nvPr>
            <p:ph type="sldImg"/>
          </p:nvPr>
        </p:nvSpPr>
        <p:spPr>
          <a:ln/>
        </p:spPr>
      </p:sp>
      <p:sp>
        <p:nvSpPr>
          <p:cNvPr id="532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C8BFA32-3CB3-469A-AE06-3DE8A380C4BF}" type="slidenum">
              <a:rPr lang="zh-CN" altLang="en-US" smtClean="0"/>
              <a:pPr/>
              <a:t>50</a:t>
            </a:fld>
            <a:endParaRPr lang="en-US" altLang="zh-CN"/>
          </a:p>
        </p:txBody>
      </p:sp>
    </p:spTree>
    <p:extLst>
      <p:ext uri="{BB962C8B-B14F-4D97-AF65-F5344CB8AC3E}">
        <p14:creationId xmlns:p14="http://schemas.microsoft.com/office/powerpoint/2010/main" val="23049222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a:t>课本</a:t>
            </a:r>
            <a:r>
              <a:rPr lang="en-US" altLang="zh-CN"/>
              <a:t>P12</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51</a:t>
            </a:fld>
            <a:endParaRPr lang="en-US" altLang="zh-CN"/>
          </a:p>
        </p:txBody>
      </p:sp>
    </p:spTree>
    <p:extLst>
      <p:ext uri="{BB962C8B-B14F-4D97-AF65-F5344CB8AC3E}">
        <p14:creationId xmlns:p14="http://schemas.microsoft.com/office/powerpoint/2010/main" val="20797498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54</a:t>
            </a:fld>
            <a:endParaRPr lang="en-US" altLang="zh-CN"/>
          </a:p>
        </p:txBody>
      </p:sp>
    </p:spTree>
    <p:extLst>
      <p:ext uri="{BB962C8B-B14F-4D97-AF65-F5344CB8AC3E}">
        <p14:creationId xmlns:p14="http://schemas.microsoft.com/office/powerpoint/2010/main" val="3808470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ChangeArrowheads="1" noTextEdit="1"/>
          </p:cNvSpPr>
          <p:nvPr>
            <p:ph type="sldImg"/>
          </p:nvPr>
        </p:nvSpPr>
        <p:spPr>
          <a:ln/>
        </p:spPr>
      </p:sp>
      <p:sp>
        <p:nvSpPr>
          <p:cNvPr id="225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anose="05000000000000000000" pitchFamily="2" charset="2"/>
              <a:buNone/>
            </a:pPr>
            <a:endParaRPr lang="en-US" altLang="zh-CN" sz="2400"/>
          </a:p>
        </p:txBody>
      </p:sp>
      <p:sp>
        <p:nvSpPr>
          <p:cNvPr id="2253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147AD2D-226D-4339-AE0F-5358AFA2F07E}" type="slidenum">
              <a:rPr lang="zh-CN" altLang="en-US" smtClean="0"/>
              <a:pPr/>
              <a:t>15</a:t>
            </a:fld>
            <a:endParaRPr lang="en-US" altLang="zh-CN"/>
          </a:p>
        </p:txBody>
      </p:sp>
    </p:spTree>
    <p:extLst>
      <p:ext uri="{BB962C8B-B14F-4D97-AF65-F5344CB8AC3E}">
        <p14:creationId xmlns:p14="http://schemas.microsoft.com/office/powerpoint/2010/main" val="3697088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55</a:t>
            </a:fld>
            <a:endParaRPr lang="en-US" altLang="zh-CN"/>
          </a:p>
        </p:txBody>
      </p:sp>
    </p:spTree>
    <p:extLst>
      <p:ext uri="{BB962C8B-B14F-4D97-AF65-F5344CB8AC3E}">
        <p14:creationId xmlns:p14="http://schemas.microsoft.com/office/powerpoint/2010/main" val="35387726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56</a:t>
            </a:fld>
            <a:endParaRPr lang="en-US" altLang="zh-CN"/>
          </a:p>
        </p:txBody>
      </p:sp>
    </p:spTree>
    <p:extLst>
      <p:ext uri="{BB962C8B-B14F-4D97-AF65-F5344CB8AC3E}">
        <p14:creationId xmlns:p14="http://schemas.microsoft.com/office/powerpoint/2010/main" val="40527321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58</a:t>
            </a:fld>
            <a:endParaRPr lang="en-US" altLang="zh-CN"/>
          </a:p>
        </p:txBody>
      </p:sp>
    </p:spTree>
    <p:extLst>
      <p:ext uri="{BB962C8B-B14F-4D97-AF65-F5344CB8AC3E}">
        <p14:creationId xmlns:p14="http://schemas.microsoft.com/office/powerpoint/2010/main" val="36573134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60</a:t>
            </a:fld>
            <a:endParaRPr lang="en-US" altLang="zh-CN"/>
          </a:p>
        </p:txBody>
      </p:sp>
    </p:spTree>
    <p:extLst>
      <p:ext uri="{BB962C8B-B14F-4D97-AF65-F5344CB8AC3E}">
        <p14:creationId xmlns:p14="http://schemas.microsoft.com/office/powerpoint/2010/main" val="13847326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61</a:t>
            </a:fld>
            <a:endParaRPr lang="en-US" altLang="zh-CN"/>
          </a:p>
        </p:txBody>
      </p:sp>
    </p:spTree>
    <p:extLst>
      <p:ext uri="{BB962C8B-B14F-4D97-AF65-F5344CB8AC3E}">
        <p14:creationId xmlns:p14="http://schemas.microsoft.com/office/powerpoint/2010/main" val="22449703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62</a:t>
            </a:fld>
            <a:endParaRPr lang="en-US" altLang="zh-CN"/>
          </a:p>
        </p:txBody>
      </p:sp>
    </p:spTree>
    <p:extLst>
      <p:ext uri="{BB962C8B-B14F-4D97-AF65-F5344CB8AC3E}">
        <p14:creationId xmlns:p14="http://schemas.microsoft.com/office/powerpoint/2010/main" val="25637004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63</a:t>
            </a:fld>
            <a:endParaRPr lang="en-US" altLang="zh-CN"/>
          </a:p>
        </p:txBody>
      </p:sp>
    </p:spTree>
    <p:extLst>
      <p:ext uri="{BB962C8B-B14F-4D97-AF65-F5344CB8AC3E}">
        <p14:creationId xmlns:p14="http://schemas.microsoft.com/office/powerpoint/2010/main" val="15199152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64</a:t>
            </a:fld>
            <a:endParaRPr lang="en-US" altLang="zh-CN"/>
          </a:p>
        </p:txBody>
      </p:sp>
    </p:spTree>
    <p:extLst>
      <p:ext uri="{BB962C8B-B14F-4D97-AF65-F5344CB8AC3E}">
        <p14:creationId xmlns:p14="http://schemas.microsoft.com/office/powerpoint/2010/main" val="37669266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65</a:t>
            </a:fld>
            <a:endParaRPr lang="en-US" altLang="zh-CN"/>
          </a:p>
        </p:txBody>
      </p:sp>
    </p:spTree>
    <p:extLst>
      <p:ext uri="{BB962C8B-B14F-4D97-AF65-F5344CB8AC3E}">
        <p14:creationId xmlns:p14="http://schemas.microsoft.com/office/powerpoint/2010/main" val="7560579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66</a:t>
            </a:fld>
            <a:endParaRPr lang="en-US" altLang="zh-CN"/>
          </a:p>
        </p:txBody>
      </p:sp>
    </p:spTree>
    <p:extLst>
      <p:ext uri="{BB962C8B-B14F-4D97-AF65-F5344CB8AC3E}">
        <p14:creationId xmlns:p14="http://schemas.microsoft.com/office/powerpoint/2010/main" val="449177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Calibri" pitchFamily="34" charset="0"/>
                <a:ea typeface="宋体" pitchFamily="2" charset="-122"/>
                <a:cs typeface="+mn-cs"/>
              </a:rPr>
              <a:t>对语言来说，如何判定句子是否正确？规定句子是否正确的规则称为文法。 </a:t>
            </a:r>
            <a:br>
              <a:rPr lang="zh-CN" altLang="en-US"/>
            </a:br>
            <a:r>
              <a:rPr lang="zh-CN" altLang="en-US" sz="1200" b="0" i="0" kern="1200">
                <a:solidFill>
                  <a:schemeClr val="tx1"/>
                </a:solidFill>
                <a:effectLst/>
                <a:latin typeface="Calibri" pitchFamily="34" charset="0"/>
                <a:ea typeface="宋体" pitchFamily="2" charset="-122"/>
                <a:cs typeface="+mn-cs"/>
              </a:rPr>
              <a:t>为了能够正确理解句子，就需要先将句子拆分成多个单词。对自然语言这叫做分词；对编程语言，则叫做词法分析。 </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23</a:t>
            </a:fld>
            <a:endParaRPr lang="en-US" altLang="zh-CN"/>
          </a:p>
        </p:txBody>
      </p:sp>
    </p:spTree>
    <p:extLst>
      <p:ext uri="{BB962C8B-B14F-4D97-AF65-F5344CB8AC3E}">
        <p14:creationId xmlns:p14="http://schemas.microsoft.com/office/powerpoint/2010/main" val="15142044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67</a:t>
            </a:fld>
            <a:endParaRPr lang="en-US" altLang="zh-CN"/>
          </a:p>
        </p:txBody>
      </p:sp>
    </p:spTree>
    <p:extLst>
      <p:ext uri="{BB962C8B-B14F-4D97-AF65-F5344CB8AC3E}">
        <p14:creationId xmlns:p14="http://schemas.microsoft.com/office/powerpoint/2010/main" val="37714832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68</a:t>
            </a:fld>
            <a:endParaRPr lang="en-US" altLang="zh-CN"/>
          </a:p>
        </p:txBody>
      </p:sp>
    </p:spTree>
    <p:extLst>
      <p:ext uri="{BB962C8B-B14F-4D97-AF65-F5344CB8AC3E}">
        <p14:creationId xmlns:p14="http://schemas.microsoft.com/office/powerpoint/2010/main" val="25023453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70</a:t>
            </a:fld>
            <a:endParaRPr lang="en-US" altLang="zh-CN"/>
          </a:p>
        </p:txBody>
      </p:sp>
    </p:spTree>
    <p:extLst>
      <p:ext uri="{BB962C8B-B14F-4D97-AF65-F5344CB8AC3E}">
        <p14:creationId xmlns:p14="http://schemas.microsoft.com/office/powerpoint/2010/main" val="30261978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71</a:t>
            </a:fld>
            <a:endParaRPr lang="en-US" altLang="zh-CN"/>
          </a:p>
        </p:txBody>
      </p:sp>
    </p:spTree>
    <p:extLst>
      <p:ext uri="{BB962C8B-B14F-4D97-AF65-F5344CB8AC3E}">
        <p14:creationId xmlns:p14="http://schemas.microsoft.com/office/powerpoint/2010/main" val="19431991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72</a:t>
            </a:fld>
            <a:endParaRPr lang="en-US" altLang="zh-CN"/>
          </a:p>
        </p:txBody>
      </p:sp>
    </p:spTree>
    <p:extLst>
      <p:ext uri="{BB962C8B-B14F-4D97-AF65-F5344CB8AC3E}">
        <p14:creationId xmlns:p14="http://schemas.microsoft.com/office/powerpoint/2010/main" val="35651457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73</a:t>
            </a:fld>
            <a:endParaRPr lang="en-US" altLang="zh-CN"/>
          </a:p>
        </p:txBody>
      </p:sp>
    </p:spTree>
    <p:extLst>
      <p:ext uri="{BB962C8B-B14F-4D97-AF65-F5344CB8AC3E}">
        <p14:creationId xmlns:p14="http://schemas.microsoft.com/office/powerpoint/2010/main" val="33892192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74</a:t>
            </a:fld>
            <a:endParaRPr lang="en-US" altLang="zh-CN"/>
          </a:p>
        </p:txBody>
      </p:sp>
    </p:spTree>
    <p:extLst>
      <p:ext uri="{BB962C8B-B14F-4D97-AF65-F5344CB8AC3E}">
        <p14:creationId xmlns:p14="http://schemas.microsoft.com/office/powerpoint/2010/main" val="5695206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75</a:t>
            </a:fld>
            <a:endParaRPr lang="en-US" altLang="zh-CN"/>
          </a:p>
        </p:txBody>
      </p:sp>
    </p:spTree>
    <p:extLst>
      <p:ext uri="{BB962C8B-B14F-4D97-AF65-F5344CB8AC3E}">
        <p14:creationId xmlns:p14="http://schemas.microsoft.com/office/powerpoint/2010/main" val="17397749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77</a:t>
            </a:fld>
            <a:endParaRPr lang="en-US" altLang="zh-CN"/>
          </a:p>
        </p:txBody>
      </p:sp>
    </p:spTree>
    <p:extLst>
      <p:ext uri="{BB962C8B-B14F-4D97-AF65-F5344CB8AC3E}">
        <p14:creationId xmlns:p14="http://schemas.microsoft.com/office/powerpoint/2010/main" val="39782414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78</a:t>
            </a:fld>
            <a:endParaRPr lang="en-US" altLang="zh-CN"/>
          </a:p>
        </p:txBody>
      </p:sp>
    </p:spTree>
    <p:extLst>
      <p:ext uri="{BB962C8B-B14F-4D97-AF65-F5344CB8AC3E}">
        <p14:creationId xmlns:p14="http://schemas.microsoft.com/office/powerpoint/2010/main" val="162654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课本</a:t>
            </a:r>
            <a:r>
              <a:rPr lang="en-US" altLang="zh-CN"/>
              <a:t>P8</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24</a:t>
            </a:fld>
            <a:endParaRPr lang="en-US" altLang="zh-CN"/>
          </a:p>
        </p:txBody>
      </p:sp>
    </p:spTree>
    <p:extLst>
      <p:ext uri="{BB962C8B-B14F-4D97-AF65-F5344CB8AC3E}">
        <p14:creationId xmlns:p14="http://schemas.microsoft.com/office/powerpoint/2010/main" val="41669298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80</a:t>
            </a:fld>
            <a:endParaRPr lang="en-US" altLang="zh-CN"/>
          </a:p>
        </p:txBody>
      </p:sp>
    </p:spTree>
    <p:extLst>
      <p:ext uri="{BB962C8B-B14F-4D97-AF65-F5344CB8AC3E}">
        <p14:creationId xmlns:p14="http://schemas.microsoft.com/office/powerpoint/2010/main" val="28374991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81</a:t>
            </a:fld>
            <a:endParaRPr lang="en-US" altLang="zh-CN"/>
          </a:p>
        </p:txBody>
      </p:sp>
    </p:spTree>
    <p:extLst>
      <p:ext uri="{BB962C8B-B14F-4D97-AF65-F5344CB8AC3E}">
        <p14:creationId xmlns:p14="http://schemas.microsoft.com/office/powerpoint/2010/main" val="16187230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83</a:t>
            </a:fld>
            <a:endParaRPr lang="en-US" altLang="zh-CN"/>
          </a:p>
        </p:txBody>
      </p:sp>
    </p:spTree>
    <p:extLst>
      <p:ext uri="{BB962C8B-B14F-4D97-AF65-F5344CB8AC3E}">
        <p14:creationId xmlns:p14="http://schemas.microsoft.com/office/powerpoint/2010/main" val="26896348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84</a:t>
            </a:fld>
            <a:endParaRPr lang="en-US" altLang="zh-CN"/>
          </a:p>
        </p:txBody>
      </p:sp>
    </p:spTree>
    <p:extLst>
      <p:ext uri="{BB962C8B-B14F-4D97-AF65-F5344CB8AC3E}">
        <p14:creationId xmlns:p14="http://schemas.microsoft.com/office/powerpoint/2010/main" val="7336140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85</a:t>
            </a:fld>
            <a:endParaRPr lang="en-US" altLang="zh-CN"/>
          </a:p>
        </p:txBody>
      </p:sp>
    </p:spTree>
    <p:extLst>
      <p:ext uri="{BB962C8B-B14F-4D97-AF65-F5344CB8AC3E}">
        <p14:creationId xmlns:p14="http://schemas.microsoft.com/office/powerpoint/2010/main" val="39653478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86</a:t>
            </a:fld>
            <a:endParaRPr lang="en-US" altLang="zh-CN"/>
          </a:p>
        </p:txBody>
      </p:sp>
    </p:spTree>
    <p:extLst>
      <p:ext uri="{BB962C8B-B14F-4D97-AF65-F5344CB8AC3E}">
        <p14:creationId xmlns:p14="http://schemas.microsoft.com/office/powerpoint/2010/main" val="16855370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87</a:t>
            </a:fld>
            <a:endParaRPr lang="en-US" altLang="zh-CN"/>
          </a:p>
        </p:txBody>
      </p:sp>
    </p:spTree>
    <p:extLst>
      <p:ext uri="{BB962C8B-B14F-4D97-AF65-F5344CB8AC3E}">
        <p14:creationId xmlns:p14="http://schemas.microsoft.com/office/powerpoint/2010/main" val="41800351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88</a:t>
            </a:fld>
            <a:endParaRPr lang="en-US" altLang="zh-CN"/>
          </a:p>
        </p:txBody>
      </p:sp>
    </p:spTree>
    <p:extLst>
      <p:ext uri="{BB962C8B-B14F-4D97-AF65-F5344CB8AC3E}">
        <p14:creationId xmlns:p14="http://schemas.microsoft.com/office/powerpoint/2010/main" val="33053034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89</a:t>
            </a:fld>
            <a:endParaRPr lang="en-US" altLang="zh-CN"/>
          </a:p>
        </p:txBody>
      </p:sp>
    </p:spTree>
    <p:extLst>
      <p:ext uri="{BB962C8B-B14F-4D97-AF65-F5344CB8AC3E}">
        <p14:creationId xmlns:p14="http://schemas.microsoft.com/office/powerpoint/2010/main" val="34767945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91</a:t>
            </a:fld>
            <a:endParaRPr lang="en-US" altLang="zh-CN"/>
          </a:p>
        </p:txBody>
      </p:sp>
    </p:spTree>
    <p:extLst>
      <p:ext uri="{BB962C8B-B14F-4D97-AF65-F5344CB8AC3E}">
        <p14:creationId xmlns:p14="http://schemas.microsoft.com/office/powerpoint/2010/main" val="1009408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a:t>数据类型的出现是为了把数据分成所需内存大小不同的数据</a:t>
            </a:r>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25</a:t>
            </a:fld>
            <a:endParaRPr lang="en-US" altLang="zh-CN"/>
          </a:p>
        </p:txBody>
      </p:sp>
    </p:spTree>
    <p:extLst>
      <p:ext uri="{BB962C8B-B14F-4D97-AF65-F5344CB8AC3E}">
        <p14:creationId xmlns:p14="http://schemas.microsoft.com/office/powerpoint/2010/main" val="3139197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92</a:t>
            </a:fld>
            <a:endParaRPr lang="en-US" altLang="zh-CN"/>
          </a:p>
        </p:txBody>
      </p:sp>
    </p:spTree>
    <p:extLst>
      <p:ext uri="{BB962C8B-B14F-4D97-AF65-F5344CB8AC3E}">
        <p14:creationId xmlns:p14="http://schemas.microsoft.com/office/powerpoint/2010/main" val="104420533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93</a:t>
            </a:fld>
            <a:endParaRPr lang="en-US" altLang="zh-CN"/>
          </a:p>
        </p:txBody>
      </p:sp>
    </p:spTree>
    <p:extLst>
      <p:ext uri="{BB962C8B-B14F-4D97-AF65-F5344CB8AC3E}">
        <p14:creationId xmlns:p14="http://schemas.microsoft.com/office/powerpoint/2010/main" val="414409228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94</a:t>
            </a:fld>
            <a:endParaRPr lang="en-US" altLang="zh-CN"/>
          </a:p>
        </p:txBody>
      </p:sp>
    </p:spTree>
    <p:extLst>
      <p:ext uri="{BB962C8B-B14F-4D97-AF65-F5344CB8AC3E}">
        <p14:creationId xmlns:p14="http://schemas.microsoft.com/office/powerpoint/2010/main" val="353637697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95</a:t>
            </a:fld>
            <a:endParaRPr lang="en-US" altLang="zh-CN"/>
          </a:p>
        </p:txBody>
      </p:sp>
    </p:spTree>
    <p:extLst>
      <p:ext uri="{BB962C8B-B14F-4D97-AF65-F5344CB8AC3E}">
        <p14:creationId xmlns:p14="http://schemas.microsoft.com/office/powerpoint/2010/main" val="263712866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96</a:t>
            </a:fld>
            <a:endParaRPr lang="en-US" altLang="zh-CN"/>
          </a:p>
        </p:txBody>
      </p:sp>
    </p:spTree>
    <p:extLst>
      <p:ext uri="{BB962C8B-B14F-4D97-AF65-F5344CB8AC3E}">
        <p14:creationId xmlns:p14="http://schemas.microsoft.com/office/powerpoint/2010/main" val="336669813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ChangeArrowheads="1" noTextEdit="1"/>
          </p:cNvSpPr>
          <p:nvPr>
            <p:ph type="sldImg"/>
          </p:nvPr>
        </p:nvSpPr>
        <p:spPr>
          <a:ln/>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38013C-2712-4684-B53E-2FC151A6DF50}" type="slidenum">
              <a:rPr lang="zh-CN" altLang="en-US" smtClean="0"/>
              <a:pPr/>
              <a:t>97</a:t>
            </a:fld>
            <a:endParaRPr lang="en-US" altLang="zh-CN"/>
          </a:p>
        </p:txBody>
      </p:sp>
    </p:spTree>
    <p:extLst>
      <p:ext uri="{BB962C8B-B14F-4D97-AF65-F5344CB8AC3E}">
        <p14:creationId xmlns:p14="http://schemas.microsoft.com/office/powerpoint/2010/main" val="1659279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26</a:t>
            </a:fld>
            <a:endParaRPr lang="en-US" altLang="zh-CN"/>
          </a:p>
        </p:txBody>
      </p:sp>
    </p:spTree>
    <p:extLst>
      <p:ext uri="{BB962C8B-B14F-4D97-AF65-F5344CB8AC3E}">
        <p14:creationId xmlns:p14="http://schemas.microsoft.com/office/powerpoint/2010/main" val="2554803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27</a:t>
            </a:fld>
            <a:endParaRPr lang="en-US" altLang="zh-CN"/>
          </a:p>
        </p:txBody>
      </p:sp>
    </p:spTree>
    <p:extLst>
      <p:ext uri="{BB962C8B-B14F-4D97-AF65-F5344CB8AC3E}">
        <p14:creationId xmlns:p14="http://schemas.microsoft.com/office/powerpoint/2010/main" val="840828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28</a:t>
            </a:fld>
            <a:endParaRPr lang="en-US" altLang="zh-CN"/>
          </a:p>
        </p:txBody>
      </p:sp>
    </p:spTree>
    <p:extLst>
      <p:ext uri="{BB962C8B-B14F-4D97-AF65-F5344CB8AC3E}">
        <p14:creationId xmlns:p14="http://schemas.microsoft.com/office/powerpoint/2010/main" val="14124567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050957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2464194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4678604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表格占位符 2"/>
          <p:cNvSpPr>
            <a:spLocks noGrp="1"/>
          </p:cNvSpPr>
          <p:nvPr>
            <p:ph type="tbl" idx="1"/>
          </p:nvPr>
        </p:nvSpPr>
        <p:spPr>
          <a:xfrm>
            <a:off x="609600" y="1484313"/>
            <a:ext cx="10972800" cy="4641850"/>
          </a:xfrm>
        </p:spPr>
        <p:txBody>
          <a:bodyPr/>
          <a:lstStyle/>
          <a:p>
            <a:pPr lvl="0"/>
            <a:endParaRPr lang="zh-CN" altLang="en-US" noProof="0"/>
          </a:p>
        </p:txBody>
      </p:sp>
    </p:spTree>
    <p:extLst>
      <p:ext uri="{BB962C8B-B14F-4D97-AF65-F5344CB8AC3E}">
        <p14:creationId xmlns:p14="http://schemas.microsoft.com/office/powerpoint/2010/main" val="368485870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36912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sz="2800" u="none"/>
            </a:lvl1pPr>
            <a:lvl2pPr>
              <a:defRPr sz="2400"/>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4228885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40330257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809546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7020084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9488900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47070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5657925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392641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lum/>
          </a:blip>
          <a:srcRect/>
          <a:tile tx="0" ty="0" sx="100000" sy="100000" flip="none" algn="tl"/>
        </a:blip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609600" y="274639"/>
            <a:ext cx="10972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7"/>
          <p:cNvSpPr>
            <a:spLocks noGrp="1" noChangeArrowheads="1"/>
          </p:cNvSpPr>
          <p:nvPr>
            <p:ph type="body" idx="1"/>
          </p:nvPr>
        </p:nvSpPr>
        <p:spPr bwMode="auto">
          <a:xfrm>
            <a:off x="609600" y="1484313"/>
            <a:ext cx="10972800"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4166"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 id="2147484164" r:id="rId12"/>
    <p:sldLayoutId id="2147484165" r:id="rId13"/>
  </p:sldLayoutIdLst>
  <p:transition>
    <p:fade/>
  </p:transition>
  <p:txStyles>
    <p:titleStyle>
      <a:lvl1pPr algn="r" rtl="0" eaLnBrk="0" fontAlgn="base" hangingPunct="0">
        <a:spcBef>
          <a:spcPct val="0"/>
        </a:spcBef>
        <a:spcAft>
          <a:spcPct val="0"/>
        </a:spcAft>
        <a:defRPr sz="3600" b="1">
          <a:solidFill>
            <a:schemeClr val="bg1"/>
          </a:solidFill>
          <a:latin typeface="+mj-lt"/>
          <a:ea typeface="+mj-ea"/>
          <a:cs typeface="+mj-cs"/>
        </a:defRPr>
      </a:lvl1pPr>
      <a:lvl2pPr algn="r" rtl="0" eaLnBrk="0" fontAlgn="base" hangingPunct="0">
        <a:spcBef>
          <a:spcPct val="0"/>
        </a:spcBef>
        <a:spcAft>
          <a:spcPct val="0"/>
        </a:spcAft>
        <a:defRPr sz="3600" b="1">
          <a:solidFill>
            <a:schemeClr val="bg1"/>
          </a:solidFill>
          <a:latin typeface="Arial" pitchFamily="34" charset="0"/>
          <a:ea typeface="黑体" pitchFamily="2" charset="-122"/>
        </a:defRPr>
      </a:lvl2pPr>
      <a:lvl3pPr algn="r" rtl="0" eaLnBrk="0" fontAlgn="base" hangingPunct="0">
        <a:spcBef>
          <a:spcPct val="0"/>
        </a:spcBef>
        <a:spcAft>
          <a:spcPct val="0"/>
        </a:spcAft>
        <a:defRPr sz="3600" b="1">
          <a:solidFill>
            <a:schemeClr val="bg1"/>
          </a:solidFill>
          <a:latin typeface="Arial" pitchFamily="34" charset="0"/>
          <a:ea typeface="黑体" pitchFamily="2" charset="-122"/>
        </a:defRPr>
      </a:lvl3pPr>
      <a:lvl4pPr algn="r" rtl="0" eaLnBrk="0" fontAlgn="base" hangingPunct="0">
        <a:spcBef>
          <a:spcPct val="0"/>
        </a:spcBef>
        <a:spcAft>
          <a:spcPct val="0"/>
        </a:spcAft>
        <a:defRPr sz="3600" b="1">
          <a:solidFill>
            <a:schemeClr val="bg1"/>
          </a:solidFill>
          <a:latin typeface="Arial" pitchFamily="34" charset="0"/>
          <a:ea typeface="黑体" pitchFamily="2" charset="-122"/>
        </a:defRPr>
      </a:lvl4pPr>
      <a:lvl5pPr algn="r" rtl="0" eaLnBrk="0" fontAlgn="base" hangingPunct="0">
        <a:spcBef>
          <a:spcPct val="0"/>
        </a:spcBef>
        <a:spcAft>
          <a:spcPct val="0"/>
        </a:spcAft>
        <a:defRPr sz="3600" b="1">
          <a:solidFill>
            <a:schemeClr val="bg1"/>
          </a:solidFill>
          <a:latin typeface="Arial" pitchFamily="34" charset="0"/>
          <a:ea typeface="黑体" pitchFamily="2" charset="-122"/>
        </a:defRPr>
      </a:lvl5pPr>
      <a:lvl6pPr marL="457200" algn="r" rtl="0" fontAlgn="base">
        <a:spcBef>
          <a:spcPct val="0"/>
        </a:spcBef>
        <a:spcAft>
          <a:spcPct val="0"/>
        </a:spcAft>
        <a:defRPr sz="2800">
          <a:solidFill>
            <a:schemeClr val="bg1"/>
          </a:solidFill>
          <a:latin typeface="Arial" pitchFamily="34" charset="0"/>
          <a:ea typeface="黑体" pitchFamily="2" charset="-122"/>
        </a:defRPr>
      </a:lvl6pPr>
      <a:lvl7pPr marL="914400" algn="r" rtl="0" fontAlgn="base">
        <a:spcBef>
          <a:spcPct val="0"/>
        </a:spcBef>
        <a:spcAft>
          <a:spcPct val="0"/>
        </a:spcAft>
        <a:defRPr sz="2800">
          <a:solidFill>
            <a:schemeClr val="bg1"/>
          </a:solidFill>
          <a:latin typeface="Arial" pitchFamily="34" charset="0"/>
          <a:ea typeface="黑体" pitchFamily="2" charset="-122"/>
        </a:defRPr>
      </a:lvl7pPr>
      <a:lvl8pPr marL="1371600" algn="r" rtl="0" fontAlgn="base">
        <a:spcBef>
          <a:spcPct val="0"/>
        </a:spcBef>
        <a:spcAft>
          <a:spcPct val="0"/>
        </a:spcAft>
        <a:defRPr sz="2800">
          <a:solidFill>
            <a:schemeClr val="bg1"/>
          </a:solidFill>
          <a:latin typeface="Arial" pitchFamily="34" charset="0"/>
          <a:ea typeface="黑体" pitchFamily="2" charset="-122"/>
        </a:defRPr>
      </a:lvl8pPr>
      <a:lvl9pPr marL="1828800" algn="r" rtl="0" fontAlgn="base">
        <a:spcBef>
          <a:spcPct val="0"/>
        </a:spcBef>
        <a:spcAft>
          <a:spcPct val="0"/>
        </a:spcAft>
        <a:defRPr sz="2800">
          <a:solidFill>
            <a:schemeClr val="bg1"/>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3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microsoft.com/office/2007/relationships/hdphoto" Target="../media/hdphoto2.wdp"/></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black">
          <a:xfrm>
            <a:off x="1559496" y="1340768"/>
            <a:ext cx="648072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7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计算机导论</a:t>
            </a:r>
          </a:p>
        </p:txBody>
      </p:sp>
      <p:sp>
        <p:nvSpPr>
          <p:cNvPr id="6" name="Rectangle 9"/>
          <p:cNvSpPr>
            <a:spLocks noChangeArrowheads="1"/>
          </p:cNvSpPr>
          <p:nvPr/>
        </p:nvSpPr>
        <p:spPr bwMode="black">
          <a:xfrm>
            <a:off x="1559496" y="2996952"/>
            <a:ext cx="7632848"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第三章  </a:t>
            </a:r>
            <a:r>
              <a:rPr lang="en-US" altLang="zh-CN"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Python</a:t>
            </a:r>
            <a:r>
              <a:rPr lang="zh-CN" altLang="en-US"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语言及应用</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机器语言</a:t>
            </a:r>
          </a:p>
        </p:txBody>
      </p:sp>
      <p:sp>
        <p:nvSpPr>
          <p:cNvPr id="3" name="内容占位符 2"/>
          <p:cNvSpPr>
            <a:spLocks noGrp="1"/>
          </p:cNvSpPr>
          <p:nvPr>
            <p:ph idx="1"/>
          </p:nvPr>
        </p:nvSpPr>
        <p:spPr>
          <a:xfrm>
            <a:off x="609600" y="1484313"/>
            <a:ext cx="10972800" cy="3240832"/>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以二进制代码表示指令集合、</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直接能识别和执行的语言。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优点是占用内存少、执行速度快；缺点是不易阅读和记忆、编程查错困难等。</a:t>
            </a:r>
          </a:p>
          <a:p>
            <a:pPr marL="1314450" lvl="3" indent="0" eaLnBrk="1">
              <a:spcBef>
                <a:spcPts val="120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t>
            </a:r>
          </a:p>
        </p:txBody>
      </p:sp>
      <p:sp>
        <p:nvSpPr>
          <p:cNvPr id="4" name="矩形 3"/>
          <p:cNvSpPr/>
          <p:nvPr/>
        </p:nvSpPr>
        <p:spPr>
          <a:xfrm>
            <a:off x="1487488" y="4869160"/>
            <a:ext cx="5472608" cy="1728192"/>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1200"/>
              </a:spcBef>
              <a:buNone/>
            </a:pPr>
            <a:r>
              <a:rPr lang="en-US" altLang="zh-CN" sz="3200">
                <a:solidFill>
                  <a:schemeClr val="tx1">
                    <a:lumMod val="75000"/>
                    <a:lumOff val="25000"/>
                  </a:schemeClr>
                </a:solidFill>
                <a:ea typeface="微软雅黑" panose="020B0503020204020204" pitchFamily="34" charset="-122"/>
              </a:rPr>
              <a:t>0000,0000,000000001000  </a:t>
            </a:r>
          </a:p>
          <a:p>
            <a:pPr marL="180000" lvl="3" indent="0" eaLnBrk="1">
              <a:spcBef>
                <a:spcPts val="0"/>
              </a:spcBef>
              <a:buNone/>
            </a:pPr>
            <a:r>
              <a:rPr lang="en-US" altLang="zh-CN" sz="3200">
                <a:solidFill>
                  <a:schemeClr val="tx1">
                    <a:lumMod val="75000"/>
                    <a:lumOff val="25000"/>
                  </a:schemeClr>
                </a:solidFill>
                <a:ea typeface="微软雅黑" panose="020B0503020204020204" pitchFamily="34" charset="-122"/>
              </a:rPr>
              <a:t>0000,0000,000000000001  </a:t>
            </a:r>
          </a:p>
          <a:p>
            <a:pPr marL="180000" lvl="3" indent="0" eaLnBrk="1">
              <a:spcBef>
                <a:spcPts val="0"/>
              </a:spcBef>
              <a:buNone/>
            </a:pPr>
            <a:r>
              <a:rPr lang="en-US" altLang="zh-CN" sz="3200">
                <a:solidFill>
                  <a:schemeClr val="tx1">
                    <a:lumMod val="75000"/>
                    <a:lumOff val="25000"/>
                  </a:schemeClr>
                </a:solidFill>
                <a:ea typeface="微软雅黑" panose="020B0503020204020204" pitchFamily="34" charset="-122"/>
              </a:rPr>
              <a:t>0000,0001,000000001000 </a:t>
            </a:r>
            <a:endParaRPr lang="zh-CN" altLang="en-US"/>
          </a:p>
        </p:txBody>
      </p:sp>
    </p:spTree>
    <p:extLst>
      <p:ext uri="{BB962C8B-B14F-4D97-AF65-F5344CB8AC3E}">
        <p14:creationId xmlns:p14="http://schemas.microsoft.com/office/powerpoint/2010/main" val="15018220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4367808" y="1412776"/>
            <a:ext cx="4091017" cy="3595714"/>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sp>
        <p:nvSpPr>
          <p:cNvPr id="2" name="标题 1"/>
          <p:cNvSpPr>
            <a:spLocks noGrp="1"/>
          </p:cNvSpPr>
          <p:nvPr>
            <p:ph type="title"/>
          </p:nvPr>
        </p:nvSpPr>
        <p:spPr/>
        <p:txBody>
          <a:bodyPr/>
          <a:lstStyle/>
          <a:p>
            <a:r>
              <a:rPr lang="zh-CN" altLang="en-US"/>
              <a:t>练习</a:t>
            </a:r>
          </a:p>
        </p:txBody>
      </p:sp>
      <p:sp>
        <p:nvSpPr>
          <p:cNvPr id="3" name="内容占位符 2"/>
          <p:cNvSpPr>
            <a:spLocks noGrp="1"/>
          </p:cNvSpPr>
          <p:nvPr>
            <p:ph idx="1"/>
          </p:nvPr>
        </p:nvSpPr>
        <p:spPr>
          <a:xfrm>
            <a:off x="609600" y="1412776"/>
            <a:ext cx="4622304" cy="3600400"/>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用猜牌例子体会</a:t>
            </a: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语言是工具</a:t>
            </a: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算法是灵魂</a:t>
            </a:r>
          </a:p>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2048</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例子体会</a:t>
            </a: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学无止境</a:t>
            </a:r>
          </a:p>
          <a:p>
            <a:pPr>
              <a:lnSpc>
                <a:spcPct val="120000"/>
              </a:lnSpc>
            </a:pP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7824192" y="2636912"/>
            <a:ext cx="3900516" cy="3757640"/>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644900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black">
          <a:xfrm>
            <a:off x="1524000" y="23495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30000"/>
              </a:lnSpc>
              <a:spcBef>
                <a:spcPct val="0"/>
              </a:spcBef>
              <a:buFontTx/>
              <a:buNone/>
            </a:pPr>
            <a:endParaRPr lang="zh-CN" altLang="zh-CN" sz="1200">
              <a:solidFill>
                <a:schemeClr val="bg1"/>
              </a:solidFill>
              <a:ea typeface="宋体" panose="02010600030101010101" pitchFamily="2" charset="-122"/>
            </a:endParaRPr>
          </a:p>
        </p:txBody>
      </p:sp>
      <p:sp>
        <p:nvSpPr>
          <p:cNvPr id="63491" name="Rectangle 5"/>
          <p:cNvSpPr>
            <a:spLocks noChangeArrowheads="1"/>
          </p:cNvSpPr>
          <p:nvPr/>
        </p:nvSpPr>
        <p:spPr bwMode="black">
          <a:xfrm>
            <a:off x="1524000" y="1628776"/>
            <a:ext cx="9144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4000" b="1">
                <a:solidFill>
                  <a:schemeClr val="bg1"/>
                </a:solidFill>
              </a:rPr>
              <a:t>Questions?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汇编语言</a:t>
            </a:r>
          </a:p>
        </p:txBody>
      </p:sp>
      <p:sp>
        <p:nvSpPr>
          <p:cNvPr id="3" name="内容占位符 2"/>
          <p:cNvSpPr>
            <a:spLocks noGrp="1"/>
          </p:cNvSpPr>
          <p:nvPr>
            <p:ph idx="1"/>
          </p:nvPr>
        </p:nvSpPr>
        <p:spPr>
          <a:xfrm>
            <a:off x="609600" y="1484312"/>
            <a:ext cx="10972800" cy="4969023"/>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用助记符表示机器指令中操作码和操作地址的语言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汇编语言也是面向机器的语言，与机器语言相比较为直观、易理解和记忆，但通用性不强。</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常用的汇编语言有</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80X86</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80C51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ARM</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汇编等。</a:t>
            </a:r>
          </a:p>
          <a:p>
            <a:pPr marL="1314450" lvl="3" indent="0" eaLnBrk="1">
              <a:spcBef>
                <a:spcPts val="120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t>
            </a:r>
          </a:p>
        </p:txBody>
      </p:sp>
      <p:sp>
        <p:nvSpPr>
          <p:cNvPr id="7" name="矩形 6"/>
          <p:cNvSpPr/>
          <p:nvPr/>
        </p:nvSpPr>
        <p:spPr>
          <a:xfrm>
            <a:off x="1487488" y="5445224"/>
            <a:ext cx="5472608" cy="1152128"/>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MOV AX,100H</a:t>
            </a:r>
          </a:p>
          <a:p>
            <a:pPr marL="180000" lvl="3" indent="0" eaLnBrk="1">
              <a:spcBef>
                <a:spcPts val="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AND AX,0FFH</a:t>
            </a:r>
          </a:p>
        </p:txBody>
      </p:sp>
    </p:spTree>
    <p:extLst>
      <p:ext uri="{BB962C8B-B14F-4D97-AF65-F5344CB8AC3E}">
        <p14:creationId xmlns:p14="http://schemas.microsoft.com/office/powerpoint/2010/main" val="3109230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a:t>
            </a:r>
          </a:p>
        </p:txBody>
      </p:sp>
      <p:sp>
        <p:nvSpPr>
          <p:cNvPr id="3" name="内容占位符 2"/>
          <p:cNvSpPr>
            <a:spLocks noGrp="1"/>
          </p:cNvSpPr>
          <p:nvPr>
            <p:ph idx="1"/>
          </p:nvPr>
        </p:nvSpPr>
        <p:spPr>
          <a:xfrm>
            <a:off x="609600" y="1484312"/>
            <a:ext cx="10972800" cy="5113040"/>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高级语言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接近人们使用的自然语言，一条语句不仅仅是完成单一的机器指令操作，也可能是多项操作。</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常用的高级语言有</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Java</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等。</a:t>
            </a:r>
          </a:p>
          <a:p>
            <a:pPr marL="1314450" lvl="3" indent="0" eaLnBrk="1">
              <a:spcBef>
                <a:spcPts val="1200"/>
              </a:spcBef>
              <a:buNone/>
            </a:pPr>
            <a:r>
              <a:rPr lang="zh-CN" altLang="en-US" sz="2400">
                <a:solidFill>
                  <a:schemeClr val="tx1">
                    <a:lumMod val="75000"/>
                    <a:lumOff val="25000"/>
                  </a:schemeClr>
                </a:solidFill>
                <a:latin typeface="+mj-lt"/>
                <a:ea typeface="微软雅黑" panose="020B0503020204020204" pitchFamily="34" charset="-122"/>
              </a:rPr>
              <a:t>  </a:t>
            </a:r>
            <a:endParaRPr lang="en-US" altLang="zh-CN" sz="2400">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4" name="矩形 3"/>
          <p:cNvSpPr/>
          <p:nvPr/>
        </p:nvSpPr>
        <p:spPr>
          <a:xfrm>
            <a:off x="1487488" y="4077072"/>
            <a:ext cx="7344816" cy="2664296"/>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int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main(void){	</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int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first=2, second=3, sum;</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sum = first + second;</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printf</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("sum = %d", sum);</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return 0;</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p>
        </p:txBody>
      </p:sp>
    </p:spTree>
    <p:extLst>
      <p:ext uri="{BB962C8B-B14F-4D97-AF65-F5344CB8AC3E}">
        <p14:creationId xmlns:p14="http://schemas.microsoft.com/office/powerpoint/2010/main" val="39660202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156058460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a:t>语言的层次</a:t>
            </a:r>
          </a:p>
        </p:txBody>
      </p:sp>
      <p:sp>
        <p:nvSpPr>
          <p:cNvPr id="3" name="矩形: 圆角 2">
            <a:extLst>
              <a:ext uri="{FF2B5EF4-FFF2-40B4-BE49-F238E27FC236}">
                <a16:creationId xmlns:a16="http://schemas.microsoft.com/office/drawing/2014/main" id="{18945493-6890-45A4-88B1-AB1ED94B1746}"/>
              </a:ext>
            </a:extLst>
          </p:cNvPr>
          <p:cNvSpPr/>
          <p:nvPr/>
        </p:nvSpPr>
        <p:spPr>
          <a:xfrm>
            <a:off x="3111305" y="2349501"/>
            <a:ext cx="1007960" cy="2880000"/>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高</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级</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言</a:t>
            </a:r>
          </a:p>
        </p:txBody>
      </p:sp>
      <p:sp>
        <p:nvSpPr>
          <p:cNvPr id="6" name="矩形: 圆角 5">
            <a:extLst>
              <a:ext uri="{FF2B5EF4-FFF2-40B4-BE49-F238E27FC236}">
                <a16:creationId xmlns:a16="http://schemas.microsoft.com/office/drawing/2014/main" id="{73C7DC4C-2A10-4864-BFC7-02AD47B5ED52}"/>
              </a:ext>
            </a:extLst>
          </p:cNvPr>
          <p:cNvSpPr/>
          <p:nvPr/>
        </p:nvSpPr>
        <p:spPr>
          <a:xfrm>
            <a:off x="8151865" y="2349501"/>
            <a:ext cx="1007960" cy="2880000"/>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机</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器</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言</a:t>
            </a:r>
          </a:p>
        </p:txBody>
      </p:sp>
      <p:sp>
        <p:nvSpPr>
          <p:cNvPr id="4" name="椭圆 3">
            <a:extLst>
              <a:ext uri="{FF2B5EF4-FFF2-40B4-BE49-F238E27FC236}">
                <a16:creationId xmlns:a16="http://schemas.microsoft.com/office/drawing/2014/main" id="{697697FE-EDE6-4072-8B42-20D2CC0C2FE5}"/>
              </a:ext>
            </a:extLst>
          </p:cNvPr>
          <p:cNvSpPr/>
          <p:nvPr/>
        </p:nvSpPr>
        <p:spPr>
          <a:xfrm>
            <a:off x="5415561" y="2349501"/>
            <a:ext cx="1368000" cy="2880000"/>
          </a:xfrm>
          <a:prstGeom prst="ellipse">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语言翻译程序</a:t>
            </a:r>
          </a:p>
        </p:txBody>
      </p:sp>
      <p:sp>
        <p:nvSpPr>
          <p:cNvPr id="5" name="文本框 4">
            <a:extLst>
              <a:ext uri="{FF2B5EF4-FFF2-40B4-BE49-F238E27FC236}">
                <a16:creationId xmlns:a16="http://schemas.microsoft.com/office/drawing/2014/main" id="{AF3BD052-D58C-422A-A83A-9FD6162C07CF}"/>
              </a:ext>
            </a:extLst>
          </p:cNvPr>
          <p:cNvSpPr txBox="1"/>
          <p:nvPr/>
        </p:nvSpPr>
        <p:spPr>
          <a:xfrm>
            <a:off x="1199456" y="3573016"/>
            <a:ext cx="615553" cy="538162"/>
          </a:xfrm>
          <a:prstGeom prst="rect">
            <a:avLst/>
          </a:prstGeom>
          <a:noFill/>
        </p:spPr>
        <p:txBody>
          <a:bodyPr vert="eaVert">
            <a:spAutoFit/>
          </a:bodyPr>
          <a:lstStyle/>
          <a:p>
            <a:pP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人</a:t>
            </a:r>
          </a:p>
        </p:txBody>
      </p:sp>
      <p:sp>
        <p:nvSpPr>
          <p:cNvPr id="8" name="文本框 7">
            <a:extLst>
              <a:ext uri="{FF2B5EF4-FFF2-40B4-BE49-F238E27FC236}">
                <a16:creationId xmlns:a16="http://schemas.microsoft.com/office/drawing/2014/main" id="{17F466DA-F5C3-4169-AEDC-85CE3AFC1AAC}"/>
              </a:ext>
            </a:extLst>
          </p:cNvPr>
          <p:cNvSpPr txBox="1"/>
          <p:nvPr/>
        </p:nvSpPr>
        <p:spPr>
          <a:xfrm>
            <a:off x="10311953" y="3311526"/>
            <a:ext cx="615553" cy="1169551"/>
          </a:xfrm>
          <a:prstGeom prst="rect">
            <a:avLst/>
          </a:prstGeom>
          <a:noFill/>
        </p:spPr>
        <p:txBody>
          <a:bodyPr vert="eaVert" wrap="none">
            <a:spAutoFit/>
          </a:bodyPr>
          <a:lstStyle/>
          <a:p>
            <a:pP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计算机</a:t>
            </a:r>
          </a:p>
        </p:txBody>
      </p:sp>
      <p:cxnSp>
        <p:nvCxnSpPr>
          <p:cNvPr id="11" name="直接箭头连接符 10">
            <a:extLst>
              <a:ext uri="{FF2B5EF4-FFF2-40B4-BE49-F238E27FC236}">
                <a16:creationId xmlns:a16="http://schemas.microsoft.com/office/drawing/2014/main" id="{0C184826-636F-4E31-ABBA-CC822BFD6878}"/>
              </a:ext>
            </a:extLst>
          </p:cNvPr>
          <p:cNvCxnSpPr/>
          <p:nvPr/>
        </p:nvCxnSpPr>
        <p:spPr>
          <a:xfrm>
            <a:off x="1959025" y="3500438"/>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4" name="直接箭头连接符 13">
            <a:extLst>
              <a:ext uri="{FF2B5EF4-FFF2-40B4-BE49-F238E27FC236}">
                <a16:creationId xmlns:a16="http://schemas.microsoft.com/office/drawing/2014/main" id="{C52E4B19-6648-4591-BEEC-60390C085F8F}"/>
              </a:ext>
            </a:extLst>
          </p:cNvPr>
          <p:cNvCxnSpPr>
            <a:cxnSpLocks/>
          </p:cNvCxnSpPr>
          <p:nvPr/>
        </p:nvCxnSpPr>
        <p:spPr>
          <a:xfrm>
            <a:off x="4263393" y="3500438"/>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5" name="直接箭头连接符 14">
            <a:extLst>
              <a:ext uri="{FF2B5EF4-FFF2-40B4-BE49-F238E27FC236}">
                <a16:creationId xmlns:a16="http://schemas.microsoft.com/office/drawing/2014/main" id="{A62BEAC2-E4DF-4A0F-B16C-5E439762358B}"/>
              </a:ext>
            </a:extLst>
          </p:cNvPr>
          <p:cNvCxnSpPr>
            <a:cxnSpLocks/>
          </p:cNvCxnSpPr>
          <p:nvPr/>
        </p:nvCxnSpPr>
        <p:spPr>
          <a:xfrm>
            <a:off x="6927689" y="3573463"/>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6" name="直接箭头连接符 15">
            <a:extLst>
              <a:ext uri="{FF2B5EF4-FFF2-40B4-BE49-F238E27FC236}">
                <a16:creationId xmlns:a16="http://schemas.microsoft.com/office/drawing/2014/main" id="{678BD3B4-E40B-432A-9E55-1329D650C78D}"/>
              </a:ext>
            </a:extLst>
          </p:cNvPr>
          <p:cNvCxnSpPr>
            <a:cxnSpLocks/>
          </p:cNvCxnSpPr>
          <p:nvPr/>
        </p:nvCxnSpPr>
        <p:spPr>
          <a:xfrm>
            <a:off x="9303841" y="3573463"/>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9" name="直接箭头连接符 18">
            <a:extLst>
              <a:ext uri="{FF2B5EF4-FFF2-40B4-BE49-F238E27FC236}">
                <a16:creationId xmlns:a16="http://schemas.microsoft.com/office/drawing/2014/main" id="{02EE8182-05E3-42DC-B265-DAD8558B0E4B}"/>
              </a:ext>
            </a:extLst>
          </p:cNvPr>
          <p:cNvCxnSpPr/>
          <p:nvPr/>
        </p:nvCxnSpPr>
        <p:spPr>
          <a:xfrm flipH="1">
            <a:off x="9303841"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2" name="直接箭头连接符 21">
            <a:extLst>
              <a:ext uri="{FF2B5EF4-FFF2-40B4-BE49-F238E27FC236}">
                <a16:creationId xmlns:a16="http://schemas.microsoft.com/office/drawing/2014/main" id="{34D4C8FB-B020-4550-B035-CDBF24BFAF23}"/>
              </a:ext>
            </a:extLst>
          </p:cNvPr>
          <p:cNvCxnSpPr>
            <a:cxnSpLocks/>
          </p:cNvCxnSpPr>
          <p:nvPr/>
        </p:nvCxnSpPr>
        <p:spPr>
          <a:xfrm flipH="1">
            <a:off x="6927689"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3" name="直接箭头连接符 22">
            <a:extLst>
              <a:ext uri="{FF2B5EF4-FFF2-40B4-BE49-F238E27FC236}">
                <a16:creationId xmlns:a16="http://schemas.microsoft.com/office/drawing/2014/main" id="{1D76F9B8-127A-4CBB-9168-C1F2671D80E0}"/>
              </a:ext>
            </a:extLst>
          </p:cNvPr>
          <p:cNvCxnSpPr>
            <a:cxnSpLocks/>
          </p:cNvCxnSpPr>
          <p:nvPr/>
        </p:nvCxnSpPr>
        <p:spPr>
          <a:xfrm flipH="1">
            <a:off x="4263393"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4" name="直接箭头连接符 23">
            <a:extLst>
              <a:ext uri="{FF2B5EF4-FFF2-40B4-BE49-F238E27FC236}">
                <a16:creationId xmlns:a16="http://schemas.microsoft.com/office/drawing/2014/main" id="{4698EBCD-BDA4-4EEA-9104-CA23E8E3BB7A}"/>
              </a:ext>
            </a:extLst>
          </p:cNvPr>
          <p:cNvCxnSpPr>
            <a:cxnSpLocks/>
          </p:cNvCxnSpPr>
          <p:nvPr/>
        </p:nvCxnSpPr>
        <p:spPr>
          <a:xfrm flipH="1">
            <a:off x="1959025"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3585207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a:t>语言的层次</a:t>
            </a:r>
          </a:p>
        </p:txBody>
      </p:sp>
      <p:sp>
        <p:nvSpPr>
          <p:cNvPr id="6" name="AutoShape 4">
            <a:extLst>
              <a:ext uri="{FF2B5EF4-FFF2-40B4-BE49-F238E27FC236}">
                <a16:creationId xmlns:a16="http://schemas.microsoft.com/office/drawing/2014/main" id="{07EF1445-C957-4950-BF9F-B609E6113890}"/>
              </a:ext>
            </a:extLst>
          </p:cNvPr>
          <p:cNvSpPr>
            <a:spLocks noChangeArrowheads="1"/>
          </p:cNvSpPr>
          <p:nvPr/>
        </p:nvSpPr>
        <p:spPr bwMode="auto">
          <a:xfrm>
            <a:off x="6708288" y="5445224"/>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机器语言</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程序</a:t>
            </a:r>
          </a:p>
        </p:txBody>
      </p:sp>
      <p:grpSp>
        <p:nvGrpSpPr>
          <p:cNvPr id="10" name="组合 9"/>
          <p:cNvGrpSpPr/>
          <p:nvPr/>
        </p:nvGrpSpPr>
        <p:grpSpPr>
          <a:xfrm>
            <a:off x="1487488" y="5301208"/>
            <a:ext cx="4805606" cy="1077218"/>
            <a:chOff x="1487488" y="5301208"/>
            <a:chExt cx="4805606" cy="1077218"/>
          </a:xfrm>
        </p:grpSpPr>
        <p:sp>
          <p:nvSpPr>
            <p:cNvPr id="5" name="Text Box 3">
              <a:extLst>
                <a:ext uri="{FF2B5EF4-FFF2-40B4-BE49-F238E27FC236}">
                  <a16:creationId xmlns:a16="http://schemas.microsoft.com/office/drawing/2014/main" id="{B2F96D4B-EA6F-4E16-B551-8377FBCBA172}"/>
                </a:ext>
              </a:extLst>
            </p:cNvPr>
            <p:cNvSpPr txBox="1">
              <a:spLocks noChangeArrowheads="1"/>
            </p:cNvSpPr>
            <p:nvPr/>
          </p:nvSpPr>
          <p:spPr bwMode="auto">
            <a:xfrm>
              <a:off x="1487488" y="5301208"/>
              <a:ext cx="3057247" cy="1077218"/>
            </a:xfrm>
            <a:prstGeom prst="rect">
              <a:avLst/>
            </a:prstGeom>
            <a:noFill/>
            <a:ln w="9525">
              <a:noFill/>
              <a:miter lim="800000"/>
              <a:headEnd/>
              <a:tailEnd/>
            </a:ln>
            <a:effectLst/>
          </p:spPr>
          <p:txBody>
            <a:bodyPr wrap="none" anchor="ctr">
              <a:spAutoFit/>
            </a:bodyPr>
            <a:lstStyle/>
            <a:p>
              <a:pPr algn="ctr">
                <a:defRP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计算机</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/CPU</a:t>
              </a:r>
            </a:p>
            <a:p>
              <a:pPr algn="ctr">
                <a:defRP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能识别与执行的</a:t>
              </a:r>
            </a:p>
          </p:txBody>
        </p:sp>
        <p:sp>
          <p:nvSpPr>
            <p:cNvPr id="7" name="Line 5">
              <a:extLst>
                <a:ext uri="{FF2B5EF4-FFF2-40B4-BE49-F238E27FC236}">
                  <a16:creationId xmlns:a16="http://schemas.microsoft.com/office/drawing/2014/main" id="{FBC82044-F543-477A-877A-B9FA941B08B5}"/>
                </a:ext>
              </a:extLst>
            </p:cNvPr>
            <p:cNvSpPr>
              <a:spLocks noChangeShapeType="1"/>
            </p:cNvSpPr>
            <p:nvPr/>
          </p:nvSpPr>
          <p:spPr bwMode="auto">
            <a:xfrm>
              <a:off x="4720750" y="5949280"/>
              <a:ext cx="1572344" cy="0"/>
            </a:xfrm>
            <a:prstGeom prst="line">
              <a:avLst/>
            </a:prstGeom>
            <a:noFill/>
            <a:ln w="38100">
              <a:solidFill>
                <a:schemeClr val="tx1">
                  <a:lumMod val="85000"/>
                  <a:lumOff val="15000"/>
                </a:schemeClr>
              </a:solidFill>
              <a:round/>
              <a:headEnd/>
              <a:tailEnd/>
            </a:ln>
            <a:effectLst>
              <a:outerShdw blurRad="50800" dist="38100" dir="2700000" algn="tl" rotWithShape="0">
                <a:prstClr val="black">
                  <a:alpha val="40000"/>
                </a:prstClr>
              </a:outerShdw>
            </a:effectLst>
          </p:spPr>
          <p:txBody>
            <a:bodyPr wrap="none" anchor="ctr">
              <a:spAutoFit/>
            </a:bodyPr>
            <a:lstStyle/>
            <a:p>
              <a:pPr>
                <a:defRPr/>
              </a:pPr>
              <a:endParaRPr lang="zh-CN" altLang="en-US" sz="2800" b="1">
                <a:latin typeface="+mn-ea"/>
                <a:ea typeface="+mn-ea"/>
              </a:endParaRPr>
            </a:p>
          </p:txBody>
        </p:sp>
      </p:grpSp>
      <p:sp>
        <p:nvSpPr>
          <p:cNvPr id="21508" name="Text Box 10">
            <a:extLst>
              <a:ext uri="{FF2B5EF4-FFF2-40B4-BE49-F238E27FC236}">
                <a16:creationId xmlns:a16="http://schemas.microsoft.com/office/drawing/2014/main" id="{3617DFA8-5EA3-42CB-8C7F-54F499CBE4D2}"/>
              </a:ext>
            </a:extLst>
          </p:cNvPr>
          <p:cNvSpPr txBox="1">
            <a:spLocks noChangeArrowheads="1"/>
          </p:cNvSpPr>
          <p:nvPr/>
        </p:nvSpPr>
        <p:spPr bwMode="auto">
          <a:xfrm>
            <a:off x="7470893" y="1412776"/>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编译程序</a:t>
            </a:r>
          </a:p>
        </p:txBody>
      </p:sp>
      <p:sp>
        <p:nvSpPr>
          <p:cNvPr id="24" name="AutoShape 22">
            <a:extLst>
              <a:ext uri="{FF2B5EF4-FFF2-40B4-BE49-F238E27FC236}">
                <a16:creationId xmlns:a16="http://schemas.microsoft.com/office/drawing/2014/main" id="{91126AD4-B33C-445B-AD0B-9B68F307CCCC}"/>
              </a:ext>
            </a:extLst>
          </p:cNvPr>
          <p:cNvSpPr>
            <a:spLocks noChangeArrowheads="1"/>
          </p:cNvSpPr>
          <p:nvPr/>
        </p:nvSpPr>
        <p:spPr bwMode="auto">
          <a:xfrm>
            <a:off x="8739571" y="2998469"/>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汇编语言</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源程序</a:t>
            </a:r>
          </a:p>
        </p:txBody>
      </p:sp>
      <p:sp>
        <p:nvSpPr>
          <p:cNvPr id="27" name="AutoShape 25">
            <a:extLst>
              <a:ext uri="{FF2B5EF4-FFF2-40B4-BE49-F238E27FC236}">
                <a16:creationId xmlns:a16="http://schemas.microsoft.com/office/drawing/2014/main" id="{7DD372C7-F92E-49CA-9EDC-E0C668C42A72}"/>
              </a:ext>
            </a:extLst>
          </p:cNvPr>
          <p:cNvSpPr>
            <a:spLocks noChangeArrowheads="1"/>
          </p:cNvSpPr>
          <p:nvPr/>
        </p:nvSpPr>
        <p:spPr bwMode="auto">
          <a:xfrm>
            <a:off x="4825473" y="1639522"/>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高级语言</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源程序</a:t>
            </a:r>
          </a:p>
        </p:txBody>
      </p:sp>
      <p:sp>
        <p:nvSpPr>
          <p:cNvPr id="26" name="直角上箭头 25">
            <a:extLst>
              <a:ext uri="{FF2B5EF4-FFF2-40B4-BE49-F238E27FC236}">
                <a16:creationId xmlns:a16="http://schemas.microsoft.com/office/drawing/2014/main" id="{E868E774-F2DE-4D0A-965F-783BECA7976E}"/>
              </a:ext>
            </a:extLst>
          </p:cNvPr>
          <p:cNvSpPr/>
          <p:nvPr/>
        </p:nvSpPr>
        <p:spPr>
          <a:xfrm flipV="1">
            <a:off x="6935232" y="1958133"/>
            <a:ext cx="2937899" cy="969941"/>
          </a:xfrm>
          <a:prstGeom prst="bentUpArrow">
            <a:avLst>
              <a:gd name="adj1" fmla="val 25000"/>
              <a:gd name="adj2" fmla="val 25286"/>
              <a:gd name="adj3" fmla="val 38621"/>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右箭头 29">
            <a:extLst>
              <a:ext uri="{FF2B5EF4-FFF2-40B4-BE49-F238E27FC236}">
                <a16:creationId xmlns:a16="http://schemas.microsoft.com/office/drawing/2014/main" id="{C69C66AC-CAD0-469C-A1EC-FCE259000790}"/>
              </a:ext>
            </a:extLst>
          </p:cNvPr>
          <p:cNvSpPr/>
          <p:nvPr/>
        </p:nvSpPr>
        <p:spPr>
          <a:xfrm rot="3934211">
            <a:off x="4942841" y="3781759"/>
            <a:ext cx="2658687" cy="579124"/>
          </a:xfrm>
          <a:prstGeom prst="rightArrow">
            <a:avLst>
              <a:gd name="adj1" fmla="val 50000"/>
              <a:gd name="adj2" fmla="val 66469"/>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右箭头 30">
            <a:extLst>
              <a:ext uri="{FF2B5EF4-FFF2-40B4-BE49-F238E27FC236}">
                <a16:creationId xmlns:a16="http://schemas.microsoft.com/office/drawing/2014/main" id="{815F59D0-3A35-45AA-98E2-88D6BD793620}"/>
              </a:ext>
            </a:extLst>
          </p:cNvPr>
          <p:cNvSpPr/>
          <p:nvPr/>
        </p:nvSpPr>
        <p:spPr>
          <a:xfrm rot="7951175">
            <a:off x="8297458" y="4472258"/>
            <a:ext cx="1359607" cy="530614"/>
          </a:xfrm>
          <a:prstGeom prst="rightArrow">
            <a:avLst>
              <a:gd name="adj1" fmla="val 50000"/>
              <a:gd name="adj2" fmla="val 71529"/>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516" name="Text Box 7">
            <a:extLst>
              <a:ext uri="{FF2B5EF4-FFF2-40B4-BE49-F238E27FC236}">
                <a16:creationId xmlns:a16="http://schemas.microsoft.com/office/drawing/2014/main" id="{D93BA035-0EB3-4BE2-A69B-CD2F8A5A8DD3}"/>
              </a:ext>
            </a:extLst>
          </p:cNvPr>
          <p:cNvSpPr txBox="1">
            <a:spLocks noChangeArrowheads="1"/>
          </p:cNvSpPr>
          <p:nvPr/>
        </p:nvSpPr>
        <p:spPr bwMode="auto">
          <a:xfrm>
            <a:off x="9299579" y="4475955"/>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汇编程序</a:t>
            </a:r>
          </a:p>
        </p:txBody>
      </p:sp>
      <p:sp>
        <p:nvSpPr>
          <p:cNvPr id="33" name="Text Box 10">
            <a:extLst>
              <a:ext uri="{FF2B5EF4-FFF2-40B4-BE49-F238E27FC236}">
                <a16:creationId xmlns:a16="http://schemas.microsoft.com/office/drawing/2014/main" id="{810721EB-97EE-4F04-8818-4A9CC5F5D585}"/>
              </a:ext>
            </a:extLst>
          </p:cNvPr>
          <p:cNvSpPr txBox="1">
            <a:spLocks noChangeArrowheads="1"/>
          </p:cNvSpPr>
          <p:nvPr/>
        </p:nvSpPr>
        <p:spPr bwMode="auto">
          <a:xfrm>
            <a:off x="6378517" y="3385806"/>
            <a:ext cx="1620957" cy="523220"/>
          </a:xfrm>
          <a:prstGeom prst="rect">
            <a:avLst/>
          </a:prstGeom>
          <a:noFill/>
          <a:ln w="9525">
            <a:noFill/>
            <a:miter lim="800000"/>
            <a:headEnd/>
            <a:tailEnd/>
          </a:ln>
        </p:spPr>
        <p:txBody>
          <a:bodyPr wrap="none" anchor="ctr">
            <a:spAutoFit/>
          </a:bodyPr>
          <a:lstStyle/>
          <a:p>
            <a:pPr algn="ct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编译程序</a:t>
            </a:r>
          </a:p>
        </p:txBody>
      </p:sp>
      <p:grpSp>
        <p:nvGrpSpPr>
          <p:cNvPr id="9" name="组合 8"/>
          <p:cNvGrpSpPr/>
          <p:nvPr/>
        </p:nvGrpSpPr>
        <p:grpSpPr>
          <a:xfrm>
            <a:off x="3463381" y="2570325"/>
            <a:ext cx="1120451" cy="2313356"/>
            <a:chOff x="3463381" y="2570325"/>
            <a:chExt cx="1120451" cy="2313356"/>
          </a:xfrm>
        </p:grpSpPr>
        <p:sp>
          <p:nvSpPr>
            <p:cNvPr id="22" name="Text Box 20">
              <a:extLst>
                <a:ext uri="{FF2B5EF4-FFF2-40B4-BE49-F238E27FC236}">
                  <a16:creationId xmlns:a16="http://schemas.microsoft.com/office/drawing/2014/main" id="{B88ECAE2-9AF8-4EF9-8DBA-803521DF04E4}"/>
                </a:ext>
              </a:extLst>
            </p:cNvPr>
            <p:cNvSpPr txBox="1">
              <a:spLocks noChangeArrowheads="1"/>
            </p:cNvSpPr>
            <p:nvPr/>
          </p:nvSpPr>
          <p:spPr bwMode="auto">
            <a:xfrm>
              <a:off x="3968573" y="2636912"/>
              <a:ext cx="615259" cy="2246769"/>
            </a:xfrm>
            <a:prstGeom prst="rect">
              <a:avLst/>
            </a:prstGeom>
            <a:noFill/>
            <a:ln w="9525">
              <a:noFill/>
              <a:miter lim="800000"/>
              <a:headEnd/>
              <a:tailEnd/>
            </a:ln>
            <a:effectLst/>
          </p:spPr>
          <p:txBody>
            <a:bodyPr wrap="square" anchor="ctr">
              <a:spAutoFit/>
            </a:bodyPr>
            <a:lstStyle/>
            <a:p>
              <a:pPr>
                <a:defRPr/>
              </a:pP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执行</a:t>
              </a:r>
            </a:p>
            <a:p>
              <a:pPr>
                <a:defRPr/>
              </a:pP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效率高</a:t>
              </a:r>
            </a:p>
          </p:txBody>
        </p:sp>
        <p:sp>
          <p:nvSpPr>
            <p:cNvPr id="36" name="右箭头 35">
              <a:extLst>
                <a:ext uri="{FF2B5EF4-FFF2-40B4-BE49-F238E27FC236}">
                  <a16:creationId xmlns:a16="http://schemas.microsoft.com/office/drawing/2014/main" id="{C69C66AC-CAD0-469C-A1EC-FCE259000790}"/>
                </a:ext>
              </a:extLst>
            </p:cNvPr>
            <p:cNvSpPr/>
            <p:nvPr/>
          </p:nvSpPr>
          <p:spPr>
            <a:xfrm rot="5400000">
              <a:off x="2531995" y="3501711"/>
              <a:ext cx="2295956" cy="433184"/>
            </a:xfrm>
            <a:prstGeom prst="rightArrow">
              <a:avLst>
                <a:gd name="adj1" fmla="val 50000"/>
                <a:gd name="adj2" fmla="val 66469"/>
              </a:avLst>
            </a:prstGeom>
            <a:solidFill>
              <a:schemeClr val="bg1">
                <a:lumMod val="75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7"/>
          <p:cNvGrpSpPr/>
          <p:nvPr/>
        </p:nvGrpSpPr>
        <p:grpSpPr>
          <a:xfrm>
            <a:off x="1775520" y="2564904"/>
            <a:ext cx="1016718" cy="2301378"/>
            <a:chOff x="1775520" y="2564904"/>
            <a:chExt cx="1016718" cy="2301378"/>
          </a:xfrm>
        </p:grpSpPr>
        <p:sp>
          <p:nvSpPr>
            <p:cNvPr id="19" name="Text Box 17">
              <a:extLst>
                <a:ext uri="{FF2B5EF4-FFF2-40B4-BE49-F238E27FC236}">
                  <a16:creationId xmlns:a16="http://schemas.microsoft.com/office/drawing/2014/main" id="{9E38A2FD-71CF-4306-A669-C44BEC0B34FD}"/>
                </a:ext>
              </a:extLst>
            </p:cNvPr>
            <p:cNvSpPr txBox="1">
              <a:spLocks noChangeArrowheads="1"/>
            </p:cNvSpPr>
            <p:nvPr/>
          </p:nvSpPr>
          <p:spPr bwMode="auto">
            <a:xfrm>
              <a:off x="1775520" y="2564904"/>
              <a:ext cx="533487" cy="2246769"/>
            </a:xfrm>
            <a:prstGeom prst="rect">
              <a:avLst/>
            </a:prstGeom>
            <a:noFill/>
            <a:ln w="9525">
              <a:noFill/>
              <a:miter lim="800000"/>
              <a:headEnd/>
              <a:tailEnd/>
            </a:ln>
            <a:effectLst/>
          </p:spPr>
          <p:txBody>
            <a:bodyPr wrap="square" anchor="ctr">
              <a:spAutoFit/>
            </a:bodyPr>
            <a:lstStyle>
              <a:defPPr>
                <a:defRPr lang="zh-CN"/>
              </a:defPPr>
              <a:lvl1pPr>
                <a:defRPr sz="28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a:t>编程</a:t>
              </a:r>
            </a:p>
            <a:p>
              <a:r>
                <a:rPr lang="zh-CN" altLang="en-US"/>
                <a:t>效率高</a:t>
              </a:r>
            </a:p>
          </p:txBody>
        </p:sp>
        <p:sp>
          <p:nvSpPr>
            <p:cNvPr id="37" name="右箭头 36">
              <a:extLst>
                <a:ext uri="{FF2B5EF4-FFF2-40B4-BE49-F238E27FC236}">
                  <a16:creationId xmlns:a16="http://schemas.microsoft.com/office/drawing/2014/main" id="{C69C66AC-CAD0-469C-A1EC-FCE259000790}"/>
                </a:ext>
              </a:extLst>
            </p:cNvPr>
            <p:cNvSpPr/>
            <p:nvPr/>
          </p:nvSpPr>
          <p:spPr>
            <a:xfrm rot="16200000">
              <a:off x="1427668" y="3501712"/>
              <a:ext cx="2295956" cy="433184"/>
            </a:xfrm>
            <a:prstGeom prst="rightArrow">
              <a:avLst>
                <a:gd name="adj1" fmla="val 50000"/>
                <a:gd name="adj2" fmla="val 66469"/>
              </a:avLst>
            </a:prstGeom>
            <a:solidFill>
              <a:schemeClr val="bg1">
                <a:lumMod val="75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31162312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编译系统</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由于计算机只能识别和执行机器语言，高级语言编写的程序仍然不能直接被计算机识别，必须经过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才能被执行。</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这种翻译方式有两种：编译、解释。</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负责这种翻译工作的程序称语言处理程序：编译程序、解释程序，它们均是系统程序。</a:t>
            </a:r>
          </a:p>
        </p:txBody>
      </p:sp>
    </p:spTree>
    <p:extLst>
      <p:ext uri="{BB962C8B-B14F-4D97-AF65-F5344CB8AC3E}">
        <p14:creationId xmlns:p14="http://schemas.microsoft.com/office/powerpoint/2010/main" val="183273574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计算机软件</a:t>
            </a:r>
          </a:p>
        </p:txBody>
      </p:sp>
      <p:sp>
        <p:nvSpPr>
          <p:cNvPr id="3" name="内容占位符 2"/>
          <p:cNvSpPr>
            <a:spLocks noGrp="1"/>
          </p:cNvSpPr>
          <p:nvPr>
            <p:ph idx="1"/>
          </p:nvPr>
        </p:nvSpPr>
        <p:spPr>
          <a:xfrm>
            <a:off x="609600" y="1484312"/>
            <a:ext cx="10972800" cy="2304728"/>
          </a:xfrm>
        </p:spPr>
        <p:txBody>
          <a:bodyPr/>
          <a:lstStyle/>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源程序</a:t>
            </a: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编译、解释</a:t>
            </a: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程序的执行</a:t>
            </a:r>
          </a:p>
        </p:txBody>
      </p:sp>
      <p:pic>
        <p:nvPicPr>
          <p:cNvPr id="4" name="Picture 4" descr="j0189219"/>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flipH="1">
            <a:off x="3359696" y="1700808"/>
            <a:ext cx="1877931" cy="16238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j0295184"/>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887348" y="4851735"/>
            <a:ext cx="1825276" cy="1346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j0160152[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84032" y="3447119"/>
            <a:ext cx="1224136" cy="14398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reeform 7"/>
          <p:cNvSpPr>
            <a:spLocks/>
          </p:cNvSpPr>
          <p:nvPr/>
        </p:nvSpPr>
        <p:spPr bwMode="auto">
          <a:xfrm rot="2348323">
            <a:off x="5308608" y="2505041"/>
            <a:ext cx="1943933" cy="663575"/>
          </a:xfrm>
          <a:custGeom>
            <a:avLst/>
            <a:gdLst>
              <a:gd name="T0" fmla="*/ 0 w 1657"/>
              <a:gd name="T1" fmla="*/ 2147483646 h 418"/>
              <a:gd name="T2" fmla="*/ 2147483646 w 1657"/>
              <a:gd name="T3" fmla="*/ 2147483646 h 418"/>
              <a:gd name="T4" fmla="*/ 2147483646 w 1657"/>
              <a:gd name="T5" fmla="*/ 2147483646 h 418"/>
              <a:gd name="T6" fmla="*/ 2147483646 w 1657"/>
              <a:gd name="T7" fmla="*/ 2147483646 h 418"/>
              <a:gd name="T8" fmla="*/ 2147483646 w 1657"/>
              <a:gd name="T9" fmla="*/ 2147483646 h 4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57" h="418">
                <a:moveTo>
                  <a:pt x="0" y="418"/>
                </a:moveTo>
                <a:cubicBezTo>
                  <a:pt x="77" y="371"/>
                  <a:pt x="305" y="202"/>
                  <a:pt x="461" y="134"/>
                </a:cubicBezTo>
                <a:cubicBezTo>
                  <a:pt x="617" y="66"/>
                  <a:pt x="771" y="20"/>
                  <a:pt x="939" y="10"/>
                </a:cubicBezTo>
                <a:cubicBezTo>
                  <a:pt x="1107" y="0"/>
                  <a:pt x="1351" y="34"/>
                  <a:pt x="1471" y="72"/>
                </a:cubicBezTo>
                <a:cubicBezTo>
                  <a:pt x="1591" y="110"/>
                  <a:pt x="1618" y="205"/>
                  <a:pt x="1657" y="240"/>
                </a:cubicBezTo>
              </a:path>
            </a:pathLst>
          </a:custGeom>
          <a:noFill/>
          <a:ln w="38100" cap="flat" cmpd="sng">
            <a:solidFill>
              <a:srgbClr val="154569"/>
            </a:solidFill>
            <a:prstDash val="solid"/>
            <a:round/>
            <a:headEnd type="oval" w="med" len="sm"/>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Text Box 8">
            <a:extLst>
              <a:ext uri="{FF2B5EF4-FFF2-40B4-BE49-F238E27FC236}">
                <a16:creationId xmlns:a16="http://schemas.microsoft.com/office/drawing/2014/main" id="{34205240-9559-415A-BF82-381F9044BFB7}"/>
              </a:ext>
            </a:extLst>
          </p:cNvPr>
          <p:cNvSpPr txBox="1">
            <a:spLocks noChangeArrowheads="1"/>
          </p:cNvSpPr>
          <p:nvPr/>
        </p:nvSpPr>
        <p:spPr bwMode="auto">
          <a:xfrm>
            <a:off x="5539581" y="2732982"/>
            <a:ext cx="1261884" cy="523220"/>
          </a:xfrm>
          <a:prstGeom prst="rect">
            <a:avLst/>
          </a:prstGeom>
          <a:noFill/>
          <a:ln w="12700">
            <a:noFill/>
            <a:miter lim="800000"/>
            <a:headEnd type="none" w="sm" len="sm"/>
            <a:tailEnd type="none" w="sm" len="sm"/>
          </a:ln>
          <a:effectLst/>
        </p:spPr>
        <p:txBody>
          <a:bodyPr wrap="none">
            <a:spAutoFit/>
          </a:bodyPr>
          <a:lstStyle/>
          <a:p>
            <a:pPr>
              <a:defRPr/>
            </a:pPr>
            <a:r>
              <a:rPr lang="zh-CN" altLang="en-US" sz="28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源程序</a:t>
            </a:r>
          </a:p>
        </p:txBody>
      </p:sp>
      <p:sp>
        <p:nvSpPr>
          <p:cNvPr id="9" name="Freeform 9"/>
          <p:cNvSpPr>
            <a:spLocks/>
          </p:cNvSpPr>
          <p:nvPr/>
        </p:nvSpPr>
        <p:spPr bwMode="auto">
          <a:xfrm rot="1061499">
            <a:off x="7261741" y="5277007"/>
            <a:ext cx="2437346" cy="496888"/>
          </a:xfrm>
          <a:custGeom>
            <a:avLst/>
            <a:gdLst>
              <a:gd name="T0" fmla="*/ 0 w 1648"/>
              <a:gd name="T1" fmla="*/ 0 h 304"/>
              <a:gd name="T2" fmla="*/ 2147483646 w 1648"/>
              <a:gd name="T3" fmla="*/ 2147483646 h 304"/>
              <a:gd name="T4" fmla="*/ 2147483646 w 1648"/>
              <a:gd name="T5" fmla="*/ 2147483646 h 304"/>
              <a:gd name="T6" fmla="*/ 2147483646 w 1648"/>
              <a:gd name="T7" fmla="*/ 2147483646 h 304"/>
              <a:gd name="T8" fmla="*/ 2147483646 w 1648"/>
              <a:gd name="T9" fmla="*/ 2147483646 h 3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48" h="304">
                <a:moveTo>
                  <a:pt x="0" y="0"/>
                </a:moveTo>
                <a:cubicBezTo>
                  <a:pt x="52" y="25"/>
                  <a:pt x="189" y="105"/>
                  <a:pt x="310" y="151"/>
                </a:cubicBezTo>
                <a:cubicBezTo>
                  <a:pt x="431" y="197"/>
                  <a:pt x="578" y="256"/>
                  <a:pt x="727" y="275"/>
                </a:cubicBezTo>
                <a:cubicBezTo>
                  <a:pt x="876" y="294"/>
                  <a:pt x="1051" y="304"/>
                  <a:pt x="1205" y="266"/>
                </a:cubicBezTo>
                <a:cubicBezTo>
                  <a:pt x="1359" y="228"/>
                  <a:pt x="1556" y="91"/>
                  <a:pt x="1648" y="45"/>
                </a:cubicBezTo>
              </a:path>
            </a:pathLst>
          </a:custGeom>
          <a:noFill/>
          <a:ln w="38100" cap="flat" cmpd="sng">
            <a:solidFill>
              <a:srgbClr val="154569"/>
            </a:solidFill>
            <a:prstDash val="solid"/>
            <a:round/>
            <a:headEnd type="oval" w="med" len="sm"/>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 name="Text Box 10">
            <a:extLst>
              <a:ext uri="{FF2B5EF4-FFF2-40B4-BE49-F238E27FC236}">
                <a16:creationId xmlns:a16="http://schemas.microsoft.com/office/drawing/2014/main" id="{EEB766BD-61CF-4CAE-912F-2412BE522A00}"/>
              </a:ext>
            </a:extLst>
          </p:cNvPr>
          <p:cNvSpPr txBox="1">
            <a:spLocks noChangeArrowheads="1"/>
          </p:cNvSpPr>
          <p:nvPr/>
        </p:nvSpPr>
        <p:spPr bwMode="auto">
          <a:xfrm>
            <a:off x="7838679" y="4656149"/>
            <a:ext cx="1980029" cy="523220"/>
          </a:xfrm>
          <a:prstGeom prst="rect">
            <a:avLst/>
          </a:prstGeom>
          <a:noFill/>
          <a:ln w="12700">
            <a:noFill/>
            <a:miter lim="800000"/>
            <a:headEnd type="none" w="sm" len="sm"/>
            <a:tailEnd type="none" w="sm" len="sm"/>
          </a:ln>
          <a:effectLst/>
        </p:spPr>
        <p:txBody>
          <a:bodyPr wrap="none">
            <a:spAutoFit/>
          </a:bodyPr>
          <a:lstStyle/>
          <a:p>
            <a:pPr>
              <a:defRPr/>
            </a:pPr>
            <a:r>
              <a:rPr lang="zh-CN" altLang="en-US" sz="28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可执行程序</a:t>
            </a:r>
          </a:p>
        </p:txBody>
      </p:sp>
      <p:sp>
        <p:nvSpPr>
          <p:cNvPr id="11" name="AutoShape 11">
            <a:extLst>
              <a:ext uri="{FF2B5EF4-FFF2-40B4-BE49-F238E27FC236}">
                <a16:creationId xmlns:a16="http://schemas.microsoft.com/office/drawing/2014/main" id="{DC0B9F1D-59CE-44B1-9523-0D229D52869B}"/>
              </a:ext>
            </a:extLst>
          </p:cNvPr>
          <p:cNvSpPr>
            <a:spLocks noChangeArrowheads="1"/>
          </p:cNvSpPr>
          <p:nvPr/>
        </p:nvSpPr>
        <p:spPr bwMode="auto">
          <a:xfrm>
            <a:off x="7621397" y="2354482"/>
            <a:ext cx="3443155" cy="757000"/>
          </a:xfrm>
          <a:prstGeom prst="wedgeRectCallout">
            <a:avLst>
              <a:gd name="adj1" fmla="val -46819"/>
              <a:gd name="adj2" fmla="val 99896"/>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编译器</a:t>
            </a:r>
            <a:r>
              <a:rPr lang="en-US" altLang="zh-CN" sz="3200" b="1">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或 解释器</a:t>
            </a:r>
          </a:p>
        </p:txBody>
      </p:sp>
    </p:spTree>
    <p:extLst>
      <p:ext uri="{BB962C8B-B14F-4D97-AF65-F5344CB8AC3E}">
        <p14:creationId xmlns:p14="http://schemas.microsoft.com/office/powerpoint/2010/main" val="30887034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from="(-#ppt_w/2)" to="(#ppt_x)" calcmode="lin" valueType="num">
                                      <p:cBhvr>
                                        <p:cTn id="7" dur="600" fill="hold">
                                          <p:stCondLst>
                                            <p:cond delay="0"/>
                                          </p:stCondLst>
                                        </p:cTn>
                                        <p:tgtEl>
                                          <p:spTgt spid="6"/>
                                        </p:tgtEl>
                                        <p:attrNameLst>
                                          <p:attrName>ppt_x</p:attrName>
                                        </p:attrNameLst>
                                      </p:cBhvr>
                                    </p:anim>
                                    <p:anim from="0" to="-1.0" calcmode="lin" valueType="num">
                                      <p:cBhvr>
                                        <p:cTn id="8" dur="200" decel="50000" autoRev="1" fill="hold">
                                          <p:stCondLst>
                                            <p:cond delay="600"/>
                                          </p:stCondLst>
                                        </p:cTn>
                                        <p:tgtEl>
                                          <p:spTgt spid="6"/>
                                        </p:tgtEl>
                                        <p:attrNameLst>
                                          <p:attrName>xshear</p:attrName>
                                        </p:attrNameLst>
                                      </p:cBhvr>
                                    </p:anim>
                                    <p:animScale>
                                      <p:cBhvr>
                                        <p:cTn id="9" dur="200" decel="100000" autoRev="1" fill="hold">
                                          <p:stCondLst>
                                            <p:cond delay="600"/>
                                          </p:stCondLst>
                                        </p:cTn>
                                        <p:tgtEl>
                                          <p:spTgt spid="6"/>
                                        </p:tgtEl>
                                      </p:cBhvr>
                                      <p:from x="100000" y="100000"/>
                                      <p:to x="80000" y="100000"/>
                                    </p:animScale>
                                    <p:anim by="(#ppt_h/3+#ppt_w*0.1)" calcmode="lin" valueType="num">
                                      <p:cBhvr additive="sum">
                                        <p:cTn id="10" dur="200" decel="100000" autoRev="1" fill="hold">
                                          <p:stCondLst>
                                            <p:cond delay="600"/>
                                          </p:stCondLst>
                                        </p:cTn>
                                        <p:tgtEl>
                                          <p:spTgt spid="6"/>
                                        </p:tgtEl>
                                        <p:attrNameLst>
                                          <p:attrName>ppt_x</p:attrName>
                                        </p:attrNameLst>
                                      </p:cBhvr>
                                    </p:anim>
                                  </p:childTnLst>
                                </p:cTn>
                              </p:par>
                            </p:childTnLst>
                          </p:cTn>
                        </p:par>
                        <p:par>
                          <p:cTn id="11" fill="hold">
                            <p:stCondLst>
                              <p:cond delay="10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1"/>
                                        </p:tgtEl>
                                        <p:attrNameLst>
                                          <p:attrName>ppt_y</p:attrName>
                                        </p:attrNameLst>
                                      </p:cBhvr>
                                      <p:tavLst>
                                        <p:tav tm="0">
                                          <p:val>
                                            <p:strVal val="#ppt_y"/>
                                          </p:val>
                                        </p:tav>
                                        <p:tav tm="100000">
                                          <p:val>
                                            <p:strVal val="#ppt_y"/>
                                          </p:val>
                                        </p:tav>
                                      </p:tavLst>
                                    </p:anim>
                                    <p:anim calcmode="lin" valueType="num">
                                      <p:cBhvr>
                                        <p:cTn id="16"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1"/>
                                        </p:tgtEl>
                                      </p:cBhvr>
                                    </p:animEffect>
                                  </p:childTnLst>
                                </p:cTn>
                              </p:par>
                            </p:childTnLst>
                          </p:cTn>
                        </p:par>
                        <p:par>
                          <p:cTn id="19" fill="hold">
                            <p:stCondLst>
                              <p:cond delay="1800"/>
                            </p:stCondLst>
                            <p:childTnLst>
                              <p:par>
                                <p:cTn id="20" presetID="23" presetClass="entr" presetSubtype="16"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childTnLst>
                                </p:cTn>
                              </p:par>
                            </p:childTnLst>
                          </p:cTn>
                        </p:par>
                        <p:par>
                          <p:cTn id="24" fill="hold">
                            <p:stCondLst>
                              <p:cond delay="2300"/>
                            </p:stCondLst>
                            <p:childTnLst>
                              <p:par>
                                <p:cTn id="25" presetID="22" presetClass="entr" presetSubtype="8"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par>
                                <p:cTn id="28" presetID="19" presetClass="entr" presetSubtype="1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500" fill="hold"/>
                                        <p:tgtEl>
                                          <p:spTgt spid="8"/>
                                        </p:tgtEl>
                                        <p:attrNameLst>
                                          <p:attrName>ppt_w</p:attrName>
                                        </p:attrNameLst>
                                      </p:cBhvr>
                                      <p:tavLst>
                                        <p:tav tm="0" fmla="#ppt_w*sin(2.5*pi*$)">
                                          <p:val>
                                            <p:fltVal val="0"/>
                                          </p:val>
                                        </p:tav>
                                        <p:tav tm="100000">
                                          <p:val>
                                            <p:fltVal val="1"/>
                                          </p:val>
                                        </p:tav>
                                      </p:tavLst>
                                    </p:anim>
                                    <p:anim calcmode="lin" valueType="num">
                                      <p:cBhvr>
                                        <p:cTn id="31" dur="500" fill="hold"/>
                                        <p:tgtEl>
                                          <p:spTgt spid="8"/>
                                        </p:tgtEl>
                                        <p:attrNameLst>
                                          <p:attrName>ppt_h</p:attrName>
                                        </p:attrNameLst>
                                      </p:cBhvr>
                                      <p:tavLst>
                                        <p:tav tm="0">
                                          <p:val>
                                            <p:strVal val="#ppt_h"/>
                                          </p:val>
                                        </p:tav>
                                        <p:tav tm="100000">
                                          <p:val>
                                            <p:strVal val="#ppt_h"/>
                                          </p:val>
                                        </p:tav>
                                      </p:tavLst>
                                    </p:anim>
                                  </p:childTnLst>
                                </p:cTn>
                              </p:par>
                            </p:childTnLst>
                          </p:cTn>
                        </p:par>
                        <p:par>
                          <p:cTn id="32" fill="hold">
                            <p:stCondLst>
                              <p:cond delay="2800"/>
                            </p:stCondLst>
                            <p:childTnLst>
                              <p:par>
                                <p:cTn id="33" presetID="23" presetClass="entr" presetSubtype="16"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500" fill="hold"/>
                                        <p:tgtEl>
                                          <p:spTgt spid="5"/>
                                        </p:tgtEl>
                                        <p:attrNameLst>
                                          <p:attrName>ppt_w</p:attrName>
                                        </p:attrNameLst>
                                      </p:cBhvr>
                                      <p:tavLst>
                                        <p:tav tm="0">
                                          <p:val>
                                            <p:fltVal val="0"/>
                                          </p:val>
                                        </p:tav>
                                        <p:tav tm="100000">
                                          <p:val>
                                            <p:strVal val="#ppt_w"/>
                                          </p:val>
                                        </p:tav>
                                      </p:tavLst>
                                    </p:anim>
                                    <p:anim calcmode="lin" valueType="num">
                                      <p:cBhvr>
                                        <p:cTn id="36" dur="500" fill="hold"/>
                                        <p:tgtEl>
                                          <p:spTgt spid="5"/>
                                        </p:tgtEl>
                                        <p:attrNameLst>
                                          <p:attrName>ppt_h</p:attrName>
                                        </p:attrNameLst>
                                      </p:cBhvr>
                                      <p:tavLst>
                                        <p:tav tm="0">
                                          <p:val>
                                            <p:fltVal val="0"/>
                                          </p:val>
                                        </p:tav>
                                        <p:tav tm="100000">
                                          <p:val>
                                            <p:strVal val="#ppt_h"/>
                                          </p:val>
                                        </p:tav>
                                      </p:tavLst>
                                    </p:anim>
                                  </p:childTnLst>
                                </p:cTn>
                              </p:par>
                            </p:childTnLst>
                          </p:cTn>
                        </p:par>
                        <p:par>
                          <p:cTn id="37" fill="hold">
                            <p:stCondLst>
                              <p:cond delay="3300"/>
                            </p:stCondLst>
                            <p:childTnLst>
                              <p:par>
                                <p:cTn id="38" presetID="22" presetClass="entr" presetSubtype="8" fill="hold" nodeType="afterEffect">
                                  <p:stCondLst>
                                    <p:cond delay="100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par>
                                <p:cTn id="41" presetID="19" presetClass="entr" presetSubtype="10" fill="hold" grpId="0" nodeType="withEffect">
                                  <p:stCondLst>
                                    <p:cond delay="100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fmla="#ppt_w*sin(2.5*pi*$)">
                                          <p:val>
                                            <p:fltVal val="0"/>
                                          </p:val>
                                        </p:tav>
                                        <p:tav tm="100000">
                                          <p:val>
                                            <p:fltVal val="1"/>
                                          </p:val>
                                        </p:tav>
                                      </p:tavLst>
                                    </p:anim>
                                    <p:anim calcmode="lin" valueType="num">
                                      <p:cBhvr>
                                        <p:cTn id="44"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编译类语言</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编译类语言：编译是指在应用源程序执行之前，就将程序源代码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成目标代码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，因此其目标程序可以脱离其语言环境独立执行，使用比较方便、效率较高。但应用程序一旦需要修改，必须先修改源代码，再重新编译生成新的目标文件才能执行，只有目标文件而没有源代码，修改很不方便。</a:t>
            </a:r>
          </a:p>
        </p:txBody>
      </p:sp>
    </p:spTree>
    <p:extLst>
      <p:ext uri="{BB962C8B-B14F-4D97-AF65-F5344CB8AC3E}">
        <p14:creationId xmlns:p14="http://schemas.microsoft.com/office/powerpoint/2010/main" val="397094791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解释类语言</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解释类语言：执行方式类似于日常生活中的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同声翻译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，应用程序源代码一边由相应语言的解释器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成目标代码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，一边执行，因此效率比较低，而且不能生成可独立执行的可执行文件，应用程序不能脱离其解释器，但这种方式比较灵活，可以动态地调整、修改应用程序。</a:t>
            </a:r>
          </a:p>
        </p:txBody>
      </p:sp>
    </p:spTree>
    <p:extLst>
      <p:ext uri="{BB962C8B-B14F-4D97-AF65-F5344CB8AC3E}">
        <p14:creationId xmlns:p14="http://schemas.microsoft.com/office/powerpoint/2010/main" val="15779418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引子</a:t>
            </a:r>
          </a:p>
        </p:txBody>
      </p:sp>
      <p:sp>
        <p:nvSpPr>
          <p:cNvPr id="3" name="内容占位符 2"/>
          <p:cNvSpPr>
            <a:spLocks noGrp="1"/>
          </p:cNvSpPr>
          <p:nvPr>
            <p:ph idx="1"/>
          </p:nvPr>
        </p:nvSpPr>
        <p:spPr>
          <a:xfrm>
            <a:off x="609600" y="1484312"/>
            <a:ext cx="10972800" cy="5113039"/>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探索黑匣子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从一个程序谈起</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普通的计算机使用者</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计算机专业学生</a:t>
            </a:r>
          </a:p>
          <a:p>
            <a:pPr>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计算机系统的层次</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硬件：电子器件，支撑</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软件：使用者的创造性，智能</a:t>
            </a:r>
          </a:p>
          <a:p>
            <a:pPr marL="457200" lvl="1" indent="0">
              <a:lnSpc>
                <a:spcPct val="120000"/>
              </a:lnSpc>
              <a:buNone/>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（操作系统）</a:t>
            </a:r>
          </a:p>
        </p:txBody>
      </p:sp>
    </p:spTree>
    <p:extLst>
      <p:ext uri="{BB962C8B-B14F-4D97-AF65-F5344CB8AC3E}">
        <p14:creationId xmlns:p14="http://schemas.microsoft.com/office/powerpoint/2010/main" val="9366064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p>
        </p:txBody>
      </p:sp>
    </p:spTree>
    <p:extLst>
      <p:ext uri="{BB962C8B-B14F-4D97-AF65-F5344CB8AC3E}">
        <p14:creationId xmlns:p14="http://schemas.microsoft.com/office/powerpoint/2010/main" val="20933811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高级语言的特点</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高度封装，与低级语言相对</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使用人易于接受的文字来表示</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不是特指的某一种语言，而是包括很多种</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与计算机的硬件和指令系统无关</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执行速度慢</a:t>
            </a:r>
          </a:p>
        </p:txBody>
      </p:sp>
    </p:spTree>
    <p:extLst>
      <p:ext uri="{BB962C8B-B14F-4D97-AF65-F5344CB8AC3E}">
        <p14:creationId xmlns:p14="http://schemas.microsoft.com/office/powerpoint/2010/main" val="25591659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高级语言的语法</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不同的高级语言有不同的编写格式和语句分割符号，计算机按照语句分割符号识别每一条语句。    </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语言的语法是指这样一组</a:t>
            </a:r>
            <a:r>
              <a:rPr lang="zh-CN" altLang="en-US" sz="3200">
                <a:solidFill>
                  <a:srgbClr val="C00000"/>
                </a:solidFill>
                <a:latin typeface="微软雅黑" panose="020B0503020204020204" pitchFamily="34" charset="-122"/>
                <a:ea typeface="微软雅黑" panose="020B0503020204020204" pitchFamily="34" charset="-122"/>
              </a:rPr>
              <a:t>规则</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，用它可产生一个程序。</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词法规则</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语法规则</a:t>
            </a:r>
          </a:p>
        </p:txBody>
      </p:sp>
    </p:spTree>
    <p:extLst>
      <p:ext uri="{BB962C8B-B14F-4D97-AF65-F5344CB8AC3E}">
        <p14:creationId xmlns:p14="http://schemas.microsoft.com/office/powerpoint/2010/main" val="8252972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词法规则</a:t>
            </a:r>
          </a:p>
        </p:txBody>
      </p:sp>
      <p:sp>
        <p:nvSpPr>
          <p:cNvPr id="3" name="内容占位符 2"/>
          <p:cNvSpPr>
            <a:spLocks noGrp="1"/>
          </p:cNvSpPr>
          <p:nvPr>
            <p:ph idx="1"/>
          </p:nvPr>
        </p:nvSpPr>
        <p:spPr>
          <a:xfrm>
            <a:off x="609600" y="1484312"/>
            <a:ext cx="11319048" cy="4897016"/>
          </a:xfrm>
        </p:spPr>
        <p:txBody>
          <a:bodyPr/>
          <a:lstStyle/>
          <a:p>
            <a:pPr eaLnBrk="1">
              <a:lnSpc>
                <a:spcPct val="120000"/>
              </a:lnSpc>
              <a:spcBef>
                <a:spcPts val="1800"/>
              </a:spcBef>
            </a:pPr>
            <a:r>
              <a:rPr lang="zh-CN" altLang="en-US" sz="3200">
                <a:solidFill>
                  <a:srgbClr val="C00000"/>
                </a:solidFill>
                <a:latin typeface="微软雅黑" panose="020B0503020204020204" pitchFamily="34" charset="-122"/>
                <a:ea typeface="微软雅黑" panose="020B0503020204020204" pitchFamily="34" charset="-122"/>
              </a:rPr>
              <a:t>字母表就是一个有穷字符集</a:t>
            </a:r>
            <a:endParaRPr lang="en-US" altLang="zh-CN" sz="3200">
              <a:solidFill>
                <a:srgbClr val="C00000"/>
              </a:solidFill>
              <a:latin typeface="微软雅黑" panose="020B0503020204020204" pitchFamily="34" charset="-122"/>
              <a:ea typeface="微软雅黑" panose="020B0503020204020204" pitchFamily="34" charset="-122"/>
            </a:endParaRPr>
          </a:p>
          <a:p>
            <a:pPr marL="800100" lvl="2" indent="0" eaLnBrk="1">
              <a:lnSpc>
                <a:spcPct val="120000"/>
              </a:lnSpc>
              <a:spcBef>
                <a:spcPts val="180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 { a—z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A—Z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0—9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&amp;</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&lt;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&gt;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词法规则是指单词符号的形成规则</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字母、下划线打头的字母、数字和下划线构成的符号串。如：</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err="1">
                <a:solidFill>
                  <a:schemeClr val="tx1">
                    <a:lumMod val="75000"/>
                    <a:lumOff val="25000"/>
                  </a:schemeClr>
                </a:solidFill>
                <a:latin typeface="微软雅黑" panose="020B0503020204020204" pitchFamily="34" charset="-122"/>
                <a:ea typeface="微软雅黑" panose="020B0503020204020204" pitchFamily="34" charset="-122"/>
              </a:rPr>
              <a:t>ave</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_day</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431886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语法规则</a:t>
            </a:r>
          </a:p>
        </p:txBody>
      </p:sp>
      <p:sp>
        <p:nvSpPr>
          <p:cNvPr id="3" name="内容占位符 2"/>
          <p:cNvSpPr>
            <a:spLocks noGrp="1"/>
          </p:cNvSpPr>
          <p:nvPr>
            <p:ph idx="1"/>
          </p:nvPr>
        </p:nvSpPr>
        <p:spPr>
          <a:xfrm>
            <a:off x="609600" y="1484312"/>
            <a:ext cx="10972800" cy="511304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语法规则规定了如何从单词符号形成更大的结构，换言之，语法规则是语法单位的形成规则。</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最常用的三种语句：</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表达式语句</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函数调用语句</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控制语句</a:t>
            </a:r>
          </a:p>
        </p:txBody>
      </p:sp>
    </p:spTree>
    <p:extLst>
      <p:ext uri="{BB962C8B-B14F-4D97-AF65-F5344CB8AC3E}">
        <p14:creationId xmlns:p14="http://schemas.microsoft.com/office/powerpoint/2010/main" val="57429256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高级语言的数据类型</a:t>
            </a:r>
          </a:p>
        </p:txBody>
      </p:sp>
      <p:sp>
        <p:nvSpPr>
          <p:cNvPr id="3" name="内容占位符 2"/>
          <p:cNvSpPr>
            <a:spLocks noGrp="1"/>
          </p:cNvSpPr>
          <p:nvPr>
            <p:ph idx="1"/>
          </p:nvPr>
        </p:nvSpPr>
        <p:spPr>
          <a:xfrm>
            <a:off x="609600" y="1484312"/>
            <a:ext cx="10972800" cy="511304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一个值的集合以及定义在这个值集上的一组操作</a:t>
            </a: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数据类型</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分得多大空间</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表示多大范围</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能做何种运算</a:t>
            </a: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p>
          <a:p>
            <a:pPr lvl="1"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整型 数值</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100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，变量</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x</a:t>
            </a:r>
          </a:p>
          <a:p>
            <a:pPr lvl="1"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布尔型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True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或者</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False  …</a:t>
            </a:r>
          </a:p>
        </p:txBody>
      </p:sp>
    </p:spTree>
    <p:extLst>
      <p:ext uri="{BB962C8B-B14F-4D97-AF65-F5344CB8AC3E}">
        <p14:creationId xmlns:p14="http://schemas.microsoft.com/office/powerpoint/2010/main" val="34345070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高级语言的表达式语句</a:t>
            </a:r>
          </a:p>
        </p:txBody>
      </p:sp>
      <p:sp>
        <p:nvSpPr>
          <p:cNvPr id="3" name="内容占位符 2"/>
          <p:cNvSpPr>
            <a:spLocks noGrp="1"/>
          </p:cNvSpPr>
          <p:nvPr>
            <p:ph idx="1"/>
          </p:nvPr>
        </p:nvSpPr>
        <p:spPr>
          <a:xfrm>
            <a:off x="609600" y="1484312"/>
            <a:ext cx="10972800" cy="396091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表达式语句由表达式组成。</a:t>
            </a:r>
          </a:p>
          <a:p>
            <a:pPr lvl="1" eaLnBrk="1">
              <a:lnSpc>
                <a:spcPct val="120000"/>
              </a:lnSpc>
              <a:spcBef>
                <a:spcPts val="600"/>
              </a:spcBef>
            </a:pPr>
            <a:r>
              <a:rPr lang="zh-CN" altLang="en-US" sz="2800">
                <a:solidFill>
                  <a:srgbClr val="C00000"/>
                </a:solidFill>
                <a:latin typeface="微软雅黑" panose="020B0503020204020204" pitchFamily="34" charset="-122"/>
                <a:ea typeface="微软雅黑" panose="020B0503020204020204" pitchFamily="34" charset="-122"/>
              </a:rPr>
              <a:t>表达式：操作数＋运算符</a:t>
            </a:r>
          </a:p>
          <a:p>
            <a:pPr eaLnBrk="1">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表达式形成规则：</a:t>
            </a:r>
          </a:p>
          <a:p>
            <a:pPr lvl="1" eaLnBrk="1">
              <a:lnSpc>
                <a:spcPct val="120000"/>
              </a:lnSpc>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表达式由数字、运算符、数字分组符号（括号）、变量等组成的有意义的序列，并且能够求得数值。</a:t>
            </a:r>
          </a:p>
          <a:p>
            <a:pPr lvl="1" eaLnBrk="1">
              <a:lnSpc>
                <a:spcPct val="120000"/>
              </a:lnSpc>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执行表达式语句就是计算表达式的值。</a:t>
            </a:r>
          </a:p>
        </p:txBody>
      </p:sp>
      <p:sp>
        <p:nvSpPr>
          <p:cNvPr id="4" name="矩形 3"/>
          <p:cNvSpPr/>
          <p:nvPr/>
        </p:nvSpPr>
        <p:spPr>
          <a:xfrm>
            <a:off x="1500858" y="5385556"/>
            <a:ext cx="3240360" cy="56372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y+z</a:t>
            </a:r>
          </a:p>
        </p:txBody>
      </p:sp>
      <p:sp>
        <p:nvSpPr>
          <p:cNvPr id="7" name="矩形 6"/>
          <p:cNvSpPr/>
          <p:nvPr/>
        </p:nvSpPr>
        <p:spPr>
          <a:xfrm>
            <a:off x="1500858" y="6105636"/>
            <a:ext cx="3240360" cy="56372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x=y+(z+3)</a:t>
            </a:r>
          </a:p>
        </p:txBody>
      </p:sp>
      <p:sp>
        <p:nvSpPr>
          <p:cNvPr id="11" name="圆角矩形标注 10"/>
          <p:cNvSpPr/>
          <p:nvPr/>
        </p:nvSpPr>
        <p:spPr>
          <a:xfrm>
            <a:off x="5843972" y="5229200"/>
            <a:ext cx="3096344" cy="648072"/>
          </a:xfrm>
          <a:prstGeom prst="wedgeRoundRectCallout">
            <a:avLst>
              <a:gd name="adj1" fmla="val -81434"/>
              <a:gd name="adj2" fmla="val 2722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不完整表达式</a:t>
            </a:r>
          </a:p>
        </p:txBody>
      </p:sp>
      <p:sp>
        <p:nvSpPr>
          <p:cNvPr id="12" name="圆角矩形标注 11"/>
          <p:cNvSpPr/>
          <p:nvPr/>
        </p:nvSpPr>
        <p:spPr>
          <a:xfrm>
            <a:off x="5843972" y="6021288"/>
            <a:ext cx="3096344" cy="648072"/>
          </a:xfrm>
          <a:prstGeom prst="wedgeRoundRectCallout">
            <a:avLst>
              <a:gd name="adj1" fmla="val -81434"/>
              <a:gd name="adj2" fmla="val 2722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完整表达式</a:t>
            </a:r>
          </a:p>
        </p:txBody>
      </p:sp>
    </p:spTree>
    <p:extLst>
      <p:ext uri="{BB962C8B-B14F-4D97-AF65-F5344CB8AC3E}">
        <p14:creationId xmlns:p14="http://schemas.microsoft.com/office/powerpoint/2010/main" val="25558702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表达式例子</a:t>
            </a:r>
          </a:p>
        </p:txBody>
      </p:sp>
      <p:sp>
        <p:nvSpPr>
          <p:cNvPr id="3" name="内容占位符 2"/>
          <p:cNvSpPr>
            <a:spLocks noGrp="1"/>
          </p:cNvSpPr>
          <p:nvPr>
            <p:ph idx="1"/>
          </p:nvPr>
        </p:nvSpPr>
        <p:spPr>
          <a:xfrm>
            <a:off x="609600" y="1484312"/>
            <a:ext cx="10972800" cy="252075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算术表达式</a:t>
            </a:r>
          </a:p>
          <a:p>
            <a:pPr marL="0" indent="0" eaLnBrk="1">
              <a:lnSpc>
                <a:spcPct val="120000"/>
              </a:lnSpc>
              <a:spcBef>
                <a:spcPts val="1800"/>
              </a:spcBef>
              <a:buNone/>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4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布尔表达式</a:t>
            </a:r>
          </a:p>
        </p:txBody>
      </p:sp>
      <p:sp>
        <p:nvSpPr>
          <p:cNvPr id="4" name="矩形 3"/>
          <p:cNvSpPr/>
          <p:nvPr/>
        </p:nvSpPr>
        <p:spPr>
          <a:xfrm>
            <a:off x="1343472" y="2202000"/>
            <a:ext cx="4104456" cy="108012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 </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(1*2)+3</a:t>
            </a:r>
          </a:p>
        </p:txBody>
      </p:sp>
      <p:sp>
        <p:nvSpPr>
          <p:cNvPr id="5" name="矩形 4"/>
          <p:cNvSpPr/>
          <p:nvPr/>
        </p:nvSpPr>
        <p:spPr>
          <a:xfrm>
            <a:off x="1343472" y="4077072"/>
            <a:ext cx="4104456" cy="237626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a&gt;=b</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!(1&lt;=2)</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(1==1) or (1==2)</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(1==1) and (1==2)</a:t>
            </a:r>
          </a:p>
        </p:txBody>
      </p:sp>
    </p:spTree>
    <p:extLst>
      <p:ext uri="{BB962C8B-B14F-4D97-AF65-F5344CB8AC3E}">
        <p14:creationId xmlns:p14="http://schemas.microsoft.com/office/powerpoint/2010/main" val="42154577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函数调用语句</a:t>
            </a:r>
          </a:p>
        </p:txBody>
      </p:sp>
      <p:sp>
        <p:nvSpPr>
          <p:cNvPr id="3" name="内容占位符 2"/>
          <p:cNvSpPr>
            <a:spLocks noGrp="1"/>
          </p:cNvSpPr>
          <p:nvPr>
            <p:ph idx="1"/>
          </p:nvPr>
        </p:nvSpPr>
        <p:spPr>
          <a:xfrm>
            <a:off x="609600" y="1484312"/>
            <a:ext cx="10972800" cy="316882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函数调用语句由函数名和函数的实际参数所组成。</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marL="400050" lvl="1" indent="457200" eaLnBrk="1">
              <a:lnSpc>
                <a:spcPct val="120000"/>
              </a:lnSpc>
              <a:spcBef>
                <a:spcPts val="1800"/>
              </a:spcBef>
              <a:buNone/>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已有函数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add(y, z)</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，功能是两个参数求和函数调用语句：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x=add(y, z)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93824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控制结构</a:t>
            </a:r>
          </a:p>
        </p:txBody>
      </p:sp>
      <p:sp>
        <p:nvSpPr>
          <p:cNvPr id="3" name="内容占位符 2"/>
          <p:cNvSpPr>
            <a:spLocks noGrp="1"/>
          </p:cNvSpPr>
          <p:nvPr>
            <p:ph idx="1"/>
          </p:nvPr>
        </p:nvSpPr>
        <p:spPr>
          <a:xfrm>
            <a:off x="762000" y="3650863"/>
            <a:ext cx="5414392" cy="72055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分支语句：</a:t>
            </a:r>
          </a:p>
        </p:txBody>
      </p:sp>
      <p:sp>
        <p:nvSpPr>
          <p:cNvPr id="4" name="矩形 3"/>
          <p:cNvSpPr/>
          <p:nvPr/>
        </p:nvSpPr>
        <p:spPr>
          <a:xfrm>
            <a:off x="1343472" y="2348880"/>
            <a:ext cx="4104456" cy="108012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 = 3</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 = a + 1</a:t>
            </a:r>
          </a:p>
        </p:txBody>
      </p:sp>
      <p:sp>
        <p:nvSpPr>
          <p:cNvPr id="5" name="矩形 4"/>
          <p:cNvSpPr/>
          <p:nvPr/>
        </p:nvSpPr>
        <p:spPr>
          <a:xfrm>
            <a:off x="6668269" y="2348880"/>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while(B&lt;=C)</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p>
        </p:txBody>
      </p:sp>
      <p:sp>
        <p:nvSpPr>
          <p:cNvPr id="6" name="矩形 5"/>
          <p:cNvSpPr/>
          <p:nvPr/>
        </p:nvSpPr>
        <p:spPr>
          <a:xfrm>
            <a:off x="1343472" y="4349038"/>
            <a:ext cx="4104456" cy="1719808"/>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if(B&lt;=C)</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else</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2</a:t>
            </a:r>
          </a:p>
        </p:txBody>
      </p:sp>
      <p:sp>
        <p:nvSpPr>
          <p:cNvPr id="7" name="矩形 6"/>
          <p:cNvSpPr/>
          <p:nvPr/>
        </p:nvSpPr>
        <p:spPr>
          <a:xfrm>
            <a:off x="6668269" y="3650863"/>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for(int i=0; i&lt;10; i++)</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p>
        </p:txBody>
      </p:sp>
      <p:sp>
        <p:nvSpPr>
          <p:cNvPr id="8" name="矩形 7"/>
          <p:cNvSpPr/>
          <p:nvPr/>
        </p:nvSpPr>
        <p:spPr>
          <a:xfrm>
            <a:off x="6668269" y="4952846"/>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for i in range</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0</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10</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p>
          <a:p>
            <a:pPr marL="180000" lvl="3" indent="0" eaLnBrk="1">
              <a:spcBef>
                <a:spcPts val="0"/>
              </a:spcBef>
              <a:buNone/>
            </a:pP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2</a:t>
            </a:r>
          </a:p>
        </p:txBody>
      </p:sp>
      <p:sp>
        <p:nvSpPr>
          <p:cNvPr id="9" name="内容占位符 2"/>
          <p:cNvSpPr txBox="1">
            <a:spLocks/>
          </p:cNvSpPr>
          <p:nvPr/>
        </p:nvSpPr>
        <p:spPr bwMode="auto">
          <a:xfrm>
            <a:off x="6409345" y="1655787"/>
            <a:ext cx="5414392" cy="720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lnSpc>
                <a:spcPct val="120000"/>
              </a:lnSpc>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循环语句：</a:t>
            </a:r>
          </a:p>
        </p:txBody>
      </p:sp>
      <p:sp>
        <p:nvSpPr>
          <p:cNvPr id="10" name="内容占位符 2"/>
          <p:cNvSpPr txBox="1">
            <a:spLocks/>
          </p:cNvSpPr>
          <p:nvPr/>
        </p:nvSpPr>
        <p:spPr bwMode="auto">
          <a:xfrm>
            <a:off x="762000" y="1636712"/>
            <a:ext cx="5414392" cy="720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lnSpc>
                <a:spcPct val="120000"/>
              </a:lnSpc>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顺序语句：</a:t>
            </a:r>
          </a:p>
        </p:txBody>
      </p:sp>
    </p:spTree>
    <p:extLst>
      <p:ext uri="{BB962C8B-B14F-4D97-AF65-F5344CB8AC3E}">
        <p14:creationId xmlns:p14="http://schemas.microsoft.com/office/powerpoint/2010/main" val="1114491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31020539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顺序结构</a:t>
            </a:r>
          </a:p>
        </p:txBody>
      </p:sp>
      <p:sp>
        <p:nvSpPr>
          <p:cNvPr id="3" name="内容占位符 2"/>
          <p:cNvSpPr>
            <a:spLocks noGrp="1"/>
          </p:cNvSpPr>
          <p:nvPr>
            <p:ph idx="1"/>
          </p:nvPr>
        </p:nvSpPr>
        <p:spPr>
          <a:xfrm>
            <a:off x="609600" y="1484312"/>
            <a:ext cx="10972800" cy="2016696"/>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顺序结构是最简单的程序结构，也是最常用的程序结构，只要按照解决问题的顺序写出相应的语句就行，它的执行顺序是自上而下，依次执行。</a:t>
            </a:r>
          </a:p>
        </p:txBody>
      </p:sp>
      <p:grpSp>
        <p:nvGrpSpPr>
          <p:cNvPr id="39" name="组合 38"/>
          <p:cNvGrpSpPr/>
          <p:nvPr/>
        </p:nvGrpSpPr>
        <p:grpSpPr>
          <a:xfrm>
            <a:off x="7176120" y="3356992"/>
            <a:ext cx="2088232" cy="2713631"/>
            <a:chOff x="7104112" y="3068960"/>
            <a:chExt cx="2088232" cy="2713631"/>
          </a:xfrm>
        </p:grpSpPr>
        <p:sp>
          <p:nvSpPr>
            <p:cNvPr id="10" name="Rectangle 21"/>
            <p:cNvSpPr>
              <a:spLocks noChangeArrowheads="1"/>
            </p:cNvSpPr>
            <p:nvPr/>
          </p:nvSpPr>
          <p:spPr bwMode="auto">
            <a:xfrm>
              <a:off x="7104112" y="3393961"/>
              <a:ext cx="2088232" cy="1979255"/>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Text Box 17"/>
            <p:cNvSpPr txBox="1">
              <a:spLocks noChangeArrowheads="1"/>
            </p:cNvSpPr>
            <p:nvPr/>
          </p:nvSpPr>
          <p:spPr bwMode="auto">
            <a:xfrm>
              <a:off x="7690048" y="4666747"/>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B</a:t>
              </a:r>
            </a:p>
          </p:txBody>
        </p:sp>
        <p:sp>
          <p:nvSpPr>
            <p:cNvPr id="21" name="Text Box 15"/>
            <p:cNvSpPr txBox="1">
              <a:spLocks noChangeArrowheads="1"/>
            </p:cNvSpPr>
            <p:nvPr/>
          </p:nvSpPr>
          <p:spPr bwMode="auto">
            <a:xfrm>
              <a:off x="7680176" y="3785717"/>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cxnSp>
          <p:nvCxnSpPr>
            <p:cNvPr id="25" name="直接箭头连接符 24"/>
            <p:cNvCxnSpPr>
              <a:endCxn id="21" idx="0"/>
            </p:cNvCxnSpPr>
            <p:nvPr/>
          </p:nvCxnSpPr>
          <p:spPr>
            <a:xfrm>
              <a:off x="8184208" y="3068960"/>
              <a:ext cx="0" cy="716757"/>
            </a:xfrm>
            <a:prstGeom prst="straightConnector1">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2" name="直接箭头连接符 31"/>
            <p:cNvCxnSpPr>
              <a:stCxn id="21" idx="2"/>
              <a:endCxn id="20" idx="0"/>
            </p:cNvCxnSpPr>
            <p:nvPr/>
          </p:nvCxnSpPr>
          <p:spPr>
            <a:xfrm>
              <a:off x="8184208" y="4185827"/>
              <a:ext cx="9872" cy="480920"/>
            </a:xfrm>
            <a:prstGeom prst="straightConnector1">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5" name="直接箭头连接符 34"/>
            <p:cNvCxnSpPr>
              <a:stCxn id="20" idx="2"/>
            </p:cNvCxnSpPr>
            <p:nvPr/>
          </p:nvCxnSpPr>
          <p:spPr>
            <a:xfrm flipH="1">
              <a:off x="8194079" y="5066857"/>
              <a:ext cx="1" cy="715734"/>
            </a:xfrm>
            <a:prstGeom prst="straightConnector1">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grpSp>
      <p:sp>
        <p:nvSpPr>
          <p:cNvPr id="40" name="Line 14"/>
          <p:cNvSpPr>
            <a:spLocks noChangeShapeType="1"/>
          </p:cNvSpPr>
          <p:nvPr/>
        </p:nvSpPr>
        <p:spPr bwMode="auto">
          <a:xfrm>
            <a:off x="9048328" y="3356992"/>
            <a:ext cx="0" cy="1224136"/>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41" name="Line 14"/>
          <p:cNvSpPr>
            <a:spLocks noChangeShapeType="1"/>
          </p:cNvSpPr>
          <p:nvPr/>
        </p:nvSpPr>
        <p:spPr bwMode="auto">
          <a:xfrm>
            <a:off x="9048328" y="4954779"/>
            <a:ext cx="0" cy="1115844"/>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2207065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10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up)">
                                      <p:cBhvr>
                                        <p:cTn id="1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选择结构</a:t>
            </a:r>
          </a:p>
        </p:txBody>
      </p:sp>
      <p:sp>
        <p:nvSpPr>
          <p:cNvPr id="3" name="内容占位符 2"/>
          <p:cNvSpPr>
            <a:spLocks noGrp="1"/>
          </p:cNvSpPr>
          <p:nvPr>
            <p:ph idx="1"/>
          </p:nvPr>
        </p:nvSpPr>
        <p:spPr>
          <a:xfrm>
            <a:off x="609600" y="1484312"/>
            <a:ext cx="10972800" cy="1296616"/>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选择程序结构用于判断给定的条件，根据判断的结果判断某些条件，根据判断的结果来控制程序的流程。</a:t>
            </a:r>
          </a:p>
        </p:txBody>
      </p:sp>
      <p:pic>
        <p:nvPicPr>
          <p:cNvPr id="26" name="Picture 33" descr="绘图4"/>
          <p:cNvPicPr>
            <a:picLocks noChangeAspect="1" noChangeArrowheads="1"/>
          </p:cNvPicPr>
          <p:nvPr/>
        </p:nvPicPr>
        <p:blipFill>
          <a:blip r:embed="rId3">
            <a:lum contrast="-40000"/>
            <a:extLst>
              <a:ext uri="{28A0092B-C50C-407E-A947-70E740481C1C}">
                <a14:useLocalDpi xmlns:a14="http://schemas.microsoft.com/office/drawing/2010/main" val="0"/>
              </a:ext>
            </a:extLst>
          </a:blip>
          <a:srcRect/>
          <a:stretch>
            <a:fillRect/>
          </a:stretch>
        </p:blipFill>
        <p:spPr bwMode="auto">
          <a:xfrm flipH="1">
            <a:off x="3899905" y="3332120"/>
            <a:ext cx="1259991"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34" descr="绘图4"/>
          <p:cNvPicPr>
            <a:picLocks noChangeAspect="1" noChangeArrowheads="1"/>
          </p:cNvPicPr>
          <p:nvPr/>
        </p:nvPicPr>
        <p:blipFill>
          <a:blip r:embed="rId4">
            <a:lum bright="-20000" contrast="-40000"/>
            <a:extLst>
              <a:ext uri="{28A0092B-C50C-407E-A947-70E740481C1C}">
                <a14:useLocalDpi xmlns:a14="http://schemas.microsoft.com/office/drawing/2010/main" val="0"/>
              </a:ext>
            </a:extLst>
          </a:blip>
          <a:srcRect/>
          <a:stretch>
            <a:fillRect/>
          </a:stretch>
        </p:blipFill>
        <p:spPr bwMode="auto">
          <a:xfrm>
            <a:off x="1848124" y="3332120"/>
            <a:ext cx="1079524"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 Box 35"/>
          <p:cNvSpPr txBox="1">
            <a:spLocks noChangeArrowheads="1"/>
          </p:cNvSpPr>
          <p:nvPr/>
        </p:nvSpPr>
        <p:spPr bwMode="auto">
          <a:xfrm>
            <a:off x="1127448" y="3109587"/>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a:solidFill>
                  <a:schemeClr val="bg1"/>
                </a:solidFill>
                <a:latin typeface="微软雅黑" pitchFamily="34" charset="-122"/>
                <a:ea typeface="微软雅黑" pitchFamily="34" charset="-122"/>
              </a:rPr>
              <a:t>为 </a:t>
            </a:r>
            <a:r>
              <a:rPr lang="en-US" altLang="zh-CN" sz="2000" b="1">
                <a:solidFill>
                  <a:schemeClr val="bg1"/>
                </a:solidFill>
                <a:latin typeface="微软雅黑" pitchFamily="34" charset="-122"/>
                <a:ea typeface="微软雅黑" pitchFamily="34" charset="-122"/>
              </a:rPr>
              <a:t>"</a:t>
            </a:r>
            <a:r>
              <a:rPr lang="zh-CN" altLang="en-US" sz="2000" b="1">
                <a:solidFill>
                  <a:schemeClr val="bg1"/>
                </a:solidFill>
                <a:latin typeface="微软雅黑" pitchFamily="34" charset="-122"/>
                <a:ea typeface="微软雅黑" pitchFamily="34" charset="-122"/>
              </a:rPr>
              <a:t>真</a:t>
            </a:r>
            <a:r>
              <a:rPr lang="en-US" altLang="zh-CN" sz="2000" b="1">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sp>
        <p:nvSpPr>
          <p:cNvPr id="29" name="Text Box 36"/>
          <p:cNvSpPr txBox="1">
            <a:spLocks noChangeArrowheads="1"/>
          </p:cNvSpPr>
          <p:nvPr/>
        </p:nvSpPr>
        <p:spPr bwMode="auto">
          <a:xfrm>
            <a:off x="4339296" y="3109587"/>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a:solidFill>
                  <a:schemeClr val="bg1"/>
                </a:solidFill>
                <a:latin typeface="微软雅黑" pitchFamily="34" charset="-122"/>
                <a:ea typeface="微软雅黑" pitchFamily="34" charset="-122"/>
              </a:rPr>
              <a:t>为 </a:t>
            </a:r>
            <a:r>
              <a:rPr lang="en-US" altLang="zh-CN" sz="2000" b="1">
                <a:solidFill>
                  <a:schemeClr val="bg1"/>
                </a:solidFill>
                <a:latin typeface="微软雅黑" pitchFamily="34" charset="-122"/>
                <a:ea typeface="微软雅黑" pitchFamily="34" charset="-122"/>
              </a:rPr>
              <a:t>"</a:t>
            </a:r>
            <a:r>
              <a:rPr lang="zh-CN" altLang="en-US" sz="2000" b="1">
                <a:solidFill>
                  <a:schemeClr val="bg1"/>
                </a:solidFill>
                <a:latin typeface="微软雅黑" pitchFamily="34" charset="-122"/>
                <a:ea typeface="微软雅黑" pitchFamily="34" charset="-122"/>
              </a:rPr>
              <a:t>假</a:t>
            </a:r>
            <a:r>
              <a:rPr lang="en-US" altLang="zh-CN" sz="2000" b="1">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grpSp>
        <p:nvGrpSpPr>
          <p:cNvPr id="93" name="组合 92"/>
          <p:cNvGrpSpPr/>
          <p:nvPr/>
        </p:nvGrpSpPr>
        <p:grpSpPr>
          <a:xfrm>
            <a:off x="1145367" y="3365681"/>
            <a:ext cx="4679950" cy="2828684"/>
            <a:chOff x="1145367" y="3365681"/>
            <a:chExt cx="4679950" cy="2828684"/>
          </a:xfrm>
        </p:grpSpPr>
        <p:sp>
          <p:nvSpPr>
            <p:cNvPr id="10" name="Text Box 15"/>
            <p:cNvSpPr txBox="1">
              <a:spLocks noChangeArrowheads="1"/>
            </p:cNvSpPr>
            <p:nvPr/>
          </p:nvSpPr>
          <p:spPr bwMode="auto">
            <a:xfrm>
              <a:off x="1612886" y="4709420"/>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11" name="Line 16"/>
            <p:cNvSpPr>
              <a:spLocks noChangeShapeType="1"/>
            </p:cNvSpPr>
            <p:nvPr/>
          </p:nvSpPr>
          <p:spPr bwMode="auto">
            <a:xfrm>
              <a:off x="3486136" y="3365681"/>
              <a:ext cx="0" cy="632624"/>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2" name="Text Box 17"/>
            <p:cNvSpPr txBox="1">
              <a:spLocks noChangeArrowheads="1"/>
            </p:cNvSpPr>
            <p:nvPr/>
          </p:nvSpPr>
          <p:spPr bwMode="auto">
            <a:xfrm>
              <a:off x="4351323" y="4709420"/>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B</a:t>
              </a:r>
            </a:p>
          </p:txBody>
        </p:sp>
        <p:sp>
          <p:nvSpPr>
            <p:cNvPr id="14" name="Line 20"/>
            <p:cNvSpPr>
              <a:spLocks noChangeShapeType="1"/>
            </p:cNvSpPr>
            <p:nvPr/>
          </p:nvSpPr>
          <p:spPr bwMode="auto">
            <a:xfrm>
              <a:off x="3486136" y="5452945"/>
              <a:ext cx="0" cy="74142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5" name="Rectangle 21"/>
            <p:cNvSpPr>
              <a:spLocks noChangeArrowheads="1"/>
            </p:cNvSpPr>
            <p:nvPr/>
          </p:nvSpPr>
          <p:spPr bwMode="auto">
            <a:xfrm>
              <a:off x="1145367" y="3581331"/>
              <a:ext cx="4679950" cy="2232622"/>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 name="AutoShape 23"/>
            <p:cNvSpPr>
              <a:spLocks noChangeArrowheads="1"/>
            </p:cNvSpPr>
            <p:nvPr/>
          </p:nvSpPr>
          <p:spPr bwMode="auto">
            <a:xfrm>
              <a:off x="2693973" y="3996718"/>
              <a:ext cx="1582738" cy="576263"/>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b="1"/>
                <a:t>p</a:t>
              </a:r>
            </a:p>
          </p:txBody>
        </p:sp>
        <p:sp>
          <p:nvSpPr>
            <p:cNvPr id="24" name="Text Box 31"/>
            <p:cNvSpPr txBox="1">
              <a:spLocks noChangeArrowheads="1"/>
            </p:cNvSpPr>
            <p:nvPr/>
          </p:nvSpPr>
          <p:spPr bwMode="auto">
            <a:xfrm>
              <a:off x="2171303" y="3581705"/>
              <a:ext cx="4683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25" name="Text Box 32"/>
            <p:cNvSpPr txBox="1">
              <a:spLocks noChangeArrowheads="1"/>
            </p:cNvSpPr>
            <p:nvPr/>
          </p:nvSpPr>
          <p:spPr bwMode="auto">
            <a:xfrm>
              <a:off x="4295800" y="3581705"/>
              <a:ext cx="504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cxnSp>
          <p:nvCxnSpPr>
            <p:cNvPr id="31" name="肘形连接符 30"/>
            <p:cNvCxnSpPr>
              <a:stCxn id="16" idx="3"/>
              <a:endCxn id="12" idx="0"/>
            </p:cNvCxnSpPr>
            <p:nvPr/>
          </p:nvCxnSpPr>
          <p:spPr>
            <a:xfrm>
              <a:off x="4276711" y="4284850"/>
              <a:ext cx="578644" cy="424570"/>
            </a:xfrm>
            <a:prstGeom prst="bentConnector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4" name="肘形连接符 33"/>
            <p:cNvCxnSpPr>
              <a:stCxn id="16" idx="1"/>
              <a:endCxn id="10" idx="0"/>
            </p:cNvCxnSpPr>
            <p:nvPr/>
          </p:nvCxnSpPr>
          <p:spPr>
            <a:xfrm rot="10800000" flipV="1">
              <a:off x="2116919" y="4284850"/>
              <a:ext cx="577055" cy="424570"/>
            </a:xfrm>
            <a:prstGeom prst="bentConnector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8" name="肘形连接符 37"/>
            <p:cNvCxnSpPr>
              <a:stCxn id="12" idx="2"/>
              <a:endCxn id="14" idx="0"/>
            </p:cNvCxnSpPr>
            <p:nvPr/>
          </p:nvCxnSpPr>
          <p:spPr>
            <a:xfrm rot="5400000">
              <a:off x="3999039" y="4596628"/>
              <a:ext cx="343415" cy="1369219"/>
            </a:xfrm>
            <a:prstGeom prst="bentConnector3">
              <a:avLst>
                <a:gd name="adj1" fmla="val 107875"/>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47" name="肘形连接符 46"/>
            <p:cNvCxnSpPr>
              <a:stCxn id="10" idx="2"/>
              <a:endCxn id="14" idx="0"/>
            </p:cNvCxnSpPr>
            <p:nvPr/>
          </p:nvCxnSpPr>
          <p:spPr>
            <a:xfrm rot="16200000" flipH="1">
              <a:off x="2629820" y="4596628"/>
              <a:ext cx="343415" cy="1369218"/>
            </a:xfrm>
            <a:prstGeom prst="bentConnector3">
              <a:avLst>
                <a:gd name="adj1" fmla="val 10510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grpSp>
      <p:pic>
        <p:nvPicPr>
          <p:cNvPr id="85" name="Picture 33" descr="绘图4"/>
          <p:cNvPicPr>
            <a:picLocks noChangeAspect="1" noChangeArrowheads="1"/>
          </p:cNvPicPr>
          <p:nvPr/>
        </p:nvPicPr>
        <p:blipFill>
          <a:blip r:embed="rId3">
            <a:lum contrast="-40000"/>
            <a:extLst>
              <a:ext uri="{28A0092B-C50C-407E-A947-70E740481C1C}">
                <a14:useLocalDpi xmlns:a14="http://schemas.microsoft.com/office/drawing/2010/main" val="0"/>
              </a:ext>
            </a:extLst>
          </a:blip>
          <a:srcRect/>
          <a:stretch>
            <a:fillRect/>
          </a:stretch>
        </p:blipFill>
        <p:spPr bwMode="auto">
          <a:xfrm flipH="1">
            <a:off x="9264352" y="3332120"/>
            <a:ext cx="1259991"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34" descr="绘图4"/>
          <p:cNvPicPr>
            <a:picLocks noChangeAspect="1" noChangeArrowheads="1"/>
          </p:cNvPicPr>
          <p:nvPr/>
        </p:nvPicPr>
        <p:blipFill>
          <a:blip r:embed="rId4">
            <a:lum bright="-20000" contrast="-40000"/>
            <a:extLst>
              <a:ext uri="{28A0092B-C50C-407E-A947-70E740481C1C}">
                <a14:useLocalDpi xmlns:a14="http://schemas.microsoft.com/office/drawing/2010/main" val="0"/>
              </a:ext>
            </a:extLst>
          </a:blip>
          <a:srcRect/>
          <a:stretch>
            <a:fillRect/>
          </a:stretch>
        </p:blipFill>
        <p:spPr bwMode="auto">
          <a:xfrm>
            <a:off x="7231375" y="3332120"/>
            <a:ext cx="1079524"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Text Box 35"/>
          <p:cNvSpPr txBox="1">
            <a:spLocks noChangeArrowheads="1"/>
          </p:cNvSpPr>
          <p:nvPr/>
        </p:nvSpPr>
        <p:spPr bwMode="auto">
          <a:xfrm>
            <a:off x="6510699" y="3109587"/>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a:solidFill>
                  <a:schemeClr val="bg1"/>
                </a:solidFill>
                <a:latin typeface="微软雅黑" pitchFamily="34" charset="-122"/>
                <a:ea typeface="微软雅黑" pitchFamily="34" charset="-122"/>
              </a:rPr>
              <a:t>为 </a:t>
            </a:r>
            <a:r>
              <a:rPr lang="en-US" altLang="zh-CN" sz="2000" b="1">
                <a:solidFill>
                  <a:schemeClr val="bg1"/>
                </a:solidFill>
                <a:latin typeface="微软雅黑" pitchFamily="34" charset="-122"/>
                <a:ea typeface="微软雅黑" pitchFamily="34" charset="-122"/>
              </a:rPr>
              <a:t>"</a:t>
            </a:r>
            <a:r>
              <a:rPr lang="zh-CN" altLang="en-US" sz="2000" b="1">
                <a:solidFill>
                  <a:schemeClr val="bg1"/>
                </a:solidFill>
                <a:latin typeface="微软雅黑" pitchFamily="34" charset="-122"/>
                <a:ea typeface="微软雅黑" pitchFamily="34" charset="-122"/>
              </a:rPr>
              <a:t>真</a:t>
            </a:r>
            <a:r>
              <a:rPr lang="en-US" altLang="zh-CN" sz="2000" b="1">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sp>
        <p:nvSpPr>
          <p:cNvPr id="88" name="Text Box 36"/>
          <p:cNvSpPr txBox="1">
            <a:spLocks noChangeArrowheads="1"/>
          </p:cNvSpPr>
          <p:nvPr/>
        </p:nvSpPr>
        <p:spPr bwMode="auto">
          <a:xfrm>
            <a:off x="9722547" y="3109587"/>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a:solidFill>
                  <a:schemeClr val="bg1"/>
                </a:solidFill>
                <a:latin typeface="微软雅黑" pitchFamily="34" charset="-122"/>
                <a:ea typeface="微软雅黑" pitchFamily="34" charset="-122"/>
              </a:rPr>
              <a:t>为 </a:t>
            </a:r>
            <a:r>
              <a:rPr lang="en-US" altLang="zh-CN" sz="2000" b="1">
                <a:solidFill>
                  <a:schemeClr val="bg1"/>
                </a:solidFill>
                <a:latin typeface="微软雅黑" pitchFamily="34" charset="-122"/>
                <a:ea typeface="微软雅黑" pitchFamily="34" charset="-122"/>
              </a:rPr>
              <a:t>"</a:t>
            </a:r>
            <a:r>
              <a:rPr lang="zh-CN" altLang="en-US" sz="2000" b="1">
                <a:solidFill>
                  <a:schemeClr val="bg1"/>
                </a:solidFill>
                <a:latin typeface="微软雅黑" pitchFamily="34" charset="-122"/>
                <a:ea typeface="微软雅黑" pitchFamily="34" charset="-122"/>
              </a:rPr>
              <a:t>假</a:t>
            </a:r>
            <a:r>
              <a:rPr lang="en-US" altLang="zh-CN" sz="2000" b="1">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grpSp>
        <p:nvGrpSpPr>
          <p:cNvPr id="97" name="组合 96"/>
          <p:cNvGrpSpPr/>
          <p:nvPr/>
        </p:nvGrpSpPr>
        <p:grpSpPr>
          <a:xfrm>
            <a:off x="6528618" y="3365681"/>
            <a:ext cx="4679950" cy="2828684"/>
            <a:chOff x="6528618" y="3365681"/>
            <a:chExt cx="4679950" cy="2828684"/>
          </a:xfrm>
        </p:grpSpPr>
        <p:sp>
          <p:nvSpPr>
            <p:cNvPr id="77" name="Text Box 15"/>
            <p:cNvSpPr txBox="1">
              <a:spLocks noChangeArrowheads="1"/>
            </p:cNvSpPr>
            <p:nvPr/>
          </p:nvSpPr>
          <p:spPr bwMode="auto">
            <a:xfrm>
              <a:off x="6996137" y="4709420"/>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78" name="Line 16"/>
            <p:cNvSpPr>
              <a:spLocks noChangeShapeType="1"/>
            </p:cNvSpPr>
            <p:nvPr/>
          </p:nvSpPr>
          <p:spPr bwMode="auto">
            <a:xfrm>
              <a:off x="8869387" y="3365681"/>
              <a:ext cx="0" cy="632624"/>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0" name="Line 20"/>
            <p:cNvSpPr>
              <a:spLocks noChangeShapeType="1"/>
            </p:cNvSpPr>
            <p:nvPr/>
          </p:nvSpPr>
          <p:spPr bwMode="auto">
            <a:xfrm>
              <a:off x="8869387" y="5452945"/>
              <a:ext cx="0" cy="74142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1" name="Rectangle 21"/>
            <p:cNvSpPr>
              <a:spLocks noChangeArrowheads="1"/>
            </p:cNvSpPr>
            <p:nvPr/>
          </p:nvSpPr>
          <p:spPr bwMode="auto">
            <a:xfrm>
              <a:off x="6528618" y="3581331"/>
              <a:ext cx="4679950" cy="2232622"/>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 name="AutoShape 23"/>
            <p:cNvSpPr>
              <a:spLocks noChangeArrowheads="1"/>
            </p:cNvSpPr>
            <p:nvPr/>
          </p:nvSpPr>
          <p:spPr bwMode="auto">
            <a:xfrm>
              <a:off x="8077224" y="3996718"/>
              <a:ext cx="1582738" cy="576263"/>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b="1"/>
                <a:t>p</a:t>
              </a:r>
            </a:p>
          </p:txBody>
        </p:sp>
        <p:sp>
          <p:nvSpPr>
            <p:cNvPr id="83" name="Text Box 31"/>
            <p:cNvSpPr txBox="1">
              <a:spLocks noChangeArrowheads="1"/>
            </p:cNvSpPr>
            <p:nvPr/>
          </p:nvSpPr>
          <p:spPr bwMode="auto">
            <a:xfrm>
              <a:off x="7554554" y="3581705"/>
              <a:ext cx="4683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84" name="Text Box 32"/>
            <p:cNvSpPr txBox="1">
              <a:spLocks noChangeArrowheads="1"/>
            </p:cNvSpPr>
            <p:nvPr/>
          </p:nvSpPr>
          <p:spPr bwMode="auto">
            <a:xfrm>
              <a:off x="9679051" y="3581705"/>
              <a:ext cx="504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cxnSp>
          <p:nvCxnSpPr>
            <p:cNvPr id="89" name="肘形连接符 88"/>
            <p:cNvCxnSpPr>
              <a:stCxn id="82" idx="3"/>
              <a:endCxn id="80" idx="0"/>
            </p:cNvCxnSpPr>
            <p:nvPr/>
          </p:nvCxnSpPr>
          <p:spPr>
            <a:xfrm flipH="1">
              <a:off x="8869387" y="4284850"/>
              <a:ext cx="790575" cy="1168095"/>
            </a:xfrm>
            <a:prstGeom prst="bentConnector4">
              <a:avLst>
                <a:gd name="adj1" fmla="val -74699"/>
                <a:gd name="adj2" fmla="val 99869"/>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90" name="肘形连接符 89"/>
            <p:cNvCxnSpPr>
              <a:stCxn id="82" idx="1"/>
              <a:endCxn id="77" idx="0"/>
            </p:cNvCxnSpPr>
            <p:nvPr/>
          </p:nvCxnSpPr>
          <p:spPr>
            <a:xfrm rot="10800000" flipV="1">
              <a:off x="7500170" y="4284850"/>
              <a:ext cx="577055" cy="424570"/>
            </a:xfrm>
            <a:prstGeom prst="bentConnector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92" name="肘形连接符 91"/>
            <p:cNvCxnSpPr>
              <a:stCxn id="77" idx="2"/>
              <a:endCxn id="80" idx="0"/>
            </p:cNvCxnSpPr>
            <p:nvPr/>
          </p:nvCxnSpPr>
          <p:spPr>
            <a:xfrm rot="16200000" flipH="1">
              <a:off x="8013071" y="4596628"/>
              <a:ext cx="343415" cy="1369218"/>
            </a:xfrm>
            <a:prstGeom prst="bentConnector3">
              <a:avLst>
                <a:gd name="adj1" fmla="val 10510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8903256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up)">
                                      <p:cBhvr>
                                        <p:cTn id="10" dur="10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par>
                          <p:cTn id="15" fill="hold">
                            <p:stCondLst>
                              <p:cond delay="0"/>
                            </p:stCondLst>
                            <p:childTnLst>
                              <p:par>
                                <p:cTn id="16" presetID="22" presetClass="entr" presetSubtype="1"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up)">
                                      <p:cBhvr>
                                        <p:cTn id="18" dur="10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childTnLst>
                          </p:cTn>
                        </p:par>
                        <p:par>
                          <p:cTn id="23" fill="hold">
                            <p:stCondLst>
                              <p:cond delay="0"/>
                            </p:stCondLst>
                            <p:childTnLst>
                              <p:par>
                                <p:cTn id="24" presetID="22" presetClass="entr" presetSubtype="1" fill="hold" nodeType="afterEffect">
                                  <p:stCondLst>
                                    <p:cond delay="0"/>
                                  </p:stCondLst>
                                  <p:childTnLst>
                                    <p:set>
                                      <p:cBhvr>
                                        <p:cTn id="25" dur="1" fill="hold">
                                          <p:stCondLst>
                                            <p:cond delay="0"/>
                                          </p:stCondLst>
                                        </p:cTn>
                                        <p:tgtEl>
                                          <p:spTgt spid="86"/>
                                        </p:tgtEl>
                                        <p:attrNameLst>
                                          <p:attrName>style.visibility</p:attrName>
                                        </p:attrNameLst>
                                      </p:cBhvr>
                                      <p:to>
                                        <p:strVal val="visible"/>
                                      </p:to>
                                    </p:set>
                                    <p:animEffect transition="in" filter="wipe(up)">
                                      <p:cBhvr>
                                        <p:cTn id="26" dur="1000"/>
                                        <p:tgtEl>
                                          <p:spTgt spid="8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gtEl>
                                        <p:attrNameLst>
                                          <p:attrName>style.visibility</p:attrName>
                                        </p:attrNameLst>
                                      </p:cBhvr>
                                      <p:to>
                                        <p:strVal val="visible"/>
                                      </p:to>
                                    </p:set>
                                  </p:childTnLst>
                                </p:cTn>
                              </p:par>
                            </p:childTnLst>
                          </p:cTn>
                        </p:par>
                        <p:par>
                          <p:cTn id="31" fill="hold">
                            <p:stCondLst>
                              <p:cond delay="0"/>
                            </p:stCondLst>
                            <p:childTnLst>
                              <p:par>
                                <p:cTn id="32" presetID="22" presetClass="entr" presetSubtype="1" fill="hold" nodeType="afterEffect">
                                  <p:stCondLst>
                                    <p:cond delay="0"/>
                                  </p:stCondLst>
                                  <p:childTnLst>
                                    <p:set>
                                      <p:cBhvr>
                                        <p:cTn id="33" dur="1" fill="hold">
                                          <p:stCondLst>
                                            <p:cond delay="0"/>
                                          </p:stCondLst>
                                        </p:cTn>
                                        <p:tgtEl>
                                          <p:spTgt spid="85"/>
                                        </p:tgtEl>
                                        <p:attrNameLst>
                                          <p:attrName>style.visibility</p:attrName>
                                        </p:attrNameLst>
                                      </p:cBhvr>
                                      <p:to>
                                        <p:strVal val="visible"/>
                                      </p:to>
                                    </p:set>
                                    <p:animEffect transition="in" filter="wipe(up)">
                                      <p:cBhvr>
                                        <p:cTn id="34" dur="1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87" grpId="0" animBg="1"/>
      <p:bldP spid="8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循环结构</a:t>
            </a:r>
          </a:p>
        </p:txBody>
      </p:sp>
      <p:sp>
        <p:nvSpPr>
          <p:cNvPr id="3" name="内容占位符 2"/>
          <p:cNvSpPr>
            <a:spLocks noGrp="1"/>
          </p:cNvSpPr>
          <p:nvPr>
            <p:ph idx="1"/>
          </p:nvPr>
        </p:nvSpPr>
        <p:spPr>
          <a:xfrm>
            <a:off x="609600" y="1484312"/>
            <a:ext cx="10972800" cy="187268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循环结构可以减少源程序重复书写的工作量，用来描述重复执行某段算法的问题，这是程序设计中最能发挥计算机特长的程序结构 。</a:t>
            </a:r>
          </a:p>
        </p:txBody>
      </p:sp>
      <p:sp>
        <p:nvSpPr>
          <p:cNvPr id="29" name="Text Box 34"/>
          <p:cNvSpPr txBox="1">
            <a:spLocks noChangeArrowheads="1"/>
          </p:cNvSpPr>
          <p:nvPr/>
        </p:nvSpPr>
        <p:spPr bwMode="auto">
          <a:xfrm>
            <a:off x="1520685" y="3284984"/>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a:t>p</a:t>
            </a:r>
            <a:r>
              <a:rPr lang="zh-CN" altLang="en-US"/>
              <a:t>为 </a:t>
            </a:r>
            <a:r>
              <a:rPr lang="en-US" altLang="zh-CN"/>
              <a:t>"</a:t>
            </a:r>
            <a:r>
              <a:rPr lang="zh-CN" altLang="en-US"/>
              <a:t>真</a:t>
            </a:r>
            <a:r>
              <a:rPr lang="en-US" altLang="zh-CN"/>
              <a:t>"</a:t>
            </a:r>
            <a:endParaRPr lang="zh-CN" altLang="en-US"/>
          </a:p>
        </p:txBody>
      </p:sp>
      <p:sp>
        <p:nvSpPr>
          <p:cNvPr id="51" name="Text Box 35"/>
          <p:cNvSpPr txBox="1">
            <a:spLocks noChangeArrowheads="1"/>
          </p:cNvSpPr>
          <p:nvPr/>
        </p:nvSpPr>
        <p:spPr bwMode="auto">
          <a:xfrm>
            <a:off x="3612352" y="3286066"/>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a:t>p</a:t>
            </a:r>
            <a:r>
              <a:rPr lang="zh-CN" altLang="en-US"/>
              <a:t>为 </a:t>
            </a:r>
            <a:r>
              <a:rPr lang="en-US" altLang="zh-CN"/>
              <a:t>"</a:t>
            </a:r>
            <a:r>
              <a:rPr lang="zh-CN" altLang="en-US"/>
              <a:t>假</a:t>
            </a:r>
            <a:r>
              <a:rPr lang="en-US" altLang="zh-CN"/>
              <a:t>"</a:t>
            </a:r>
            <a:endParaRPr lang="zh-CN" altLang="en-US" dirty="0"/>
          </a:p>
        </p:txBody>
      </p:sp>
      <p:grpSp>
        <p:nvGrpSpPr>
          <p:cNvPr id="75" name="组合 74"/>
          <p:cNvGrpSpPr/>
          <p:nvPr/>
        </p:nvGrpSpPr>
        <p:grpSpPr>
          <a:xfrm>
            <a:off x="1530400" y="3540851"/>
            <a:ext cx="3168353" cy="2903277"/>
            <a:chOff x="1847527" y="3311927"/>
            <a:chExt cx="3168353" cy="2903277"/>
          </a:xfrm>
        </p:grpSpPr>
        <p:sp>
          <p:nvSpPr>
            <p:cNvPr id="34" name="Text Box 21"/>
            <p:cNvSpPr txBox="1">
              <a:spLocks noChangeArrowheads="1"/>
            </p:cNvSpPr>
            <p:nvPr/>
          </p:nvSpPr>
          <p:spPr bwMode="auto">
            <a:xfrm>
              <a:off x="2975709" y="4917446"/>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35" name="Line 23"/>
            <p:cNvSpPr>
              <a:spLocks noChangeShapeType="1"/>
            </p:cNvSpPr>
            <p:nvPr/>
          </p:nvSpPr>
          <p:spPr bwMode="auto">
            <a:xfrm flipH="1">
              <a:off x="3451956" y="3311927"/>
              <a:ext cx="6353" cy="660191"/>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6" name="Rectangle 24"/>
            <p:cNvSpPr>
              <a:spLocks noChangeArrowheads="1"/>
            </p:cNvSpPr>
            <p:nvPr/>
          </p:nvSpPr>
          <p:spPr bwMode="auto">
            <a:xfrm>
              <a:off x="1847527" y="3557275"/>
              <a:ext cx="3168353" cy="2304630"/>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 name="AutoShape 26"/>
            <p:cNvSpPr>
              <a:spLocks noChangeArrowheads="1"/>
            </p:cNvSpPr>
            <p:nvPr/>
          </p:nvSpPr>
          <p:spPr bwMode="auto">
            <a:xfrm>
              <a:off x="2666940" y="3980635"/>
              <a:ext cx="1582737" cy="576262"/>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b="1"/>
                <a:t>p</a:t>
              </a:r>
            </a:p>
          </p:txBody>
        </p:sp>
        <p:sp>
          <p:nvSpPr>
            <p:cNvPr id="38" name="Line 27"/>
            <p:cNvSpPr>
              <a:spLocks noChangeShapeType="1"/>
            </p:cNvSpPr>
            <p:nvPr/>
          </p:nvSpPr>
          <p:spPr bwMode="auto">
            <a:xfrm flipH="1" flipV="1">
              <a:off x="3458309" y="4567707"/>
              <a:ext cx="11111" cy="349736"/>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40" name="Text Box 29"/>
            <p:cNvSpPr txBox="1">
              <a:spLocks noChangeArrowheads="1"/>
            </p:cNvSpPr>
            <p:nvPr/>
          </p:nvSpPr>
          <p:spPr bwMode="auto">
            <a:xfrm>
              <a:off x="3306529" y="4548308"/>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43" name="Text Box 33"/>
            <p:cNvSpPr txBox="1">
              <a:spLocks noChangeArrowheads="1"/>
            </p:cNvSpPr>
            <p:nvPr/>
          </p:nvSpPr>
          <p:spPr bwMode="auto">
            <a:xfrm>
              <a:off x="3911098" y="3826076"/>
              <a:ext cx="7921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cxnSp>
          <p:nvCxnSpPr>
            <p:cNvPr id="5" name="肘形连接符 4"/>
            <p:cNvCxnSpPr>
              <a:endCxn id="34" idx="2"/>
            </p:cNvCxnSpPr>
            <p:nvPr/>
          </p:nvCxnSpPr>
          <p:spPr>
            <a:xfrm rot="16200000" flipH="1">
              <a:off x="2669521" y="4507335"/>
              <a:ext cx="1599011" cy="21430"/>
            </a:xfrm>
            <a:prstGeom prst="bentConnector5">
              <a:avLst>
                <a:gd name="adj1" fmla="val -972"/>
                <a:gd name="adj2" fmla="val -5279449"/>
                <a:gd name="adj3" fmla="val 114296"/>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cxnSp>
        <p:cxnSp>
          <p:nvCxnSpPr>
            <p:cNvPr id="59" name="肘形连接符 58"/>
            <p:cNvCxnSpPr>
              <a:endCxn id="37" idx="3"/>
            </p:cNvCxnSpPr>
            <p:nvPr/>
          </p:nvCxnSpPr>
          <p:spPr>
            <a:xfrm rot="5400000" flipH="1" flipV="1">
              <a:off x="2877599" y="4843126"/>
              <a:ext cx="1946437" cy="797719"/>
            </a:xfrm>
            <a:prstGeom prst="bentConnector4">
              <a:avLst>
                <a:gd name="adj1" fmla="val 25970"/>
                <a:gd name="adj2" fmla="val 128657"/>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cxnSp>
      </p:grpSp>
      <p:sp>
        <p:nvSpPr>
          <p:cNvPr id="76" name="Line 14"/>
          <p:cNvSpPr>
            <a:spLocks noChangeShapeType="1"/>
          </p:cNvSpPr>
          <p:nvPr/>
        </p:nvSpPr>
        <p:spPr bwMode="auto">
          <a:xfrm flipH="1">
            <a:off x="3349862" y="3284984"/>
            <a:ext cx="352" cy="913765"/>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cxnSp>
        <p:nvCxnSpPr>
          <p:cNvPr id="78" name="肘形连接符 77"/>
          <p:cNvCxnSpPr/>
          <p:nvPr/>
        </p:nvCxnSpPr>
        <p:spPr>
          <a:xfrm rot="5400000">
            <a:off x="2951210" y="5069602"/>
            <a:ext cx="2006834" cy="863012"/>
          </a:xfrm>
          <a:prstGeom prst="bentConnector3">
            <a:avLst>
              <a:gd name="adj1" fmla="val 77528"/>
            </a:avLst>
          </a:prstGeom>
          <a:noFill/>
          <a:ln w="76200" cap="rnd">
            <a:solidFill>
              <a:srgbClr val="C00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31" name="Line 19"/>
          <p:cNvSpPr>
            <a:spLocks noChangeShapeType="1"/>
          </p:cNvSpPr>
          <p:nvPr/>
        </p:nvSpPr>
        <p:spPr bwMode="auto">
          <a:xfrm>
            <a:off x="2934556" y="4622174"/>
            <a:ext cx="0" cy="649198"/>
          </a:xfrm>
          <a:prstGeom prst="line">
            <a:avLst/>
          </a:prstGeom>
          <a:noFill/>
          <a:ln w="76200">
            <a:solidFill>
              <a:srgbClr val="00B050"/>
            </a:solidFill>
            <a:round/>
            <a:headEnd/>
            <a:tailEnd type="stealth" w="lg" len="lg"/>
          </a:ln>
          <a:effectLst>
            <a:outerShdw dist="107763" dir="2700000" algn="ctr" rotWithShape="0">
              <a:schemeClr val="tx1">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87" name="Line 36"/>
          <p:cNvSpPr>
            <a:spLocks noChangeShapeType="1"/>
          </p:cNvSpPr>
          <p:nvPr/>
        </p:nvSpPr>
        <p:spPr bwMode="auto">
          <a:xfrm>
            <a:off x="8880514" y="3574529"/>
            <a:ext cx="210" cy="720724"/>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8" name="Text Box 37"/>
          <p:cNvSpPr txBox="1">
            <a:spLocks noChangeArrowheads="1"/>
          </p:cNvSpPr>
          <p:nvPr/>
        </p:nvSpPr>
        <p:spPr bwMode="auto">
          <a:xfrm>
            <a:off x="8377486" y="4295254"/>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89" name="Line 39"/>
          <p:cNvSpPr>
            <a:spLocks noChangeShapeType="1"/>
          </p:cNvSpPr>
          <p:nvPr/>
        </p:nvSpPr>
        <p:spPr bwMode="auto">
          <a:xfrm flipH="1">
            <a:off x="8880723" y="5820424"/>
            <a:ext cx="1587" cy="560805"/>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0" name="Rectangle 40"/>
          <p:cNvSpPr>
            <a:spLocks noChangeArrowheads="1"/>
          </p:cNvSpPr>
          <p:nvPr/>
        </p:nvSpPr>
        <p:spPr bwMode="auto">
          <a:xfrm>
            <a:off x="7296560" y="3773299"/>
            <a:ext cx="2663825" cy="2304630"/>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1" name="AutoShape 42"/>
          <p:cNvSpPr>
            <a:spLocks noChangeArrowheads="1"/>
          </p:cNvSpPr>
          <p:nvPr/>
        </p:nvSpPr>
        <p:spPr bwMode="auto">
          <a:xfrm>
            <a:off x="8090148" y="5238650"/>
            <a:ext cx="1582738" cy="576263"/>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b="1"/>
              <a:t>p</a:t>
            </a:r>
          </a:p>
        </p:txBody>
      </p:sp>
      <p:sp>
        <p:nvSpPr>
          <p:cNvPr id="92" name="Line 43"/>
          <p:cNvSpPr>
            <a:spLocks noChangeShapeType="1"/>
          </p:cNvSpPr>
          <p:nvPr/>
        </p:nvSpPr>
        <p:spPr bwMode="auto">
          <a:xfrm flipH="1" flipV="1">
            <a:off x="8880514" y="4695363"/>
            <a:ext cx="210" cy="535349"/>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3" name="Line 44"/>
          <p:cNvSpPr>
            <a:spLocks noChangeShapeType="1"/>
          </p:cNvSpPr>
          <p:nvPr/>
        </p:nvSpPr>
        <p:spPr bwMode="auto">
          <a:xfrm flipV="1">
            <a:off x="7585323" y="5526781"/>
            <a:ext cx="5048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 name="Text Box 45"/>
          <p:cNvSpPr txBox="1">
            <a:spLocks noChangeArrowheads="1"/>
          </p:cNvSpPr>
          <p:nvPr/>
        </p:nvSpPr>
        <p:spPr bwMode="auto">
          <a:xfrm>
            <a:off x="8734822" y="5727139"/>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sp>
        <p:nvSpPr>
          <p:cNvPr id="95" name="Line 46"/>
          <p:cNvSpPr>
            <a:spLocks noChangeShapeType="1"/>
          </p:cNvSpPr>
          <p:nvPr/>
        </p:nvSpPr>
        <p:spPr bwMode="auto">
          <a:xfrm>
            <a:off x="7585323" y="3934569"/>
            <a:ext cx="0" cy="1592212"/>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6" name="Line 47"/>
          <p:cNvSpPr>
            <a:spLocks noChangeShapeType="1"/>
          </p:cNvSpPr>
          <p:nvPr/>
        </p:nvSpPr>
        <p:spPr bwMode="auto">
          <a:xfrm flipH="1" flipV="1">
            <a:off x="7585323" y="3934568"/>
            <a:ext cx="1295401" cy="1"/>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7" name="Text Box 49"/>
          <p:cNvSpPr txBox="1">
            <a:spLocks noChangeArrowheads="1"/>
          </p:cNvSpPr>
          <p:nvPr/>
        </p:nvSpPr>
        <p:spPr bwMode="auto">
          <a:xfrm>
            <a:off x="7585323" y="5144552"/>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98" name="Text Box 50"/>
          <p:cNvSpPr txBox="1">
            <a:spLocks noChangeArrowheads="1"/>
          </p:cNvSpPr>
          <p:nvPr/>
        </p:nvSpPr>
        <p:spPr bwMode="auto">
          <a:xfrm>
            <a:off x="6648488" y="6269250"/>
            <a:ext cx="1545616"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a:t>p</a:t>
            </a:r>
            <a:r>
              <a:rPr lang="zh-CN" altLang="en-US"/>
              <a:t>为 </a:t>
            </a:r>
            <a:r>
              <a:rPr lang="en-US" altLang="zh-CN"/>
              <a:t>"</a:t>
            </a:r>
            <a:r>
              <a:rPr lang="zh-CN" altLang="en-US"/>
              <a:t>真</a:t>
            </a:r>
            <a:r>
              <a:rPr lang="en-US" altLang="zh-CN"/>
              <a:t>"</a:t>
            </a:r>
            <a:r>
              <a:rPr lang="zh-CN" altLang="en-US"/>
              <a:t> </a:t>
            </a:r>
          </a:p>
        </p:txBody>
      </p:sp>
      <p:sp>
        <p:nvSpPr>
          <p:cNvPr id="99" name="Text Box 50"/>
          <p:cNvSpPr txBox="1">
            <a:spLocks noChangeArrowheads="1"/>
          </p:cNvSpPr>
          <p:nvPr/>
        </p:nvSpPr>
        <p:spPr bwMode="auto">
          <a:xfrm>
            <a:off x="9816840" y="6269250"/>
            <a:ext cx="1391728"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a:t>p</a:t>
            </a:r>
            <a:r>
              <a:rPr lang="zh-CN" altLang="en-US"/>
              <a:t>为</a:t>
            </a:r>
            <a:r>
              <a:rPr lang="en-US" altLang="zh-CN"/>
              <a:t>"</a:t>
            </a:r>
            <a:r>
              <a:rPr lang="zh-CN" altLang="en-US"/>
              <a:t>假</a:t>
            </a:r>
            <a:r>
              <a:rPr lang="en-US" altLang="zh-CN"/>
              <a:t>"</a:t>
            </a:r>
            <a:endParaRPr lang="zh-CN" altLang="en-US"/>
          </a:p>
        </p:txBody>
      </p:sp>
      <p:sp>
        <p:nvSpPr>
          <p:cNvPr id="100" name="Line 16"/>
          <p:cNvSpPr>
            <a:spLocks noChangeShapeType="1"/>
          </p:cNvSpPr>
          <p:nvPr/>
        </p:nvSpPr>
        <p:spPr bwMode="auto">
          <a:xfrm>
            <a:off x="9526985" y="5724630"/>
            <a:ext cx="0" cy="706597"/>
          </a:xfrm>
          <a:prstGeom prst="line">
            <a:avLst/>
          </a:prstGeom>
          <a:noFill/>
          <a:ln w="76200">
            <a:solidFill>
              <a:srgbClr val="C00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1" name="Line 14"/>
          <p:cNvSpPr>
            <a:spLocks noChangeShapeType="1"/>
          </p:cNvSpPr>
          <p:nvPr/>
        </p:nvSpPr>
        <p:spPr bwMode="auto">
          <a:xfrm>
            <a:off x="9526985" y="3934567"/>
            <a:ext cx="0" cy="1296145"/>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pic>
        <p:nvPicPr>
          <p:cNvPr id="102" name="Picture 18" descr="绘图1"/>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flipH="1">
            <a:off x="7005615" y="3741361"/>
            <a:ext cx="1514042" cy="239392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 name="Picture 18" descr="绘图1"/>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flipH="1">
            <a:off x="1415480" y="3802718"/>
            <a:ext cx="1583676" cy="228811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4369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up)">
                                      <p:cBhvr>
                                        <p:cTn id="7" dur="10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up)">
                                      <p:cBhvr>
                                        <p:cTn id="16" dur="10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down)">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wipe(up)">
                                      <p:cBhvr>
                                        <p:cTn id="30" dur="500"/>
                                        <p:tgtEl>
                                          <p:spTgt spid="7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01"/>
                                        </p:tgtEl>
                                        <p:attrNameLst>
                                          <p:attrName>style.visibility</p:attrName>
                                        </p:attrNameLst>
                                      </p:cBhvr>
                                      <p:to>
                                        <p:strVal val="visible"/>
                                      </p:to>
                                    </p:set>
                                    <p:animEffect transition="in" filter="wipe(up)">
                                      <p:cBhvr>
                                        <p:cTn id="35" dur="1000"/>
                                        <p:tgtEl>
                                          <p:spTgt spid="10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8"/>
                                        </p:tgtEl>
                                        <p:attrNameLst>
                                          <p:attrName>style.visibility</p:attrName>
                                        </p:attrNameLst>
                                      </p:cBhvr>
                                      <p:to>
                                        <p:strVal val="visible"/>
                                      </p:to>
                                    </p:set>
                                    <p:animEffect transition="in" filter="fade">
                                      <p:cBhvr>
                                        <p:cTn id="40" dur="500"/>
                                        <p:tgtEl>
                                          <p:spTgt spid="9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02"/>
                                        </p:tgtEl>
                                        <p:attrNameLst>
                                          <p:attrName>style.visibility</p:attrName>
                                        </p:attrNameLst>
                                      </p:cBhvr>
                                      <p:to>
                                        <p:strVal val="visible"/>
                                      </p:to>
                                    </p:set>
                                    <p:animEffect transition="in" filter="wipe(down)">
                                      <p:cBhvr>
                                        <p:cTn id="45" dur="500"/>
                                        <p:tgtEl>
                                          <p:spTgt spid="102"/>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9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100"/>
                                        </p:tgtEl>
                                        <p:attrNameLst>
                                          <p:attrName>style.visibility</p:attrName>
                                        </p:attrNameLst>
                                      </p:cBhvr>
                                      <p:to>
                                        <p:strVal val="visible"/>
                                      </p:to>
                                    </p:set>
                                    <p:animEffect transition="in" filter="wipe(up)">
                                      <p:cBhvr>
                                        <p:cTn id="54" dur="1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51" grpId="0" animBg="1"/>
      <p:bldP spid="76" grpId="0" animBg="1"/>
      <p:bldP spid="31" grpId="0" animBg="1"/>
      <p:bldP spid="98" grpId="0" animBg="1"/>
      <p:bldP spid="99" grpId="0" animBg="1"/>
      <p:bldP spid="100" grpId="0" animBg="1"/>
      <p:bldP spid="10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列举高级语言</a:t>
            </a:r>
            <a:endParaRPr lang="en-US" altLang="zh-CN" sz="4000">
              <a:solidFill>
                <a:srgbClr val="C00000"/>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30682018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常用的程序设计语言 </a:t>
            </a:r>
          </a:p>
        </p:txBody>
      </p:sp>
      <p:sp>
        <p:nvSpPr>
          <p:cNvPr id="3" name="内容占位符 2"/>
          <p:cNvSpPr>
            <a:spLocks noGrp="1"/>
          </p:cNvSpPr>
          <p:nvPr>
            <p:ph idx="1"/>
          </p:nvPr>
        </p:nvSpPr>
        <p:spPr>
          <a:xfrm>
            <a:off x="609600" y="1484312"/>
            <a:ext cx="10972800" cy="1224608"/>
          </a:xfrm>
        </p:spPr>
        <p:txBody>
          <a:bodyPr/>
          <a:lstStyle/>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目前有各种高级程序设计语言，其中以下几种应用非常广泛。</a:t>
            </a:r>
          </a:p>
        </p:txBody>
      </p:sp>
      <p:sp>
        <p:nvSpPr>
          <p:cNvPr id="4" name="圆角矩形 3"/>
          <p:cNvSpPr/>
          <p:nvPr/>
        </p:nvSpPr>
        <p:spPr>
          <a:xfrm>
            <a:off x="2999656" y="2966788"/>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FORTRAN</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2999656" y="3808090"/>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语言</a:t>
            </a:r>
          </a:p>
        </p:txBody>
      </p:sp>
      <p:sp>
        <p:nvSpPr>
          <p:cNvPr id="15" name="圆角矩形 14"/>
          <p:cNvSpPr/>
          <p:nvPr/>
        </p:nvSpPr>
        <p:spPr>
          <a:xfrm>
            <a:off x="2999656" y="4649392"/>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Java</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2999656" y="5490694"/>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6240016" y="2990508"/>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PASCAL</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6240016" y="3831810"/>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6240016" y="4673112"/>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6240016" y="5514414"/>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b="1">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800" b="1">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41289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高级语言时代（</a:t>
            </a:r>
            <a:r>
              <a:rPr lang="en-US" altLang="zh-CN">
                <a:latin typeface="+mn-ea"/>
              </a:rPr>
              <a:t>1954—1995</a:t>
            </a:r>
            <a:r>
              <a:rPr lang="zh-CN" altLang="en-US">
                <a:latin typeface="+mn-ea"/>
              </a:rPr>
              <a:t>） </a:t>
            </a:r>
          </a:p>
        </p:txBody>
      </p:sp>
      <p:sp>
        <p:nvSpPr>
          <p:cNvPr id="3" name="内容占位符 2"/>
          <p:cNvSpPr>
            <a:spLocks noGrp="1"/>
          </p:cNvSpPr>
          <p:nvPr>
            <p:ph idx="1"/>
          </p:nvPr>
        </p:nvSpPr>
        <p:spPr>
          <a:xfrm>
            <a:off x="609600" y="1484312"/>
            <a:ext cx="10972800" cy="4536976"/>
          </a:xfrm>
        </p:spPr>
        <p:txBody>
          <a:bodyPr/>
          <a:lstStyle/>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随着世界上第一个高级语言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的出现，新的编程语言开始不断涌现出来。各有特色，各有优势，随着时间的检验，一些流行至今，一些则逐渐消失。</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1957</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年世界上第一个高级语言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开发成功。 </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取的是</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FORmula TRANslator</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两个单词前几个字母拼成的，意思是公式翻译语言 。</a:t>
            </a:r>
          </a:p>
        </p:txBody>
      </p:sp>
    </p:spTree>
    <p:extLst>
      <p:ext uri="{BB962C8B-B14F-4D97-AF65-F5344CB8AC3E}">
        <p14:creationId xmlns:p14="http://schemas.microsoft.com/office/powerpoint/2010/main" val="22072024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被遗忘的</a:t>
            </a:r>
            <a:r>
              <a:rPr lang="en-US" altLang="zh-CN">
                <a:latin typeface="+mn-ea"/>
              </a:rPr>
              <a:t>PASCAL</a:t>
            </a:r>
            <a:endParaRPr lang="zh-CN" altLang="en-US">
              <a:latin typeface="+mn-ea"/>
            </a:endParaRPr>
          </a:p>
        </p:txBody>
      </p:sp>
      <p:sp>
        <p:nvSpPr>
          <p:cNvPr id="3" name="内容占位符 2"/>
          <p:cNvSpPr>
            <a:spLocks noGrp="1"/>
          </p:cNvSpPr>
          <p:nvPr>
            <p:ph idx="1"/>
          </p:nvPr>
        </p:nvSpPr>
        <p:spPr>
          <a:xfrm>
            <a:off x="609600" y="1484312"/>
            <a:ext cx="10972800" cy="4753000"/>
          </a:xfrm>
        </p:spPr>
        <p:txBody>
          <a:bodyPr/>
          <a:lstStyle/>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1967</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Niklaus Wirth</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开始开发</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PASCAL</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1971</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年完成。</a:t>
            </a:r>
          </a:p>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主要特点有：严格的结构化形式；丰富完备的数据类型；运行效率高；查错能力强，可以被方便地用于描述各种算法与数据结构有益于培养良好的程序设计风格和习惯。 </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PASCAL</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是一个重要的里程碑结构化程序设计概念的语言。 </a:t>
            </a:r>
          </a:p>
        </p:txBody>
      </p:sp>
    </p:spTree>
    <p:extLst>
      <p:ext uri="{BB962C8B-B14F-4D97-AF65-F5344CB8AC3E}">
        <p14:creationId xmlns:p14="http://schemas.microsoft.com/office/powerpoint/2010/main" val="23539575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r>
              <a:rPr lang="zh-CN" altLang="en-US">
                <a:latin typeface="+mn-ea"/>
              </a:rPr>
              <a:t>语言</a:t>
            </a:r>
          </a:p>
        </p:txBody>
      </p:sp>
      <p:sp>
        <p:nvSpPr>
          <p:cNvPr id="3" name="内容占位符 2"/>
          <p:cNvSpPr>
            <a:spLocks noGrp="1"/>
          </p:cNvSpPr>
          <p:nvPr>
            <p:ph idx="1"/>
          </p:nvPr>
        </p:nvSpPr>
        <p:spPr>
          <a:xfrm>
            <a:off x="609600" y="1484312"/>
            <a:ext cx="10972800" cy="5373688"/>
          </a:xfrm>
        </p:spPr>
        <p:txBody>
          <a:bodyPr/>
          <a:lstStyle/>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语言简洁紧凑、使用灵活方便。</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运算符丰富。</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数据类型丰富。</a:t>
            </a:r>
          </a:p>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是结构式语言。</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语法限制不太严格、程序设计自由度大。</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允许直接访问物理地址，可直接对硬件进行操作。</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程序执行效率高。</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适用范围大，可移植性好。</a:t>
            </a:r>
          </a:p>
        </p:txBody>
      </p:sp>
    </p:spTree>
    <p:extLst>
      <p:ext uri="{BB962C8B-B14F-4D97-AF65-F5344CB8AC3E}">
        <p14:creationId xmlns:p14="http://schemas.microsoft.com/office/powerpoint/2010/main" val="8922555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r>
              <a:rPr lang="zh-CN" altLang="en-US">
                <a:latin typeface="+mn-ea"/>
              </a:rPr>
              <a:t>的特点</a:t>
            </a: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保持了与</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语言的兼容性。</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支持面向过程的程序设计。</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具有程序效率高、灵活性强的特点。</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具有通用性和可移植性。</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具有丰富的数据类型和运算符，并提供了强大的库函数。</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具有面向对象的特性，</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支持抽象性、封装性、继承性和多态性。</a:t>
            </a:r>
          </a:p>
        </p:txBody>
      </p:sp>
    </p:spTree>
    <p:extLst>
      <p:ext uri="{BB962C8B-B14F-4D97-AF65-F5344CB8AC3E}">
        <p14:creationId xmlns:p14="http://schemas.microsoft.com/office/powerpoint/2010/main" val="3237725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endParaRPr lang="zh-CN" altLang="en-US">
              <a:latin typeface="+mn-ea"/>
            </a:endParaRP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充分借鉴了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和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的语言，甚至照搬了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的部分语法几乎集中了所有关于软件开发和软件工程研究的最新成果。面向对象、类型安全、组件技术、自动内存管理、跨平台异常处理、版本控制、代码安全管理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  </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程序需要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.NET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运行库作为基础 。</a:t>
            </a:r>
          </a:p>
        </p:txBody>
      </p:sp>
    </p:spTree>
    <p:extLst>
      <p:ext uri="{BB962C8B-B14F-4D97-AF65-F5344CB8AC3E}">
        <p14:creationId xmlns:p14="http://schemas.microsoft.com/office/powerpoint/2010/main" val="36273459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41308412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Java </a:t>
            </a:r>
          </a:p>
        </p:txBody>
      </p:sp>
      <p:sp>
        <p:nvSpPr>
          <p:cNvPr id="3" name="内容占位符 2"/>
          <p:cNvSpPr>
            <a:spLocks noGrp="1"/>
          </p:cNvSpPr>
          <p:nvPr>
            <p:ph idx="1"/>
          </p:nvPr>
        </p:nvSpPr>
        <p:spPr>
          <a:xfrm>
            <a:off x="609600" y="1484312"/>
            <a:ext cx="10972800" cy="5257056"/>
          </a:xfrm>
        </p:spPr>
        <p:txBody>
          <a:bodyPr/>
          <a:lstStyle/>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语言是一个完全面向对象的语言，并且对软件工程技术有很强的支持。</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语言的设计集中于对象及其接口，它提供了简单的类机制以及动态的接口模型。</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对象中封装了它的状态变量以及相应的方法，实现了模块化和信息隐藏。</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类提供了一类对象的原型，并且通过继承机制，子类可以使用父类所提供的方法，实现了代码的复用。</a:t>
            </a:r>
          </a:p>
        </p:txBody>
      </p:sp>
    </p:spTree>
    <p:extLst>
      <p:ext uri="{BB962C8B-B14F-4D97-AF65-F5344CB8AC3E}">
        <p14:creationId xmlns:p14="http://schemas.microsoft.com/office/powerpoint/2010/main" val="38764785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总结</a:t>
            </a: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霸占了企业级应用市场，一部分移动开发（</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J2ME</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）和</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Web</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开发。</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使用者排名第一 </a:t>
            </a:r>
          </a:p>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和</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是嵌入式开发和系统给开发的利器。操作系统、驱动程序、各种游戏大都是他们的开发的</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地位不可替代</a:t>
            </a:r>
          </a:p>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 …</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其他：</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Ruby</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JSP</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JavaScript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PHP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等等也占据了一定的市场。</a:t>
            </a:r>
          </a:p>
        </p:txBody>
      </p:sp>
    </p:spTree>
    <p:extLst>
      <p:ext uri="{BB962C8B-B14F-4D97-AF65-F5344CB8AC3E}">
        <p14:creationId xmlns:p14="http://schemas.microsoft.com/office/powerpoint/2010/main" val="32442595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a:extLst>
              <a:ext uri="{FF2B5EF4-FFF2-40B4-BE49-F238E27FC236}">
                <a16:creationId xmlns:a16="http://schemas.microsoft.com/office/drawing/2014/main" id="{DB7E0A62-BFBF-4CCD-B833-FD1A1F832702}"/>
              </a:ext>
            </a:extLst>
          </p:cNvPr>
          <p:cNvSpPr>
            <a:spLocks noGrp="1" noChangeArrowheads="1"/>
          </p:cNvSpPr>
          <p:nvPr>
            <p:ph type="title"/>
          </p:nvPr>
        </p:nvSpPr>
        <p:spPr/>
        <p:txBody>
          <a:bodyPr/>
          <a:lstStyle/>
          <a:p>
            <a:pPr>
              <a:defRPr/>
            </a:pPr>
            <a:r>
              <a:rPr lang="en-US" altLang="zh-CN" kern="1200">
                <a:latin typeface="+mn-ea"/>
                <a:ea typeface="+mn-ea"/>
                <a:cs typeface="+mn-cs"/>
              </a:rPr>
              <a:t>TIOBE</a:t>
            </a:r>
            <a:r>
              <a:rPr lang="zh-CN" altLang="en-US" kern="1200">
                <a:latin typeface="+mn-ea"/>
                <a:ea typeface="+mn-ea"/>
                <a:cs typeface="+mn-cs"/>
              </a:rPr>
              <a:t>编程语言排行榜</a:t>
            </a:r>
          </a:p>
        </p:txBody>
      </p:sp>
      <p:pic>
        <p:nvPicPr>
          <p:cNvPr id="3" name="图片 2"/>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2063552" y="1444144"/>
            <a:ext cx="7848872" cy="4793168"/>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4" name="矩形 3"/>
          <p:cNvSpPr/>
          <p:nvPr/>
        </p:nvSpPr>
        <p:spPr>
          <a:xfrm>
            <a:off x="2046784" y="6309320"/>
            <a:ext cx="3685689" cy="369332"/>
          </a:xfrm>
          <a:prstGeom prst="rect">
            <a:avLst/>
          </a:prstGeom>
        </p:spPr>
        <p:txBody>
          <a:bodyPr wrap="none">
            <a:spAutoFit/>
          </a:bodyPr>
          <a:lstStyle/>
          <a:p>
            <a:r>
              <a:rPr lang="zh-CN" altLang="en-US">
                <a:solidFill>
                  <a:schemeClr val="tx1">
                    <a:lumMod val="65000"/>
                    <a:lumOff val="35000"/>
                  </a:schemeClr>
                </a:solidFill>
              </a:rPr>
              <a:t>https://www.tiobe.com/tiobe-index/</a:t>
            </a:r>
          </a:p>
        </p:txBody>
      </p:sp>
    </p:spTree>
    <p:extLst>
      <p:ext uri="{BB962C8B-B14F-4D97-AF65-F5344CB8AC3E}">
        <p14:creationId xmlns:p14="http://schemas.microsoft.com/office/powerpoint/2010/main" val="7709265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rgbClr val="C00000"/>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125609437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12947638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为什么要学</a:t>
            </a:r>
            <a:r>
              <a:rPr lang="en-US" altLang="zh-CN"/>
              <a:t>Python</a:t>
            </a:r>
            <a:endParaRPr lang="zh-CN" altLang="en-US"/>
          </a:p>
        </p:txBody>
      </p:sp>
      <p:grpSp>
        <p:nvGrpSpPr>
          <p:cNvPr id="6" name="组合 5"/>
          <p:cNvGrpSpPr/>
          <p:nvPr/>
        </p:nvGrpSpPr>
        <p:grpSpPr>
          <a:xfrm>
            <a:off x="1631816" y="1988840"/>
            <a:ext cx="8785073" cy="3888432"/>
            <a:chOff x="1631816" y="1988840"/>
            <a:chExt cx="8785073" cy="3888432"/>
          </a:xfrm>
        </p:grpSpPr>
        <p:sp>
          <p:nvSpPr>
            <p:cNvPr id="39" name="AutoShape 3"/>
            <p:cNvSpPr>
              <a:spLocks noChangeArrowheads="1"/>
            </p:cNvSpPr>
            <p:nvPr/>
          </p:nvSpPr>
          <p:spPr bwMode="gray">
            <a:xfrm rot="17973186">
              <a:off x="6245225" y="2854489"/>
              <a:ext cx="730250" cy="266700"/>
            </a:xfrm>
            <a:prstGeom prst="rightArrow">
              <a:avLst>
                <a:gd name="adj1" fmla="val 35167"/>
                <a:gd name="adj2" fmla="val 110880"/>
              </a:avLst>
            </a:prstGeom>
            <a:solidFill>
              <a:srgbClr val="A4D9FF"/>
            </a:solidFill>
            <a:ln>
              <a:noFill/>
            </a:ln>
            <a:effectLst>
              <a:outerShdw blurRad="50800" dist="38100" dir="2700000" algn="tl" rotWithShape="0">
                <a:prstClr val="black">
                  <a:alpha val="40000"/>
                </a:prstClr>
              </a:outerShdw>
            </a:effectLs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1" name="AutoShape 4"/>
            <p:cNvSpPr>
              <a:spLocks noChangeArrowheads="1"/>
            </p:cNvSpPr>
            <p:nvPr/>
          </p:nvSpPr>
          <p:spPr bwMode="gray">
            <a:xfrm rot="3465783">
              <a:off x="6246019" y="4777582"/>
              <a:ext cx="728663" cy="266700"/>
            </a:xfrm>
            <a:prstGeom prst="rightArrow">
              <a:avLst>
                <a:gd name="adj1" fmla="val 35167"/>
                <a:gd name="adj2" fmla="val 110639"/>
              </a:avLst>
            </a:prstGeom>
            <a:solidFill>
              <a:srgbClr val="9DDD58"/>
            </a:solidFill>
            <a:ln>
              <a:noFill/>
            </a:ln>
            <a:effectLst>
              <a:outerShdw blurRad="50800" dist="38100" dir="2700000" algn="tl" rotWithShape="0">
                <a:prstClr val="black">
                  <a:alpha val="40000"/>
                </a:prstClr>
              </a:outerShdw>
            </a:effectLs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2" name="AutoShape 5"/>
            <p:cNvSpPr>
              <a:spLocks noChangeArrowheads="1"/>
            </p:cNvSpPr>
            <p:nvPr/>
          </p:nvSpPr>
          <p:spPr bwMode="gray">
            <a:xfrm rot="14369022">
              <a:off x="5124451" y="2857501"/>
              <a:ext cx="728663" cy="265113"/>
            </a:xfrm>
            <a:prstGeom prst="rightArrow">
              <a:avLst>
                <a:gd name="adj1" fmla="val 35167"/>
                <a:gd name="adj2" fmla="val 111302"/>
              </a:avLst>
            </a:prstGeom>
            <a:solidFill>
              <a:srgbClr val="A4D9FF"/>
            </a:solidFill>
            <a:ln>
              <a:noFill/>
            </a:ln>
            <a:effectLst>
              <a:outerShdw blurRad="50800" dist="38100" dir="2700000" algn="tl" rotWithShape="0">
                <a:prstClr val="black">
                  <a:alpha val="40000"/>
                </a:prstClr>
              </a:outerShdw>
            </a:effectLs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4" name="AutoShape 6"/>
            <p:cNvSpPr>
              <a:spLocks noChangeArrowheads="1"/>
            </p:cNvSpPr>
            <p:nvPr/>
          </p:nvSpPr>
          <p:spPr bwMode="gray">
            <a:xfrm rot="7293321">
              <a:off x="5089526" y="4748213"/>
              <a:ext cx="728662" cy="265113"/>
            </a:xfrm>
            <a:prstGeom prst="rightArrow">
              <a:avLst>
                <a:gd name="adj1" fmla="val 35167"/>
                <a:gd name="adj2" fmla="val 111301"/>
              </a:avLst>
            </a:prstGeom>
            <a:solidFill>
              <a:srgbClr val="9DDD58"/>
            </a:solidFill>
            <a:ln>
              <a:noFill/>
            </a:ln>
            <a:effectLst>
              <a:outerShdw blurRad="50800" dist="38100" dir="2700000" algn="tl" rotWithShape="0">
                <a:prstClr val="black">
                  <a:alpha val="40000"/>
                </a:prstClr>
              </a:outerShdw>
            </a:effectLs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5" name="AutoShape 7">
              <a:extLst>
                <a:ext uri="{FF2B5EF4-FFF2-40B4-BE49-F238E27FC236}">
                  <a16:creationId xmlns:a16="http://schemas.microsoft.com/office/drawing/2014/main" id="{D038163A-D3CF-42B8-BF86-FF2880678AE5}"/>
                </a:ext>
              </a:extLst>
            </p:cNvPr>
            <p:cNvSpPr>
              <a:spLocks noChangeArrowheads="1"/>
            </p:cNvSpPr>
            <p:nvPr/>
          </p:nvSpPr>
          <p:spPr bwMode="gray">
            <a:xfrm>
              <a:off x="6778626" y="3793802"/>
              <a:ext cx="728663" cy="266700"/>
            </a:xfrm>
            <a:prstGeom prst="rightArrow">
              <a:avLst>
                <a:gd name="adj1" fmla="val 35167"/>
                <a:gd name="adj2" fmla="val 110639"/>
              </a:avLst>
            </a:prstGeom>
            <a:solidFill>
              <a:schemeClr val="accent5">
                <a:lumMod val="90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a:p>
          </p:txBody>
        </p:sp>
        <p:sp>
          <p:nvSpPr>
            <p:cNvPr id="46" name="AutoShape 8">
              <a:extLst>
                <a:ext uri="{FF2B5EF4-FFF2-40B4-BE49-F238E27FC236}">
                  <a16:creationId xmlns:a16="http://schemas.microsoft.com/office/drawing/2014/main" id="{ED5A9F6E-7BD0-43DA-AC1A-00360E752867}"/>
                </a:ext>
              </a:extLst>
            </p:cNvPr>
            <p:cNvSpPr>
              <a:spLocks noChangeArrowheads="1"/>
            </p:cNvSpPr>
            <p:nvPr/>
          </p:nvSpPr>
          <p:spPr bwMode="gray">
            <a:xfrm rot="10800000">
              <a:off x="4560889" y="3789040"/>
              <a:ext cx="795337" cy="265113"/>
            </a:xfrm>
            <a:prstGeom prst="rightArrow">
              <a:avLst>
                <a:gd name="adj1" fmla="val 35167"/>
                <a:gd name="adj2" fmla="val 121486"/>
              </a:avLst>
            </a:prstGeom>
            <a:solidFill>
              <a:schemeClr val="accent5">
                <a:lumMod val="90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a:p>
          </p:txBody>
        </p:sp>
        <p:sp>
          <p:nvSpPr>
            <p:cNvPr id="47" name="Oval 9"/>
            <p:cNvSpPr>
              <a:spLocks noChangeArrowheads="1"/>
            </p:cNvSpPr>
            <p:nvPr/>
          </p:nvSpPr>
          <p:spPr bwMode="gray">
            <a:xfrm>
              <a:off x="4327526" y="3660657"/>
              <a:ext cx="3444875" cy="519351"/>
            </a:xfrm>
            <a:prstGeom prst="ellipse">
              <a:avLst/>
            </a:prstGeom>
            <a:noFill/>
            <a:ln w="38100" algn="ctr">
              <a:solidFill>
                <a:srgbClr val="5F5F5F"/>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58" name="Oval 18"/>
            <p:cNvSpPr>
              <a:spLocks noChangeArrowheads="1"/>
            </p:cNvSpPr>
            <p:nvPr/>
          </p:nvSpPr>
          <p:spPr bwMode="gray">
            <a:xfrm>
              <a:off x="5350705" y="3264837"/>
              <a:ext cx="1398515" cy="1372145"/>
            </a:xfrm>
            <a:prstGeom prst="ellipse">
              <a:avLst/>
            </a:prstGeom>
            <a:solidFill>
              <a:srgbClr val="FFCC0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vert="eaVert"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55" name="Text Box 20"/>
            <p:cNvSpPr txBox="1">
              <a:spLocks noChangeArrowheads="1"/>
            </p:cNvSpPr>
            <p:nvPr/>
          </p:nvSpPr>
          <p:spPr bwMode="gray">
            <a:xfrm>
              <a:off x="5375920" y="3535438"/>
              <a:ext cx="13733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zh-CN" sz="2400" b="1">
                  <a:solidFill>
                    <a:srgbClr val="080808"/>
                  </a:solidFill>
                  <a:latin typeface="微软雅黑" panose="020B0503020204020204" pitchFamily="34" charset="-122"/>
                  <a:ea typeface="微软雅黑" panose="020B0503020204020204" pitchFamily="34" charset="-122"/>
                </a:rPr>
                <a:t>Python</a:t>
              </a:r>
            </a:p>
            <a:p>
              <a:pPr algn="ctr">
                <a:spcBef>
                  <a:spcPct val="0"/>
                </a:spcBef>
                <a:buFontTx/>
                <a:buNone/>
              </a:pPr>
              <a:r>
                <a:rPr lang="zh-CN" altLang="en-US" sz="2400" b="1">
                  <a:solidFill>
                    <a:srgbClr val="080808"/>
                  </a:solidFill>
                  <a:latin typeface="微软雅黑" panose="020B0503020204020204" pitchFamily="34" charset="-122"/>
                  <a:ea typeface="微软雅黑" panose="020B0503020204020204" pitchFamily="34" charset="-122"/>
                </a:rPr>
                <a:t>特点</a:t>
              </a:r>
              <a:endParaRPr lang="en-US" altLang="zh-CN" sz="2400" b="1">
                <a:solidFill>
                  <a:srgbClr val="080808"/>
                </a:solidFill>
                <a:latin typeface="微软雅黑" panose="020B0503020204020204" pitchFamily="34" charset="-122"/>
                <a:ea typeface="微软雅黑" panose="020B0503020204020204" pitchFamily="34" charset="-122"/>
              </a:endParaRPr>
            </a:p>
          </p:txBody>
        </p:sp>
        <p:sp>
          <p:nvSpPr>
            <p:cNvPr id="61" name="AutoShape 21">
              <a:extLst>
                <a:ext uri="{FF2B5EF4-FFF2-40B4-BE49-F238E27FC236}">
                  <a16:creationId xmlns:a16="http://schemas.microsoft.com/office/drawing/2014/main" id="{2769401A-A57D-4962-95B7-75059DEB51CF}"/>
                </a:ext>
              </a:extLst>
            </p:cNvPr>
            <p:cNvSpPr>
              <a:spLocks noChangeArrowheads="1"/>
            </p:cNvSpPr>
            <p:nvPr/>
          </p:nvSpPr>
          <p:spPr bwMode="gray">
            <a:xfrm>
              <a:off x="1631816" y="3633788"/>
              <a:ext cx="2808000" cy="612000"/>
            </a:xfrm>
            <a:prstGeom prst="roundRect">
              <a:avLst>
                <a:gd name="adj" fmla="val 16667"/>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丰富的库</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AutoShape 22">
              <a:extLst>
                <a:ext uri="{FF2B5EF4-FFF2-40B4-BE49-F238E27FC236}">
                  <a16:creationId xmlns:a16="http://schemas.microsoft.com/office/drawing/2014/main" id="{994A7517-46A8-4FDC-8B56-42754217CD68}"/>
                </a:ext>
              </a:extLst>
            </p:cNvPr>
            <p:cNvSpPr>
              <a:spLocks noChangeArrowheads="1"/>
            </p:cNvSpPr>
            <p:nvPr/>
          </p:nvSpPr>
          <p:spPr bwMode="gray">
            <a:xfrm>
              <a:off x="2351584" y="1988840"/>
              <a:ext cx="2808000" cy="612000"/>
            </a:xfrm>
            <a:prstGeom prst="roundRect">
              <a:avLst>
                <a:gd name="adj" fmla="val 16667"/>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简单、易学</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3" name="AutoShape 23">
              <a:extLst>
                <a:ext uri="{FF2B5EF4-FFF2-40B4-BE49-F238E27FC236}">
                  <a16:creationId xmlns:a16="http://schemas.microsoft.com/office/drawing/2014/main" id="{17692FFF-BEF5-458F-A045-BE9B47DF1B03}"/>
                </a:ext>
              </a:extLst>
            </p:cNvPr>
            <p:cNvSpPr>
              <a:spLocks noChangeArrowheads="1"/>
            </p:cNvSpPr>
            <p:nvPr/>
          </p:nvSpPr>
          <p:spPr bwMode="gray">
            <a:xfrm>
              <a:off x="2351584" y="5265272"/>
              <a:ext cx="2808000" cy="612000"/>
            </a:xfrm>
            <a:prstGeom prst="roundRect">
              <a:avLst>
                <a:gd name="adj" fmla="val 16667"/>
              </a:avLst>
            </a:prstGeom>
            <a:solidFill>
              <a:srgbClr val="92D050"/>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可扩展、可嵌入</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4" name="AutoShape 24">
              <a:extLst>
                <a:ext uri="{FF2B5EF4-FFF2-40B4-BE49-F238E27FC236}">
                  <a16:creationId xmlns:a16="http://schemas.microsoft.com/office/drawing/2014/main" id="{653D2615-D7B5-4173-BA3C-7AD50FCB2463}"/>
                </a:ext>
              </a:extLst>
            </p:cNvPr>
            <p:cNvSpPr>
              <a:spLocks noChangeArrowheads="1"/>
            </p:cNvSpPr>
            <p:nvPr/>
          </p:nvSpPr>
          <p:spPr bwMode="gray">
            <a:xfrm>
              <a:off x="7608889" y="3633788"/>
              <a:ext cx="2808000" cy="612000"/>
            </a:xfrm>
            <a:prstGeom prst="roundRect">
              <a:avLst>
                <a:gd name="adj" fmla="val 16667"/>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解释性</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AutoShape 25">
              <a:extLst>
                <a:ext uri="{FF2B5EF4-FFF2-40B4-BE49-F238E27FC236}">
                  <a16:creationId xmlns:a16="http://schemas.microsoft.com/office/drawing/2014/main" id="{C8DBA45D-1DA8-4350-89FE-6B58902F9C78}"/>
                </a:ext>
              </a:extLst>
            </p:cNvPr>
            <p:cNvSpPr>
              <a:spLocks noChangeArrowheads="1"/>
            </p:cNvSpPr>
            <p:nvPr/>
          </p:nvSpPr>
          <p:spPr bwMode="gray">
            <a:xfrm>
              <a:off x="6896101" y="1988840"/>
              <a:ext cx="2808000" cy="612000"/>
            </a:xfrm>
            <a:prstGeom prst="roundRect">
              <a:avLst>
                <a:gd name="adj" fmla="val 16667"/>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面向对象、高层</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6" name="AutoShape 26">
              <a:extLst>
                <a:ext uri="{FF2B5EF4-FFF2-40B4-BE49-F238E27FC236}">
                  <a16:creationId xmlns:a16="http://schemas.microsoft.com/office/drawing/2014/main" id="{30D54CFE-767F-4A8D-9B77-959F629BD45F}"/>
                </a:ext>
              </a:extLst>
            </p:cNvPr>
            <p:cNvSpPr>
              <a:spLocks noChangeArrowheads="1"/>
            </p:cNvSpPr>
            <p:nvPr/>
          </p:nvSpPr>
          <p:spPr bwMode="gray">
            <a:xfrm>
              <a:off x="6960408" y="5265272"/>
              <a:ext cx="2808000" cy="612000"/>
            </a:xfrm>
            <a:prstGeom prst="roundRect">
              <a:avLst>
                <a:gd name="adj" fmla="val 16667"/>
              </a:avLst>
            </a:prstGeom>
            <a:solidFill>
              <a:srgbClr val="92D050"/>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免费开源、可移植</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227647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5231904" y="2636912"/>
            <a:ext cx="3816424" cy="3128491"/>
          </a:xfrm>
          <a:prstGeom prst="roundRect">
            <a:avLst>
              <a:gd name="adj" fmla="val 7451"/>
            </a:avLst>
          </a:prstGeom>
          <a:solidFill>
            <a:schemeClr val="accent6">
              <a:lumMod val="20000"/>
              <a:lumOff val="80000"/>
            </a:schemeClr>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983432" y="2636912"/>
            <a:ext cx="3816424" cy="3128491"/>
          </a:xfrm>
          <a:prstGeom prst="roundRect">
            <a:avLst>
              <a:gd name="adj" fmla="val 7451"/>
            </a:avLst>
          </a:prstGeom>
          <a:solidFill>
            <a:schemeClr val="accent5"/>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a:latin typeface="+mn-ea"/>
              </a:rPr>
              <a:t>Python</a:t>
            </a:r>
            <a:r>
              <a:rPr lang="zh-CN" altLang="en-US">
                <a:latin typeface="+mn-ea"/>
              </a:rPr>
              <a:t>发展</a:t>
            </a:r>
          </a:p>
        </p:txBody>
      </p:sp>
      <p:sp>
        <p:nvSpPr>
          <p:cNvPr id="3" name="内容占位符 2"/>
          <p:cNvSpPr>
            <a:spLocks noGrp="1"/>
          </p:cNvSpPr>
          <p:nvPr>
            <p:ph idx="1"/>
          </p:nvPr>
        </p:nvSpPr>
        <p:spPr>
          <a:xfrm>
            <a:off x="609600" y="1484312"/>
            <a:ext cx="6710536" cy="3960912"/>
          </a:xfrm>
        </p:spPr>
        <p:txBody>
          <a:bodyPr/>
          <a:lstStyle/>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发展</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lnSpc>
                <a:spcPct val="120000"/>
              </a:lnSpc>
              <a:spcBef>
                <a:spcPts val="0"/>
              </a:spcBef>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1991</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年，第一个</a:t>
            </a: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编译器诞生</a:t>
            </a:r>
            <a:endParaRPr lang="en-US" altLang="zh-CN" sz="2800">
              <a:solidFill>
                <a:schemeClr val="tx1">
                  <a:lumMod val="85000"/>
                  <a:lumOff val="15000"/>
                </a:schemeClr>
              </a:solidFill>
              <a:latin typeface="微软雅黑" panose="020B0503020204020204" pitchFamily="34" charset="-122"/>
              <a:ea typeface="微软雅黑" panose="020B0503020204020204" pitchFamily="34" charset="-122"/>
            </a:endParaRPr>
          </a:p>
          <a:p>
            <a:pPr marL="457200" lvl="1" indent="0" eaLnBrk="1">
              <a:spcBef>
                <a:spcPts val="600"/>
              </a:spcBef>
              <a:buNone/>
            </a:pPr>
            <a:r>
              <a:rPr lang="en-US" altLang="zh-CN" sz="2800">
                <a:solidFill>
                  <a:schemeClr val="tx1">
                    <a:lumMod val="85000"/>
                    <a:lumOff val="15000"/>
                  </a:schemeClr>
                </a:solidFill>
                <a:latin typeface="Consolas" panose="020B0609020204030204" pitchFamily="49" charset="0"/>
                <a:ea typeface="微软雅黑" panose="020B0503020204020204" pitchFamily="34" charset="-122"/>
              </a:rPr>
              <a:t>Python 1.0 1994/01</a:t>
            </a:r>
          </a:p>
          <a:p>
            <a:pPr marL="457200" lvl="1" indent="0" eaLnBrk="1">
              <a:spcBef>
                <a:spcPts val="0"/>
              </a:spcBef>
              <a:buNone/>
            </a:pPr>
            <a:r>
              <a:rPr lang="en-US" altLang="zh-CN" sz="2800">
                <a:solidFill>
                  <a:schemeClr val="tx1">
                    <a:lumMod val="85000"/>
                    <a:lumOff val="15000"/>
                  </a:schemeClr>
                </a:solidFill>
                <a:latin typeface="Consolas" panose="020B0609020204030204" pitchFamily="49" charset="0"/>
                <a:ea typeface="微软雅黑" panose="020B0503020204020204" pitchFamily="34" charset="-122"/>
              </a:rPr>
              <a:t>Python 2.0 2000/10</a:t>
            </a:r>
          </a:p>
          <a:p>
            <a:pPr marL="457200" lvl="1" indent="0" eaLnBrk="1">
              <a:spcBef>
                <a:spcPts val="0"/>
              </a:spcBef>
              <a:buNone/>
            </a:pPr>
            <a:r>
              <a:rPr lang="en-US" altLang="zh-CN" sz="2800">
                <a:solidFill>
                  <a:schemeClr val="tx1">
                    <a:lumMod val="85000"/>
                    <a:lumOff val="15000"/>
                  </a:schemeClr>
                </a:solidFill>
                <a:latin typeface="Consolas" panose="020B0609020204030204" pitchFamily="49" charset="0"/>
                <a:ea typeface="微软雅黑" panose="020B0503020204020204" pitchFamily="34" charset="-122"/>
              </a:rPr>
              <a:t>Python 2.4 2004/11</a:t>
            </a:r>
          </a:p>
          <a:p>
            <a:pPr marL="457200" lvl="1" indent="0" eaLnBrk="1">
              <a:spcBef>
                <a:spcPts val="0"/>
              </a:spcBef>
              <a:buNone/>
            </a:pP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Python 2.5 2006/09</a:t>
            </a:r>
          </a:p>
          <a:p>
            <a:pPr marL="457200" lvl="1" indent="0" eaLnBrk="1">
              <a:spcBef>
                <a:spcPts val="0"/>
              </a:spcBef>
              <a:buNone/>
            </a:pP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Python 2.6 2008/10</a:t>
            </a:r>
          </a:p>
          <a:p>
            <a:pPr marL="457200" lvl="1" indent="0" eaLnBrk="1">
              <a:spcBef>
                <a:spcPts val="0"/>
              </a:spcBef>
              <a:buNone/>
            </a:pP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Python 2.7 2010/07</a:t>
            </a:r>
            <a:endParaRPr lang="zh-CN" altLang="en-US" sz="2800">
              <a:solidFill>
                <a:schemeClr val="tx1">
                  <a:lumMod val="85000"/>
                  <a:lumOff val="15000"/>
                </a:schemeClr>
              </a:solidFill>
              <a:latin typeface="Consolas" panose="020B0609020204030204" pitchFamily="49" charset="0"/>
              <a:ea typeface="微软雅黑" panose="020B0503020204020204" pitchFamily="34"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57539" y="2093947"/>
            <a:ext cx="2499101" cy="2265852"/>
          </a:xfrm>
          <a:prstGeom prst="rect">
            <a:avLst/>
          </a:prstGeom>
          <a:effectLst>
            <a:outerShdw blurRad="50800" dist="38100" dir="2700000" algn="tl" rotWithShape="0">
              <a:prstClr val="black">
                <a:alpha val="40000"/>
              </a:prstClr>
            </a:outerShdw>
          </a:effectLst>
        </p:spPr>
      </p:pic>
      <p:sp>
        <p:nvSpPr>
          <p:cNvPr id="5" name="矩形 4"/>
          <p:cNvSpPr/>
          <p:nvPr/>
        </p:nvSpPr>
        <p:spPr>
          <a:xfrm>
            <a:off x="9192344" y="4470211"/>
            <a:ext cx="2803973" cy="830997"/>
          </a:xfrm>
          <a:prstGeom prst="rect">
            <a:avLst/>
          </a:prstGeom>
        </p:spPr>
        <p:txBody>
          <a:bodyPr wrap="none">
            <a:spAutoFit/>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吉多</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范罗苏姆</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2400"/>
              <a:t>Guido van Rossum</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799856" y="2636912"/>
            <a:ext cx="4896544" cy="3128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3.1 2009/06</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3.2 2011/02</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3.3 2012/09</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3.4 2014/03</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3.5 2015/09</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3.6 2016/12</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3.7 2018/06</a:t>
            </a:r>
            <a:endParaRPr lang="zh-CN" altLang="en-US" sz="2800" kern="0">
              <a:solidFill>
                <a:schemeClr val="tx1">
                  <a:lumMod val="85000"/>
                  <a:lumOff val="15000"/>
                </a:schemeClr>
              </a:solidFill>
              <a:latin typeface="Consolas" panose="020B0609020204030204" pitchFamily="49" charset="0"/>
              <a:ea typeface="微软雅黑" panose="020B0503020204020204" pitchFamily="34" charset="-122"/>
            </a:endParaRPr>
          </a:p>
        </p:txBody>
      </p:sp>
      <p:sp>
        <p:nvSpPr>
          <p:cNvPr id="8" name="内容占位符 2"/>
          <p:cNvSpPr txBox="1">
            <a:spLocks/>
          </p:cNvSpPr>
          <p:nvPr/>
        </p:nvSpPr>
        <p:spPr bwMode="auto">
          <a:xfrm>
            <a:off x="609600" y="5877272"/>
            <a:ext cx="10972800" cy="687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0"/>
              </a:spcBef>
            </a:pPr>
            <a:r>
              <a:rPr lang="en-US" altLang="zh-CN" sz="2800" kern="0">
                <a:solidFill>
                  <a:srgbClr val="C00000"/>
                </a:solidFill>
                <a:latin typeface="微软雅黑" panose="020B0503020204020204" pitchFamily="34" charset="-122"/>
                <a:ea typeface="微软雅黑" panose="020B0503020204020204" pitchFamily="34" charset="-122"/>
              </a:rPr>
              <a:t>Python2.7</a:t>
            </a:r>
            <a:r>
              <a:rPr lang="zh-CN" altLang="en-US" sz="2800" kern="0">
                <a:solidFill>
                  <a:srgbClr val="C00000"/>
                </a:solidFill>
                <a:latin typeface="微软雅黑" panose="020B0503020204020204" pitchFamily="34" charset="-122"/>
                <a:ea typeface="微软雅黑" panose="020B0503020204020204" pitchFamily="34" charset="-122"/>
              </a:rPr>
              <a:t>将在</a:t>
            </a:r>
            <a:r>
              <a:rPr lang="en-US" altLang="zh-CN" sz="2800" kern="0">
                <a:solidFill>
                  <a:srgbClr val="C00000"/>
                </a:solidFill>
                <a:latin typeface="微软雅黑" panose="020B0503020204020204" pitchFamily="34" charset="-122"/>
                <a:ea typeface="微软雅黑" panose="020B0503020204020204" pitchFamily="34" charset="-122"/>
              </a:rPr>
              <a:t>2020</a:t>
            </a:r>
            <a:r>
              <a:rPr lang="zh-CN" altLang="en-US" sz="2800" kern="0">
                <a:solidFill>
                  <a:srgbClr val="C00000"/>
                </a:solidFill>
                <a:latin typeface="微软雅黑" panose="020B0503020204020204" pitchFamily="34" charset="-122"/>
                <a:ea typeface="微软雅黑" panose="020B0503020204020204" pitchFamily="34" charset="-122"/>
              </a:rPr>
              <a:t>年停止支持，并且不会在发布</a:t>
            </a:r>
            <a:r>
              <a:rPr lang="en-US" altLang="zh-CN" sz="2800" kern="0">
                <a:solidFill>
                  <a:srgbClr val="C00000"/>
                </a:solidFill>
                <a:latin typeface="微软雅黑" panose="020B0503020204020204" pitchFamily="34" charset="-122"/>
                <a:ea typeface="微软雅黑" panose="020B0503020204020204" pitchFamily="34" charset="-122"/>
              </a:rPr>
              <a:t>2.8</a:t>
            </a:r>
            <a:r>
              <a:rPr lang="zh-CN" altLang="en-US" sz="2800" kern="0">
                <a:solidFill>
                  <a:srgbClr val="C00000"/>
                </a:solidFill>
                <a:latin typeface="微软雅黑" panose="020B0503020204020204" pitchFamily="34" charset="-122"/>
                <a:ea typeface="微软雅黑" panose="020B0503020204020204" pitchFamily="34" charset="-122"/>
              </a:rPr>
              <a:t>版本</a:t>
            </a:r>
          </a:p>
        </p:txBody>
      </p:sp>
    </p:spTree>
    <p:extLst>
      <p:ext uri="{BB962C8B-B14F-4D97-AF65-F5344CB8AC3E}">
        <p14:creationId xmlns:p14="http://schemas.microsoft.com/office/powerpoint/2010/main" val="394708734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Windows</a:t>
            </a:r>
            <a:r>
              <a:rPr lang="zh-CN" altLang="en-US">
                <a:latin typeface="+mn-ea"/>
              </a:rPr>
              <a:t>中使用</a:t>
            </a:r>
            <a:r>
              <a:rPr lang="en-US" altLang="zh-CN">
                <a:latin typeface="+mn-ea"/>
              </a:rPr>
              <a:t>Python</a:t>
            </a:r>
            <a:endParaRPr lang="zh-CN" altLang="en-US"/>
          </a:p>
        </p:txBody>
      </p:sp>
      <p:sp>
        <p:nvSpPr>
          <p:cNvPr id="3" name="内容占位符 2"/>
          <p:cNvSpPr>
            <a:spLocks noGrp="1"/>
          </p:cNvSpPr>
          <p:nvPr>
            <p:ph idx="1"/>
          </p:nvPr>
        </p:nvSpPr>
        <p:spPr>
          <a:xfrm>
            <a:off x="609600" y="1484312"/>
            <a:ext cx="10972800" cy="201669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Windows</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中要使用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进行程序开发，必须先安装</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运行环境。</a:t>
            </a: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官网地址：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https://www.python.org/</a:t>
            </a:r>
          </a:p>
        </p:txBody>
      </p:sp>
      <p:pic>
        <p:nvPicPr>
          <p:cNvPr id="4" name="图片 3"/>
          <p:cNvPicPr>
            <a:picLocks noChangeAspect="1"/>
          </p:cNvPicPr>
          <p:nvPr/>
        </p:nvPicPr>
        <p:blipFill>
          <a:blip r:embed="rId3"/>
          <a:stretch>
            <a:fillRect/>
          </a:stretch>
        </p:blipFill>
        <p:spPr>
          <a:xfrm>
            <a:off x="2495600" y="3212976"/>
            <a:ext cx="6696744" cy="3423335"/>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5" name="矩形 4"/>
          <p:cNvSpPr/>
          <p:nvPr/>
        </p:nvSpPr>
        <p:spPr>
          <a:xfrm>
            <a:off x="2477636" y="3212976"/>
            <a:ext cx="1386116" cy="504056"/>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149435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noChangeArrowheads="1"/>
          </p:cNvSpPr>
          <p:nvPr>
            <p:ph type="title"/>
          </p:nvPr>
        </p:nvSpPr>
        <p:spPr/>
        <p:txBody>
          <a:bodyPr/>
          <a:lstStyle/>
          <a:p>
            <a:r>
              <a:rPr lang="zh-CN" altLang="en-US"/>
              <a:t>小例子：照猫画虎</a:t>
            </a:r>
          </a:p>
        </p:txBody>
      </p:sp>
      <p:pic>
        <p:nvPicPr>
          <p:cNvPr id="2" name="图片 1"/>
          <p:cNvPicPr>
            <a:picLocks noChangeAspect="1"/>
          </p:cNvPicPr>
          <p:nvPr/>
        </p:nvPicPr>
        <p:blipFill>
          <a:blip r:embed="rId2"/>
          <a:stretch>
            <a:fillRect/>
          </a:stretch>
        </p:blipFill>
        <p:spPr>
          <a:xfrm>
            <a:off x="1055440" y="1575329"/>
            <a:ext cx="4666482" cy="2567358"/>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9" name="矩形 8"/>
          <p:cNvSpPr/>
          <p:nvPr/>
        </p:nvSpPr>
        <p:spPr>
          <a:xfrm>
            <a:off x="1055440" y="2607418"/>
            <a:ext cx="4666481" cy="504056"/>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1265803162"/>
              </p:ext>
            </p:extLst>
          </p:nvPr>
        </p:nvGraphicFramePr>
        <p:xfrm>
          <a:off x="6456040" y="1541044"/>
          <a:ext cx="4666481" cy="9144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"Hello World!"</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a:solidFill>
                            <a:srgbClr val="0033CC"/>
                          </a:solidFill>
                          <a:latin typeface="Consolas" panose="020B0609020204030204" pitchFamily="49" charset="0"/>
                          <a:ea typeface="微软雅黑" panose="020B0503020204020204" pitchFamily="34" charset="-122"/>
                        </a:rPr>
                        <a:t>Hello World!</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2736749252"/>
              </p:ext>
            </p:extLst>
          </p:nvPr>
        </p:nvGraphicFramePr>
        <p:xfrm>
          <a:off x="6456038" y="2919681"/>
          <a:ext cx="4666481" cy="16459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x=</a:t>
                      </a:r>
                      <a:r>
                        <a:rPr lang="en-US" altLang="zh-CN" sz="2400">
                          <a:solidFill>
                            <a:srgbClr val="F5871F"/>
                          </a:solidFill>
                          <a:latin typeface="Consolas" panose="020B0609020204030204" pitchFamily="49" charset="0"/>
                        </a:rPr>
                        <a:t>2</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y=</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print(x*x+y*y)</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2504036751"/>
              </p:ext>
            </p:extLst>
          </p:nvPr>
        </p:nvGraphicFramePr>
        <p:xfrm>
          <a:off x="6456039" y="5029838"/>
          <a:ext cx="4666481" cy="16459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8959A8"/>
                          </a:solidFill>
                          <a:latin typeface="Consolas" panose="020B0609020204030204" pitchFamily="49" charset="0"/>
                        </a:rPr>
                        <a:t>def</a:t>
                      </a:r>
                      <a:r>
                        <a:rPr lang="es-ES" altLang="zh-CN" sz="2400">
                          <a:solidFill>
                            <a:srgbClr val="000000"/>
                          </a:solidFill>
                          <a:latin typeface="Consolas" panose="020B0609020204030204" pitchFamily="49" charset="0"/>
                        </a:rPr>
                        <a:t> </a:t>
                      </a:r>
                      <a:r>
                        <a:rPr lang="es-ES" altLang="zh-CN" sz="2400">
                          <a:solidFill>
                            <a:srgbClr val="4271AE"/>
                          </a:solidFill>
                          <a:latin typeface="Consolas" panose="020B0609020204030204" pitchFamily="49" charset="0"/>
                        </a:rPr>
                        <a:t>F</a:t>
                      </a:r>
                      <a:r>
                        <a:rPr lang="es-ES" altLang="zh-CN" sz="2400">
                          <a:solidFill>
                            <a:srgbClr val="F5871F"/>
                          </a:solidFill>
                          <a:latin typeface="Consolas" panose="020B0609020204030204" pitchFamily="49" charset="0"/>
                        </a:rPr>
                        <a:t>(x, y)</a:t>
                      </a:r>
                      <a:r>
                        <a:rPr lang="es-E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8959A8"/>
                          </a:solidFill>
                          <a:latin typeface="Consolas" panose="020B0609020204030204" pitchFamily="49" charset="0"/>
                        </a:rPr>
                        <a:t>    return</a:t>
                      </a:r>
                      <a:r>
                        <a:rPr lang="es-ES" altLang="zh-CN" sz="2400">
                          <a:solidFill>
                            <a:srgbClr val="000000"/>
                          </a:solidFill>
                          <a:latin typeface="Consolas" panose="020B0609020204030204" pitchFamily="49" charset="0"/>
                        </a:rPr>
                        <a:t>(x*x+y*y)</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F(</a:t>
                      </a:r>
                      <a:r>
                        <a:rPr lang="es-ES" altLang="zh-CN" sz="2400">
                          <a:solidFill>
                            <a:srgbClr val="F5871F"/>
                          </a:solidFill>
                          <a:latin typeface="Consolas" panose="020B0609020204030204" pitchFamily="49" charset="0"/>
                        </a:rPr>
                        <a:t>2</a:t>
                      </a:r>
                      <a:r>
                        <a:rPr lang="es-ES" altLang="zh-CN" sz="2400">
                          <a:solidFill>
                            <a:srgbClr val="000000"/>
                          </a:solidFill>
                          <a:latin typeface="Consolas" panose="020B0609020204030204" pitchFamily="49" charset="0"/>
                        </a:rPr>
                        <a:t>,</a:t>
                      </a:r>
                      <a:r>
                        <a:rPr lang="es-ES" altLang="zh-CN" sz="2400">
                          <a:solidFill>
                            <a:srgbClr val="F5871F"/>
                          </a:solidFill>
                          <a:latin typeface="Consolas" panose="020B0609020204030204" pitchFamily="49" charset="0"/>
                        </a:rPr>
                        <a:t>1</a:t>
                      </a:r>
                      <a:r>
                        <a:rPr lang="es-E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4277716301"/>
              </p:ext>
            </p:extLst>
          </p:nvPr>
        </p:nvGraphicFramePr>
        <p:xfrm>
          <a:off x="1055440" y="4298318"/>
          <a:ext cx="4666481" cy="23774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for</a:t>
                      </a:r>
                      <a:r>
                        <a:rPr lang="en-US" altLang="zh-CN" sz="2400">
                          <a:solidFill>
                            <a:srgbClr val="000000"/>
                          </a:solidFill>
                          <a:latin typeface="Consolas" panose="020B0609020204030204" pitchFamily="49" charset="0"/>
                        </a:rPr>
                        <a:t> i </a:t>
                      </a:r>
                      <a:r>
                        <a:rPr lang="en-US" altLang="zh-CN" sz="2400">
                          <a:solidFill>
                            <a:srgbClr val="8959A8"/>
                          </a:solidFill>
                          <a:latin typeface="Consolas" panose="020B0609020204030204" pitchFamily="49" charset="0"/>
                        </a:rPr>
                        <a:t>in</a:t>
                      </a:r>
                      <a:r>
                        <a:rPr lang="en-US" altLang="zh-CN" sz="2400">
                          <a:solidFill>
                            <a:srgbClr val="000000"/>
                          </a:solidFill>
                          <a:latin typeface="Consolas" panose="020B0609020204030204" pitchFamily="49" charset="0"/>
                        </a:rPr>
                        <a:t> range(</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5</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print(i)</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2</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3</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4</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9377503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extLst>
              <p:ext uri="{D42A27DB-BD31-4B8C-83A1-F6EECF244321}">
                <p14:modId xmlns:p14="http://schemas.microsoft.com/office/powerpoint/2010/main" val="3667310758"/>
              </p:ext>
            </p:extLst>
          </p:nvPr>
        </p:nvGraphicFramePr>
        <p:xfrm>
          <a:off x="2850307" y="1199200"/>
          <a:ext cx="6624736" cy="52730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62473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def</a:t>
                      </a:r>
                      <a:r>
                        <a:rPr lang="en-US" altLang="zh-CN" sz="2000">
                          <a:solidFill>
                            <a:srgbClr val="000000"/>
                          </a:solidFill>
                          <a:latin typeface="Consolas" panose="020B0609020204030204" pitchFamily="49" charset="0"/>
                        </a:rPr>
                        <a:t> </a:t>
                      </a:r>
                      <a:r>
                        <a:rPr lang="en-US" altLang="zh-CN" sz="2000">
                          <a:solidFill>
                            <a:srgbClr val="4271AE"/>
                          </a:solidFill>
                          <a:latin typeface="Consolas" panose="020B0609020204030204" pitchFamily="49" charset="0"/>
                        </a:rPr>
                        <a:t>caishu</a:t>
                      </a:r>
                      <a:r>
                        <a:rPr lang="en-US" altLang="zh-CN" sz="2000">
                          <a:solidFill>
                            <a:srgbClr val="F5871F"/>
                          </a:solidFill>
                          <a:latin typeface="Consolas" panose="020B0609020204030204" pitchFamily="49" charset="0"/>
                        </a:rPr>
                        <a:t>()</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0</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key = random.randint(</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a:t>
                      </a:r>
                      <a:r>
                        <a:rPr lang="en-US" altLang="zh-CN" sz="2000">
                          <a:solidFill>
                            <a:srgbClr val="F5871F"/>
                          </a:solidFill>
                          <a:latin typeface="Consolas" panose="020B0609020204030204" pitchFamily="49" charset="0"/>
                        </a:rPr>
                        <a:t>10</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while</a:t>
                      </a:r>
                      <a:r>
                        <a:rPr lang="en-US" altLang="zh-CN" sz="2000">
                          <a:solidFill>
                            <a:srgbClr val="000000"/>
                          </a:solidFill>
                          <a:latin typeface="Consolas" panose="020B0609020204030204" pitchFamily="49" charset="0"/>
                        </a:rPr>
                        <a:t> i &lt; </a:t>
                      </a:r>
                      <a:r>
                        <a:rPr lang="en-US" altLang="zh-CN" sz="2000">
                          <a:solidFill>
                            <a:srgbClr val="F5871F"/>
                          </a:solidFill>
                          <a:latin typeface="Consolas" panose="020B0609020204030204" pitchFamily="49" charset="0"/>
                        </a:rPr>
                        <a:t>5</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guss = int(input(</a:t>
                      </a:r>
                      <a:r>
                        <a:rPr lang="en-US" altLang="zh-CN" sz="2000">
                          <a:solidFill>
                            <a:srgbClr val="718C00"/>
                          </a:solidFill>
                          <a:latin typeface="Consolas" panose="020B0609020204030204" pitchFamily="49" charset="0"/>
                        </a:rPr>
                        <a:t>"enter:"</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key == guss: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"good guess!"</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break</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elif</a:t>
                      </a:r>
                      <a:r>
                        <a:rPr lang="en-US" altLang="zh-CN" sz="2000">
                          <a:solidFill>
                            <a:srgbClr val="000000"/>
                          </a:solidFill>
                          <a:latin typeface="Consolas" panose="020B0609020204030204" pitchFamily="49" charset="0"/>
                        </a:rPr>
                        <a:t> guss &gt;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"guss&gt;ken try again"</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"guss&lt;key try again"</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"game over"</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"The key is:"</a:t>
                      </a:r>
                      <a:r>
                        <a:rPr lang="en-US" altLang="zh-CN" sz="2000">
                          <a:solidFill>
                            <a:srgbClr val="000000"/>
                          </a:solidFill>
                          <a:latin typeface="Consolas" panose="020B0609020204030204" pitchFamily="49" charset="0"/>
                        </a:rPr>
                        <a: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caishu()</a:t>
                      </a:r>
                      <a:endParaRPr lang="zh-CN" altLang="en-US" sz="20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0178" name="标题 1"/>
          <p:cNvSpPr>
            <a:spLocks noGrp="1" noChangeArrowheads="1"/>
          </p:cNvSpPr>
          <p:nvPr>
            <p:ph type="title"/>
          </p:nvPr>
        </p:nvSpPr>
        <p:spPr/>
        <p:txBody>
          <a:bodyPr/>
          <a:lstStyle/>
          <a:p>
            <a:r>
              <a:rPr lang="zh-CN" altLang="en-US"/>
              <a:t>小游戏：结构分解</a:t>
            </a:r>
          </a:p>
        </p:txBody>
      </p:sp>
      <p:sp>
        <p:nvSpPr>
          <p:cNvPr id="19" name="圆角矩形标注 18"/>
          <p:cNvSpPr/>
          <p:nvPr/>
        </p:nvSpPr>
        <p:spPr>
          <a:xfrm>
            <a:off x="440701" y="1308709"/>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函数定义</a:t>
            </a:r>
          </a:p>
        </p:txBody>
      </p:sp>
      <p:sp>
        <p:nvSpPr>
          <p:cNvPr id="20" name="圆角矩形标注 19"/>
          <p:cNvSpPr/>
          <p:nvPr/>
        </p:nvSpPr>
        <p:spPr>
          <a:xfrm>
            <a:off x="407913" y="5878747"/>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函数调用</a:t>
            </a:r>
          </a:p>
        </p:txBody>
      </p:sp>
      <p:sp>
        <p:nvSpPr>
          <p:cNvPr id="21" name="矩形 20"/>
          <p:cNvSpPr/>
          <p:nvPr/>
        </p:nvSpPr>
        <p:spPr>
          <a:xfrm>
            <a:off x="3431704" y="2492340"/>
            <a:ext cx="5544616" cy="3672963"/>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标注 21"/>
          <p:cNvSpPr/>
          <p:nvPr/>
        </p:nvSpPr>
        <p:spPr>
          <a:xfrm>
            <a:off x="9408368" y="2168304"/>
            <a:ext cx="2016224" cy="648072"/>
          </a:xfrm>
          <a:prstGeom prst="wedgeRoundRectCallout">
            <a:avLst>
              <a:gd name="adj1" fmla="val -67635"/>
              <a:gd name="adj2" fmla="val 184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循环结构</a:t>
            </a:r>
          </a:p>
        </p:txBody>
      </p:sp>
      <p:sp>
        <p:nvSpPr>
          <p:cNvPr id="23" name="矩形 22"/>
          <p:cNvSpPr/>
          <p:nvPr/>
        </p:nvSpPr>
        <p:spPr>
          <a:xfrm>
            <a:off x="4007768" y="3068639"/>
            <a:ext cx="4752528" cy="2160562"/>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标注 23"/>
          <p:cNvSpPr/>
          <p:nvPr/>
        </p:nvSpPr>
        <p:spPr>
          <a:xfrm>
            <a:off x="9475043" y="3785480"/>
            <a:ext cx="2016224" cy="648072"/>
          </a:xfrm>
          <a:prstGeom prst="wedgeRoundRectCallout">
            <a:avLst>
              <a:gd name="adj1" fmla="val -82280"/>
              <a:gd name="adj2" fmla="val 2281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选择结构</a:t>
            </a:r>
          </a:p>
        </p:txBody>
      </p:sp>
    </p:spTree>
    <p:extLst>
      <p:ext uri="{BB962C8B-B14F-4D97-AF65-F5344CB8AC3E}">
        <p14:creationId xmlns:p14="http://schemas.microsoft.com/office/powerpoint/2010/main" val="15235260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heel(1)">
                                      <p:cBhvr>
                                        <p:cTn id="17" dur="1000"/>
                                        <p:tgtEl>
                                          <p:spTgt spid="2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heel(1)">
                                      <p:cBhvr>
                                        <p:cTn id="26" dur="1000"/>
                                        <p:tgtEl>
                                          <p:spTgt spid="23"/>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noChangeArrowheads="1"/>
          </p:cNvSpPr>
          <p:nvPr>
            <p:ph type="title"/>
          </p:nvPr>
        </p:nvSpPr>
        <p:spPr/>
        <p:txBody>
          <a:bodyPr/>
          <a:lstStyle/>
          <a:p>
            <a:r>
              <a:rPr lang="zh-CN" altLang="en-US"/>
              <a:t>计算机编程的基本概念</a:t>
            </a:r>
          </a:p>
        </p:txBody>
      </p:sp>
      <p:sp>
        <p:nvSpPr>
          <p:cNvPr id="5" name="圆角矩形 4">
            <a:extLst>
              <a:ext uri="{FF2B5EF4-FFF2-40B4-BE49-F238E27FC236}">
                <a16:creationId xmlns:a16="http://schemas.microsoft.com/office/drawing/2014/main" id="{6705AFA0-1E79-4CA1-AA31-B06D125A1665}"/>
              </a:ext>
            </a:extLst>
          </p:cNvPr>
          <p:cNvSpPr/>
          <p:nvPr/>
        </p:nvSpPr>
        <p:spPr>
          <a:xfrm>
            <a:off x="4439468" y="3645024"/>
            <a:ext cx="2160588" cy="1008063"/>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计算机程序</a:t>
            </a:r>
          </a:p>
        </p:txBody>
      </p:sp>
      <p:sp>
        <p:nvSpPr>
          <p:cNvPr id="6" name="圆角矩形 5">
            <a:extLst>
              <a:ext uri="{FF2B5EF4-FFF2-40B4-BE49-F238E27FC236}">
                <a16:creationId xmlns:a16="http://schemas.microsoft.com/office/drawing/2014/main" id="{F1544086-80E5-4165-BE64-B4A4AD8A2A9E}"/>
              </a:ext>
            </a:extLst>
          </p:cNvPr>
          <p:cNvSpPr/>
          <p:nvPr/>
        </p:nvSpPr>
        <p:spPr>
          <a:xfrm>
            <a:off x="8185472" y="5085184"/>
            <a:ext cx="2159000" cy="1008062"/>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计算机语言</a:t>
            </a:r>
          </a:p>
        </p:txBody>
      </p:sp>
      <p:sp>
        <p:nvSpPr>
          <p:cNvPr id="12" name="云形标注 11">
            <a:extLst>
              <a:ext uri="{FF2B5EF4-FFF2-40B4-BE49-F238E27FC236}">
                <a16:creationId xmlns:a16="http://schemas.microsoft.com/office/drawing/2014/main" id="{92F3A5FE-3EFD-4A08-B0C3-3DE1FD209D0F}"/>
              </a:ext>
            </a:extLst>
          </p:cNvPr>
          <p:cNvSpPr/>
          <p:nvPr/>
        </p:nvSpPr>
        <p:spPr>
          <a:xfrm>
            <a:off x="7018312" y="1766396"/>
            <a:ext cx="4406280" cy="1584325"/>
          </a:xfrm>
          <a:prstGeom prst="cloudCallout">
            <a:avLst>
              <a:gd name="adj1" fmla="val -57308"/>
              <a:gd name="adj2" fmla="val 63787"/>
            </a:avLst>
          </a:prstGeom>
          <a:solidFill>
            <a:schemeClr val="accent5">
              <a:lumMod val="90000"/>
            </a:schemeClr>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什么是程序？</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程序能干什么？</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102" y="1628850"/>
            <a:ext cx="1940226" cy="1877638"/>
          </a:xfrm>
          <a:prstGeom prst="rect">
            <a:avLst/>
          </a:prstGeom>
        </p:spPr>
      </p:pic>
      <p:sp>
        <p:nvSpPr>
          <p:cNvPr id="7" name="下箭头 6"/>
          <p:cNvSpPr/>
          <p:nvPr/>
        </p:nvSpPr>
        <p:spPr>
          <a:xfrm rot="17541405">
            <a:off x="3467961" y="2852479"/>
            <a:ext cx="432048" cy="1152252"/>
          </a:xfrm>
          <a:prstGeom prst="downArrow">
            <a:avLst/>
          </a:prstGeom>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en-US"/>
          </a:p>
        </p:txBody>
      </p:sp>
      <p:sp>
        <p:nvSpPr>
          <p:cNvPr id="14" name="下箭头 13"/>
          <p:cNvSpPr/>
          <p:nvPr/>
        </p:nvSpPr>
        <p:spPr>
          <a:xfrm rot="17620603">
            <a:off x="7209810" y="4290185"/>
            <a:ext cx="432048" cy="1152252"/>
          </a:xfrm>
          <a:prstGeom prst="downArrow">
            <a:avLst/>
          </a:prstGeom>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en-US"/>
          </a:p>
        </p:txBody>
      </p:sp>
    </p:spTree>
    <p:extLst>
      <p:ext uri="{BB962C8B-B14F-4D97-AF65-F5344CB8AC3E}">
        <p14:creationId xmlns:p14="http://schemas.microsoft.com/office/powerpoint/2010/main" val="15915940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标题 1"/>
          <p:cNvSpPr>
            <a:spLocks noGrp="1" noChangeArrowheads="1"/>
          </p:cNvSpPr>
          <p:nvPr>
            <p:ph type="title"/>
          </p:nvPr>
        </p:nvSpPr>
        <p:spPr/>
        <p:txBody>
          <a:bodyPr/>
          <a:lstStyle/>
          <a:p>
            <a:r>
              <a:rPr lang="zh-CN" altLang="en-US"/>
              <a:t>中学知识再现</a:t>
            </a:r>
          </a:p>
        </p:txBody>
      </p:sp>
      <p:pic>
        <p:nvPicPr>
          <p:cNvPr id="2" name="图片 1"/>
          <p:cNvPicPr>
            <a:picLocks noChangeAspect="1"/>
          </p:cNvPicPr>
          <p:nvPr/>
        </p:nvPicPr>
        <p:blipFill>
          <a:blip r:embed="rId3"/>
          <a:stretch>
            <a:fillRect/>
          </a:stretch>
        </p:blipFill>
        <p:spPr>
          <a:xfrm>
            <a:off x="6888088" y="2780928"/>
            <a:ext cx="4896544" cy="3672408"/>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graphicFrame>
        <p:nvGraphicFramePr>
          <p:cNvPr id="12" name="表格 11"/>
          <p:cNvGraphicFramePr>
            <a:graphicFrameLocks noGrp="1"/>
          </p:cNvGraphicFramePr>
          <p:nvPr>
            <p:extLst>
              <p:ext uri="{D42A27DB-BD31-4B8C-83A1-F6EECF244321}">
                <p14:modId xmlns:p14="http://schemas.microsoft.com/office/powerpoint/2010/main" val="411767885"/>
              </p:ext>
            </p:extLst>
          </p:nvPr>
        </p:nvGraphicFramePr>
        <p:xfrm>
          <a:off x="551521" y="1654176"/>
          <a:ext cx="6120543" cy="2782887"/>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120543">
                  <a:extLst>
                    <a:ext uri="{9D8B030D-6E8A-4147-A177-3AD203B41FA5}">
                      <a16:colId xmlns:a16="http://schemas.microsoft.com/office/drawing/2014/main" val="2740497982"/>
                    </a:ext>
                  </a:extLst>
                </a:gridCol>
              </a:tblGrid>
              <a:tr h="2782887">
                <a:tc>
                  <a:txBody>
                    <a:bodyPr/>
                    <a:lstStyle/>
                    <a:p>
                      <a:pPr marL="0" marR="0" lvl="3" indent="0" algn="l" defTabSz="914400" rtl="0" eaLnBrk="1" fontAlgn="auto" latinLnBrk="0" hangingPunct="1">
                        <a:lnSpc>
                          <a:spcPct val="100000"/>
                        </a:lnSpc>
                        <a:spcBef>
                          <a:spcPts val="1200"/>
                        </a:spcBef>
                        <a:spcAft>
                          <a:spcPts val="0"/>
                        </a:spcAft>
                        <a:buClrTx/>
                        <a:buSzTx/>
                        <a:buFontTx/>
                        <a:buNone/>
                        <a:tabLst/>
                        <a:defRPr/>
                      </a:pPr>
                      <a:r>
                        <a:rPr lang="en-US" altLang="zh-CN" sz="2400">
                          <a:solidFill>
                            <a:srgbClr val="8959A8"/>
                          </a:solidFill>
                          <a:latin typeface="Consolas" panose="020B0609020204030204" pitchFamily="49" charset="0"/>
                        </a:rPr>
                        <a:t>import</a:t>
                      </a:r>
                      <a:r>
                        <a:rPr lang="en-US" altLang="zh-CN" sz="2400">
                          <a:solidFill>
                            <a:srgbClr val="000000"/>
                          </a:solidFill>
                          <a:latin typeface="Consolas" panose="020B0609020204030204" pitchFamily="49" charset="0"/>
                        </a:rPr>
                        <a:t> numpy </a:t>
                      </a:r>
                      <a:r>
                        <a:rPr lang="en-US" altLang="zh-CN" sz="2400">
                          <a:solidFill>
                            <a:srgbClr val="8959A8"/>
                          </a:solidFill>
                          <a:latin typeface="Consolas" panose="020B0609020204030204" pitchFamily="49" charset="0"/>
                        </a:rPr>
                        <a:t>as</a:t>
                      </a:r>
                      <a:r>
                        <a:rPr lang="en-US" altLang="zh-CN" sz="2400">
                          <a:solidFill>
                            <a:srgbClr val="000000"/>
                          </a:solidFill>
                          <a:latin typeface="Consolas" panose="020B0609020204030204" pitchFamily="49" charset="0"/>
                        </a:rPr>
                        <a:t> np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import</a:t>
                      </a:r>
                      <a:r>
                        <a:rPr lang="en-US" altLang="zh-CN" sz="2400">
                          <a:solidFill>
                            <a:srgbClr val="000000"/>
                          </a:solidFill>
                          <a:latin typeface="Consolas" panose="020B0609020204030204" pitchFamily="49" charset="0"/>
                        </a:rPr>
                        <a:t> matplotlib.pyplot </a:t>
                      </a:r>
                      <a:r>
                        <a:rPr lang="en-US" altLang="zh-CN" sz="2400">
                          <a:solidFill>
                            <a:srgbClr val="8959A8"/>
                          </a:solidFill>
                          <a:latin typeface="Consolas" panose="020B0609020204030204" pitchFamily="49" charset="0"/>
                        </a:rPr>
                        <a:t>as</a:t>
                      </a:r>
                      <a:r>
                        <a:rPr lang="en-US" altLang="zh-CN" sz="2400">
                          <a:solidFill>
                            <a:srgbClr val="000000"/>
                          </a:solidFill>
                          <a:latin typeface="Consolas" panose="020B0609020204030204" pitchFamily="49" charset="0"/>
                        </a:rPr>
                        <a:t> plt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x = np.arange(-np.pi, np.pi, </a:t>
                      </a:r>
                      <a:r>
                        <a:rPr lang="en-US" altLang="zh-CN" sz="2400">
                          <a:solidFill>
                            <a:srgbClr val="F5871F"/>
                          </a:solidFill>
                          <a:latin typeface="Consolas" panose="020B0609020204030204" pitchFamily="49" charset="0"/>
                        </a:rPr>
                        <a:t>0.01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y = np.sin(x)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plt.plot(x, y, </a:t>
                      </a:r>
                      <a:r>
                        <a:rPr lang="en-US" altLang="zh-CN" sz="2400">
                          <a:solidFill>
                            <a:srgbClr val="718C00"/>
                          </a:solidFill>
                          <a:latin typeface="Consolas" panose="020B0609020204030204" pitchFamily="49" charset="0"/>
                        </a:rPr>
                        <a:t>'g'</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1200"/>
                        </a:spcAft>
                        <a:buClrTx/>
                        <a:buSzTx/>
                        <a:buFontTx/>
                        <a:buNone/>
                        <a:tabLst/>
                        <a:defRPr/>
                      </a:pPr>
                      <a:r>
                        <a:rPr lang="en-US" altLang="zh-CN" sz="2400">
                          <a:solidFill>
                            <a:srgbClr val="000000"/>
                          </a:solidFill>
                          <a:latin typeface="Consolas" panose="020B0609020204030204" pitchFamily="49" charset="0"/>
                        </a:rPr>
                        <a:t>plt.show()</a:t>
                      </a:r>
                      <a:endParaRPr lang="zh-CN" altLang="en-US" sz="24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16" name="矩形 15"/>
          <p:cNvSpPr/>
          <p:nvPr/>
        </p:nvSpPr>
        <p:spPr>
          <a:xfrm>
            <a:off x="1775520" y="1743052"/>
            <a:ext cx="1008112" cy="389804"/>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775520" y="2132856"/>
            <a:ext cx="3024336" cy="43204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标注 17"/>
          <p:cNvSpPr/>
          <p:nvPr/>
        </p:nvSpPr>
        <p:spPr>
          <a:xfrm>
            <a:off x="1792264" y="855317"/>
            <a:ext cx="2016224" cy="648072"/>
          </a:xfrm>
          <a:prstGeom prst="wedgeRoundRectCallout">
            <a:avLst>
              <a:gd name="adj1" fmla="val -22282"/>
              <a:gd name="adj2" fmla="val 7866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引入库</a:t>
            </a:r>
          </a:p>
        </p:txBody>
      </p:sp>
      <p:sp>
        <p:nvSpPr>
          <p:cNvPr id="19" name="圆角矩形标注 18"/>
          <p:cNvSpPr/>
          <p:nvPr/>
        </p:nvSpPr>
        <p:spPr>
          <a:xfrm>
            <a:off x="609600" y="4587850"/>
            <a:ext cx="2016224" cy="648072"/>
          </a:xfrm>
          <a:prstGeom prst="wedgeRoundRectCallout">
            <a:avLst>
              <a:gd name="adj1" fmla="val 19763"/>
              <a:gd name="adj2" fmla="val -8300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函数调用</a:t>
            </a:r>
          </a:p>
        </p:txBody>
      </p:sp>
      <p:sp>
        <p:nvSpPr>
          <p:cNvPr id="20" name="圆角矩形标注 19"/>
          <p:cNvSpPr/>
          <p:nvPr/>
        </p:nvSpPr>
        <p:spPr>
          <a:xfrm>
            <a:off x="8400256" y="1808820"/>
            <a:ext cx="2016224" cy="648072"/>
          </a:xfrm>
          <a:prstGeom prst="wedgeRoundRectCallout">
            <a:avLst>
              <a:gd name="adj1" fmla="val -20866"/>
              <a:gd name="adj2" fmla="val 8601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运行结果</a:t>
            </a:r>
          </a:p>
        </p:txBody>
      </p:sp>
    </p:spTree>
    <p:extLst>
      <p:ext uri="{BB962C8B-B14F-4D97-AF65-F5344CB8AC3E}">
        <p14:creationId xmlns:p14="http://schemas.microsoft.com/office/powerpoint/2010/main" val="16277367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heel(1)">
                                      <p:cBhvr>
                                        <p:cTn id="7" dur="1000"/>
                                        <p:tgtEl>
                                          <p:spTgt spid="1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1000"/>
                                        <p:tgtEl>
                                          <p:spTgt spid="17"/>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初识</a:t>
            </a:r>
            <a:r>
              <a:rPr lang="en-US" altLang="zh-CN"/>
              <a:t>Python</a:t>
            </a:r>
            <a:endParaRPr lang="zh-CN" altLang="en-US"/>
          </a:p>
        </p:txBody>
      </p:sp>
      <p:sp>
        <p:nvSpPr>
          <p:cNvPr id="3" name="内容占位符 2"/>
          <p:cNvSpPr>
            <a:spLocks noGrp="1"/>
          </p:cNvSpPr>
          <p:nvPr>
            <p:ph idx="1"/>
          </p:nvPr>
        </p:nvSpPr>
        <p:spPr>
          <a:xfrm>
            <a:off x="609600" y="1484312"/>
            <a:ext cx="6710536" cy="5257056"/>
          </a:xfrm>
        </p:spPr>
        <p:txBody>
          <a:bodyPr/>
          <a:lstStyle/>
          <a:p>
            <a:pPr eaLnBrk="1">
              <a:spcBef>
                <a:spcPts val="1800"/>
              </a:spcBef>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初体验</a:t>
            </a:r>
          </a:p>
          <a:p>
            <a:pPr lvl="1"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数据类型</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整型类型、浮点类型、布尔类型</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表达式</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算术表达式、逻辑表达式</a:t>
            </a:r>
          </a:p>
          <a:p>
            <a:pPr lvl="1"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三种控制语句</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顺序结构</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循环结构</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for</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while</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分支结构</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if</a:t>
            </a:r>
          </a:p>
          <a:p>
            <a:pPr eaLnBrk="1">
              <a:spcBef>
                <a:spcPts val="1800"/>
              </a:spcBef>
            </a:pP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1967458334"/>
              </p:ext>
            </p:extLst>
          </p:nvPr>
        </p:nvGraphicFramePr>
        <p:xfrm>
          <a:off x="4079776" y="1204689"/>
          <a:ext cx="338437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38437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pt-BR" altLang="zh-CN" sz="2400">
                          <a:solidFill>
                            <a:srgbClr val="000000"/>
                          </a:solidFill>
                          <a:latin typeface="Consolas" panose="020B0609020204030204" pitchFamily="49" charset="0"/>
                        </a:rPr>
                        <a:t>a = </a:t>
                      </a:r>
                      <a:r>
                        <a:rPr lang="pt-BR" altLang="zh-CN" sz="2400">
                          <a:solidFill>
                            <a:srgbClr val="F5871F"/>
                          </a:solidFill>
                          <a:latin typeface="Consolas" panose="020B0609020204030204" pitchFamily="49" charset="0"/>
                        </a:rPr>
                        <a:t>5</a:t>
                      </a:r>
                      <a:r>
                        <a:rPr lang="pt-BR"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pt-BR" altLang="zh-CN" sz="2400">
                          <a:solidFill>
                            <a:srgbClr val="000000"/>
                          </a:solidFill>
                          <a:latin typeface="Consolas" panose="020B0609020204030204" pitchFamily="49" charset="0"/>
                        </a:rPr>
                        <a:t>a = a + </a:t>
                      </a:r>
                      <a:r>
                        <a:rPr lang="pt-BR" altLang="zh-CN" sz="2400">
                          <a:solidFill>
                            <a:srgbClr val="F5871F"/>
                          </a:solidFill>
                          <a:latin typeface="Consolas" panose="020B0609020204030204" pitchFamily="49" charset="0"/>
                        </a:rPr>
                        <a:t>1</a:t>
                      </a:r>
                      <a:r>
                        <a:rPr lang="pt-BR"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pt-BR" altLang="zh-CN" sz="2400">
                          <a:solidFill>
                            <a:srgbClr val="000000"/>
                          </a:solidFill>
                          <a:latin typeface="Consolas" panose="020B0609020204030204" pitchFamily="49" charset="0"/>
                        </a:rPr>
                        <a:t>print(a)</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454802262"/>
              </p:ext>
            </p:extLst>
          </p:nvPr>
        </p:nvGraphicFramePr>
        <p:xfrm>
          <a:off x="7608168" y="1127488"/>
          <a:ext cx="4320480" cy="8229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b = </a:t>
                      </a:r>
                      <a:r>
                        <a:rPr lang="en-US" altLang="zh-CN" sz="2400" dirty="0">
                          <a:solidFill>
                            <a:srgbClr val="F5871F"/>
                          </a:solidFill>
                          <a:latin typeface="Consolas" panose="020B0609020204030204" pitchFamily="49" charset="0"/>
                        </a:rPr>
                        <a:t>100</a:t>
                      </a:r>
                      <a:r>
                        <a:rPr lang="en-US" altLang="zh-CN" sz="2400" dirty="0">
                          <a:solidFill>
                            <a:srgbClr val="000000"/>
                          </a:solidFill>
                          <a:latin typeface="Consolas" panose="020B0609020204030204" pitchFamily="49" charset="0"/>
                        </a:rPr>
                        <a:t> &lt; </a:t>
                      </a:r>
                      <a:r>
                        <a:rPr lang="en-US" altLang="zh-CN" sz="2400" dirty="0">
                          <a:solidFill>
                            <a:srgbClr val="F5871F"/>
                          </a:solidFill>
                          <a:latin typeface="Consolas" panose="020B0609020204030204" pitchFamily="49" charset="0"/>
                        </a:rPr>
                        <a:t>101</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print(b)</a:t>
                      </a:r>
                      <a:endParaRPr lang="zh-CN" altLang="en-US" sz="2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4237687446"/>
              </p:ext>
            </p:extLst>
          </p:nvPr>
        </p:nvGraphicFramePr>
        <p:xfrm>
          <a:off x="7608168" y="2011881"/>
          <a:ext cx="4320480" cy="8229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8959A8"/>
                          </a:solidFill>
                          <a:latin typeface="Consolas" panose="020B0609020204030204" pitchFamily="49" charset="0"/>
                        </a:rPr>
                        <a:t>for</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 </a:t>
                      </a:r>
                      <a:r>
                        <a:rPr lang="en-US" altLang="zh-CN" sz="2400" dirty="0">
                          <a:solidFill>
                            <a:srgbClr val="8959A8"/>
                          </a:solidFill>
                          <a:latin typeface="Consolas" panose="020B0609020204030204" pitchFamily="49" charset="0"/>
                        </a:rPr>
                        <a:t>in</a:t>
                      </a:r>
                      <a:r>
                        <a:rPr lang="en-US" altLang="zh-CN" sz="2400" dirty="0">
                          <a:solidFill>
                            <a:srgbClr val="000000"/>
                          </a:solidFill>
                          <a:latin typeface="Consolas" panose="020B0609020204030204" pitchFamily="49" charset="0"/>
                        </a:rPr>
                        <a:t> range(</a:t>
                      </a:r>
                      <a:r>
                        <a:rPr lang="en-US" altLang="zh-CN" sz="2400" dirty="0">
                          <a:solidFill>
                            <a:srgbClr val="F5871F"/>
                          </a:solidFill>
                          <a:latin typeface="Consolas" panose="020B0609020204030204" pitchFamily="49" charset="0"/>
                        </a:rPr>
                        <a:t>1</a:t>
                      </a:r>
                      <a:r>
                        <a:rPr lang="en-US" altLang="zh-CN" sz="2400" dirty="0">
                          <a:solidFill>
                            <a:srgbClr val="000000"/>
                          </a:solidFill>
                          <a:latin typeface="Consolas" panose="020B0609020204030204" pitchFamily="49" charset="0"/>
                        </a:rPr>
                        <a:t>, </a:t>
                      </a:r>
                      <a:r>
                        <a:rPr lang="en-US" altLang="zh-CN" sz="2400" dirty="0">
                          <a:solidFill>
                            <a:srgbClr val="F5871F"/>
                          </a:solidFill>
                          <a:latin typeface="Consolas" panose="020B0609020204030204" pitchFamily="49" charset="0"/>
                        </a:rPr>
                        <a:t>5</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    print(</a:t>
                      </a: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a:t>
                      </a:r>
                      <a:endParaRPr lang="zh-CN" altLang="en-US" sz="2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558497878"/>
              </p:ext>
            </p:extLst>
          </p:nvPr>
        </p:nvGraphicFramePr>
        <p:xfrm>
          <a:off x="7608168" y="2896275"/>
          <a:ext cx="4320480" cy="1554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1540838">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dirty="0">
                          <a:solidFill>
                            <a:srgbClr val="000000"/>
                          </a:solidFill>
                          <a:latin typeface="Consolas" panose="020B0609020204030204" pitchFamily="49" charset="0"/>
                        </a:rPr>
                        <a:t>i = </a:t>
                      </a:r>
                      <a:r>
                        <a:rPr lang="nn-NO" altLang="zh-CN" sz="2400" dirty="0">
                          <a:solidFill>
                            <a:srgbClr val="F5871F"/>
                          </a:solidFill>
                          <a:latin typeface="Consolas" panose="020B0609020204030204" pitchFamily="49" charset="0"/>
                        </a:rPr>
                        <a:t>1</a:t>
                      </a:r>
                      <a:r>
                        <a:rPr lang="nn-NO"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dirty="0">
                          <a:solidFill>
                            <a:srgbClr val="8959A8"/>
                          </a:solidFill>
                          <a:latin typeface="Consolas" panose="020B0609020204030204" pitchFamily="49" charset="0"/>
                        </a:rPr>
                        <a:t>while</a:t>
                      </a:r>
                      <a:r>
                        <a:rPr lang="nn-NO" altLang="zh-CN" sz="2400" dirty="0">
                          <a:solidFill>
                            <a:srgbClr val="000000"/>
                          </a:solidFill>
                          <a:latin typeface="Consolas" panose="020B0609020204030204" pitchFamily="49" charset="0"/>
                        </a:rPr>
                        <a:t> i &lt; </a:t>
                      </a:r>
                      <a:r>
                        <a:rPr lang="nn-NO" altLang="zh-CN" sz="2400" dirty="0">
                          <a:solidFill>
                            <a:srgbClr val="F5871F"/>
                          </a:solidFill>
                          <a:latin typeface="Consolas" panose="020B0609020204030204" pitchFamily="49" charset="0"/>
                        </a:rPr>
                        <a:t>5</a:t>
                      </a:r>
                      <a:r>
                        <a:rPr lang="nn-NO"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dirty="0">
                          <a:solidFill>
                            <a:srgbClr val="000000"/>
                          </a:solidFill>
                          <a:latin typeface="Consolas" panose="020B0609020204030204" pitchFamily="49" charset="0"/>
                        </a:rPr>
                        <a:t>    print(i) </a:t>
                      </a: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dirty="0">
                          <a:solidFill>
                            <a:srgbClr val="000000"/>
                          </a:solidFill>
                          <a:latin typeface="Consolas" panose="020B0609020204030204" pitchFamily="49" charset="0"/>
                        </a:rPr>
                        <a:t>i = i + </a:t>
                      </a:r>
                      <a:r>
                        <a:rPr lang="nn-NO" altLang="zh-CN" sz="2400" dirty="0">
                          <a:solidFill>
                            <a:srgbClr val="F5871F"/>
                          </a:solidFill>
                          <a:latin typeface="Consolas" panose="020B0609020204030204" pitchFamily="49" charset="0"/>
                        </a:rPr>
                        <a:t>1</a:t>
                      </a:r>
                      <a:endParaRPr lang="pt-BR" altLang="zh-CN" sz="2400" dirty="0">
                        <a:solidFill>
                          <a:srgbClr val="000000"/>
                        </a:solidFill>
                        <a:latin typeface="Consolas" panose="020B0609020204030204" pitchFamily="49"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1680525855"/>
              </p:ext>
            </p:extLst>
          </p:nvPr>
        </p:nvGraphicFramePr>
        <p:xfrm>
          <a:off x="7608168" y="4503628"/>
          <a:ext cx="4320480" cy="2286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 = </a:t>
                      </a:r>
                      <a:r>
                        <a:rPr lang="en-US" altLang="zh-CN" sz="2400" dirty="0">
                          <a:solidFill>
                            <a:srgbClr val="F5871F"/>
                          </a:solidFill>
                          <a:latin typeface="Consolas" panose="020B0609020204030204" pitchFamily="49" charset="0"/>
                        </a:rPr>
                        <a:t>10</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j = </a:t>
                      </a:r>
                      <a:r>
                        <a:rPr lang="en-US" altLang="zh-CN" sz="2400" dirty="0">
                          <a:solidFill>
                            <a:srgbClr val="F5871F"/>
                          </a:solidFill>
                          <a:latin typeface="Consolas" panose="020B0609020204030204" pitchFamily="49" charset="0"/>
                        </a:rPr>
                        <a:t>11</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8959A8"/>
                          </a:solidFill>
                          <a:latin typeface="Consolas" panose="020B0609020204030204" pitchFamily="49" charset="0"/>
                        </a:rPr>
                        <a:t>if</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 &lt; j: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    print(</a:t>
                      </a:r>
                      <a:r>
                        <a:rPr lang="en-US" altLang="zh-CN" sz="2400" dirty="0">
                          <a:solidFill>
                            <a:srgbClr val="718C00"/>
                          </a:solidFill>
                          <a:latin typeface="Consolas" panose="020B0609020204030204" pitchFamily="49" charset="0"/>
                        </a:rPr>
                        <a:t>"</a:t>
                      </a:r>
                      <a:r>
                        <a:rPr lang="en-US" altLang="zh-CN" sz="2400" dirty="0" err="1">
                          <a:solidFill>
                            <a:srgbClr val="718C00"/>
                          </a:solidFill>
                          <a:latin typeface="Consolas" panose="020B0609020204030204" pitchFamily="49" charset="0"/>
                        </a:rPr>
                        <a:t>i</a:t>
                      </a:r>
                      <a:r>
                        <a:rPr lang="en-US" altLang="zh-CN" sz="2400" dirty="0">
                          <a:solidFill>
                            <a:srgbClr val="718C00"/>
                          </a:solidFill>
                          <a:latin typeface="Consolas" panose="020B0609020204030204" pitchFamily="49" charset="0"/>
                        </a:rPr>
                        <a:t>&lt;j"</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8959A8"/>
                          </a:solidFill>
                          <a:latin typeface="Consolas" panose="020B0609020204030204" pitchFamily="49" charset="0"/>
                        </a:rPr>
                        <a:t>else</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    print(</a:t>
                      </a:r>
                      <a:r>
                        <a:rPr lang="en-US" altLang="zh-CN" sz="2400" dirty="0">
                          <a:solidFill>
                            <a:srgbClr val="718C00"/>
                          </a:solidFill>
                          <a:latin typeface="Consolas" panose="020B0609020204030204" pitchFamily="49" charset="0"/>
                        </a:rPr>
                        <a:t>"</a:t>
                      </a:r>
                      <a:r>
                        <a:rPr lang="en-US" altLang="zh-CN" sz="2400" dirty="0" err="1">
                          <a:solidFill>
                            <a:srgbClr val="718C00"/>
                          </a:solidFill>
                          <a:latin typeface="Consolas" panose="020B0609020204030204" pitchFamily="49" charset="0"/>
                        </a:rPr>
                        <a:t>i</a:t>
                      </a:r>
                      <a:r>
                        <a:rPr lang="en-US" altLang="zh-CN" sz="2400" dirty="0">
                          <a:solidFill>
                            <a:srgbClr val="718C00"/>
                          </a:solidFill>
                          <a:latin typeface="Consolas" panose="020B0609020204030204" pitchFamily="49" charset="0"/>
                        </a:rPr>
                        <a:t>&gt;=j"</a:t>
                      </a:r>
                      <a:r>
                        <a:rPr lang="en-US" altLang="zh-CN" sz="2400" dirty="0">
                          <a:solidFill>
                            <a:srgbClr val="000000"/>
                          </a:solidFill>
                          <a:latin typeface="Consolas" panose="020B0609020204030204" pitchFamily="49" charset="0"/>
                        </a:rPr>
                        <a:t>)</a:t>
                      </a:r>
                      <a:r>
                        <a:rPr lang="nn-NO" altLang="zh-CN" sz="2400" dirty="0">
                          <a:solidFill>
                            <a:srgbClr val="000000"/>
                          </a:solidFill>
                          <a:latin typeface="Consolas" panose="020B0609020204030204" pitchFamily="49" charset="0"/>
                        </a:rPr>
                        <a:t> </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9360806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16380597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9284890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整数类型</a:t>
            </a:r>
          </a:p>
        </p:txBody>
      </p:sp>
      <p:sp>
        <p:nvSpPr>
          <p:cNvPr id="3" name="内容占位符 2"/>
          <p:cNvSpPr>
            <a:spLocks noGrp="1"/>
          </p:cNvSpPr>
          <p:nvPr>
            <p:ph idx="1"/>
          </p:nvPr>
        </p:nvSpPr>
        <p:spPr>
          <a:xfrm>
            <a:off x="609600" y="1484312"/>
            <a:ext cx="10972800" cy="511304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通常整数表示的范围</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-2 147 483 648</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到</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2 147 483 647</a:t>
            </a:r>
          </a:p>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Python3.0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以后的版本无范围限制</a:t>
            </a:r>
          </a:p>
          <a:p>
            <a:pPr marL="400050" lvl="1" indent="0" eaLnBrk="1">
              <a:spcBef>
                <a:spcPts val="1200"/>
              </a:spcBef>
              <a:buNone/>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0, 100,  -100</a:t>
            </a:r>
          </a:p>
          <a:p>
            <a:pPr marL="400050" lvl="1" indent="0" eaLnBrk="1">
              <a:spcBef>
                <a:spcPts val="600"/>
              </a:spcBef>
              <a:buNone/>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012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八进制的</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10)</a:t>
            </a:r>
          </a:p>
          <a:p>
            <a:pPr marL="400050" lvl="1" indent="0" eaLnBrk="1">
              <a:spcBef>
                <a:spcPts val="600"/>
              </a:spcBef>
              <a:buNone/>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0x14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十六进制的</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20)</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操作符：</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513816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浮点类型</a:t>
            </a:r>
          </a:p>
        </p:txBody>
      </p:sp>
      <p:sp>
        <p:nvSpPr>
          <p:cNvPr id="3" name="内容占位符 2"/>
          <p:cNvSpPr>
            <a:spLocks noGrp="1"/>
          </p:cNvSpPr>
          <p:nvPr>
            <p:ph idx="1"/>
          </p:nvPr>
        </p:nvSpPr>
        <p:spPr>
          <a:xfrm>
            <a:off x="609600" y="1484312"/>
            <a:ext cx="10972800" cy="511304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浮点型：如 </a:t>
            </a:r>
            <a:r>
              <a:rPr lang="en-US" altLang="zh-CN" sz="3200">
                <a:solidFill>
                  <a:srgbClr val="C00000"/>
                </a:solidFill>
                <a:latin typeface="微软雅黑" panose="020B0503020204020204" pitchFamily="34" charset="-122"/>
                <a:ea typeface="微软雅黑" panose="020B0503020204020204" pitchFamily="34" charset="-122"/>
              </a:rPr>
              <a:t>5.0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1.6</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200.985</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等有小数部分的数值</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操作符：跟整型类似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026388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生成随机数</a:t>
            </a:r>
          </a:p>
        </p:txBody>
      </p:sp>
      <p:sp>
        <p:nvSpPr>
          <p:cNvPr id="3" name="内容占位符 2"/>
          <p:cNvSpPr>
            <a:spLocks noGrp="1"/>
          </p:cNvSpPr>
          <p:nvPr>
            <p:ph idx="1"/>
          </p:nvPr>
        </p:nvSpPr>
        <p:spPr>
          <a:xfrm>
            <a:off x="609600" y="1484312"/>
            <a:ext cx="10972800"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中要产生随机数，首先要引入</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random</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模块。</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产生</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10-20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的随机浮点数</a:t>
            </a:r>
          </a:p>
        </p:txBody>
      </p:sp>
      <p:graphicFrame>
        <p:nvGraphicFramePr>
          <p:cNvPr id="5" name="表格 4"/>
          <p:cNvGraphicFramePr>
            <a:graphicFrameLocks noGrp="1"/>
          </p:cNvGraphicFramePr>
          <p:nvPr>
            <p:extLst>
              <p:ext uri="{D42A27DB-BD31-4B8C-83A1-F6EECF244321}">
                <p14:modId xmlns:p14="http://schemas.microsoft.com/office/powerpoint/2010/main" val="2070460411"/>
              </p:ext>
            </p:extLst>
          </p:nvPr>
        </p:nvGraphicFramePr>
        <p:xfrm>
          <a:off x="1847528" y="2924944"/>
          <a:ext cx="590465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90465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import</a:t>
                      </a:r>
                      <a:r>
                        <a:rPr lang="en-US" altLang="zh-CN" sz="240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f = random.uniform(</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print(f)</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内容占位符 2"/>
          <p:cNvSpPr txBox="1">
            <a:spLocks/>
          </p:cNvSpPr>
          <p:nvPr/>
        </p:nvSpPr>
        <p:spPr bwMode="auto">
          <a:xfrm>
            <a:off x="609600" y="4293096"/>
            <a:ext cx="10972800" cy="576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产生</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10-20</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的随机整数</a:t>
            </a:r>
          </a:p>
        </p:txBody>
      </p:sp>
      <p:graphicFrame>
        <p:nvGraphicFramePr>
          <p:cNvPr id="7" name="表格 6"/>
          <p:cNvGraphicFramePr>
            <a:graphicFrameLocks noGrp="1"/>
          </p:cNvGraphicFramePr>
          <p:nvPr>
            <p:extLst>
              <p:ext uri="{D42A27DB-BD31-4B8C-83A1-F6EECF244321}">
                <p14:modId xmlns:p14="http://schemas.microsoft.com/office/powerpoint/2010/main" val="2329484865"/>
              </p:ext>
            </p:extLst>
          </p:nvPr>
        </p:nvGraphicFramePr>
        <p:xfrm>
          <a:off x="1847131" y="5046385"/>
          <a:ext cx="590465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90465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import</a:t>
                      </a:r>
                      <a:r>
                        <a:rPr lang="en-US" altLang="zh-CN" sz="240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f = random.randint(</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print(f)</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280430950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217281105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布尔类型</a:t>
            </a:r>
          </a:p>
        </p:txBody>
      </p:sp>
      <p:sp>
        <p:nvSpPr>
          <p:cNvPr id="3" name="内容占位符 2"/>
          <p:cNvSpPr>
            <a:spLocks noGrp="1"/>
          </p:cNvSpPr>
          <p:nvPr>
            <p:ph idx="1"/>
          </p:nvPr>
        </p:nvSpPr>
        <p:spPr>
          <a:xfrm>
            <a:off x="767408" y="4005064"/>
            <a:ext cx="10972800" cy="2016696"/>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布尔型变量有两种可能的值：</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True  False</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布尔比较运算：</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&gt;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&gt;=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布尔逻辑运算：</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not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and</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or</a:t>
            </a:r>
          </a:p>
        </p:txBody>
      </p:sp>
      <p:graphicFrame>
        <p:nvGraphicFramePr>
          <p:cNvPr id="5" name="表格 4"/>
          <p:cNvGraphicFramePr>
            <a:graphicFrameLocks noGrp="1"/>
          </p:cNvGraphicFramePr>
          <p:nvPr>
            <p:extLst>
              <p:ext uri="{D42A27DB-BD31-4B8C-83A1-F6EECF244321}">
                <p14:modId xmlns:p14="http://schemas.microsoft.com/office/powerpoint/2010/main" val="3698357613"/>
              </p:ext>
            </p:extLst>
          </p:nvPr>
        </p:nvGraphicFramePr>
        <p:xfrm>
          <a:off x="1631504" y="2533983"/>
          <a:ext cx="4932140" cy="967025"/>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932140">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b = </a:t>
                      </a:r>
                      <a:r>
                        <a:rPr lang="en-US" altLang="zh-CN" sz="2800">
                          <a:solidFill>
                            <a:srgbClr val="F5871F"/>
                          </a:solidFill>
                          <a:latin typeface="Consolas" panose="020B0609020204030204" pitchFamily="49" charset="0"/>
                        </a:rPr>
                        <a:t>100</a:t>
                      </a:r>
                      <a:r>
                        <a:rPr lang="en-US" altLang="zh-CN" sz="2800">
                          <a:solidFill>
                            <a:srgbClr val="000000"/>
                          </a:solidFill>
                          <a:latin typeface="Consolas" panose="020B0609020204030204" pitchFamily="49" charset="0"/>
                        </a:rPr>
                        <a:t> &lt; </a:t>
                      </a:r>
                      <a:r>
                        <a:rPr lang="en-US" altLang="zh-CN" sz="2800">
                          <a:solidFill>
                            <a:srgbClr val="F5871F"/>
                          </a:solidFill>
                          <a:latin typeface="Consolas" panose="020B0609020204030204" pitchFamily="49" charset="0"/>
                        </a:rPr>
                        <a:t>101</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print(b)</a:t>
                      </a:r>
                      <a:endParaRPr lang="zh-CN" altLang="en-US" sz="28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8" name="矩形 7"/>
          <p:cNvSpPr/>
          <p:nvPr/>
        </p:nvSpPr>
        <p:spPr>
          <a:xfrm>
            <a:off x="2495600" y="2554107"/>
            <a:ext cx="180020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4298479" y="1448731"/>
            <a:ext cx="2265165" cy="648072"/>
          </a:xfrm>
          <a:prstGeom prst="wedgeRoundRectCallout">
            <a:avLst>
              <a:gd name="adj1" fmla="val -46959"/>
              <a:gd name="adj2" fmla="val 9924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布尔表达式</a:t>
            </a:r>
          </a:p>
        </p:txBody>
      </p:sp>
      <p:sp>
        <p:nvSpPr>
          <p:cNvPr id="10" name="矩形 9"/>
          <p:cNvSpPr/>
          <p:nvPr/>
        </p:nvSpPr>
        <p:spPr>
          <a:xfrm>
            <a:off x="1631504" y="2554107"/>
            <a:ext cx="386258"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标注 10"/>
          <p:cNvSpPr/>
          <p:nvPr/>
        </p:nvSpPr>
        <p:spPr>
          <a:xfrm>
            <a:off x="1130535" y="1448731"/>
            <a:ext cx="2517193" cy="648072"/>
          </a:xfrm>
          <a:prstGeom prst="wedgeRoundRectCallout">
            <a:avLst>
              <a:gd name="adj1" fmla="val -21813"/>
              <a:gd name="adj2" fmla="val 9777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布尔类型变量</a:t>
            </a:r>
          </a:p>
        </p:txBody>
      </p:sp>
    </p:spTree>
    <p:extLst>
      <p:ext uri="{BB962C8B-B14F-4D97-AF65-F5344CB8AC3E}">
        <p14:creationId xmlns:p14="http://schemas.microsoft.com/office/powerpoint/2010/main" val="111142345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heel(1)">
                                      <p:cBhvr>
                                        <p:cTn id="16" dur="1000"/>
                                        <p:tgtEl>
                                          <p:spTgt spid="10"/>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1036962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4079776" y="1412776"/>
            <a:ext cx="7704856" cy="4968553"/>
            <a:chOff x="4079776" y="1412776"/>
            <a:chExt cx="7704856" cy="4968553"/>
          </a:xfrm>
        </p:grpSpPr>
        <p:grpSp>
          <p:nvGrpSpPr>
            <p:cNvPr id="39" name="组合 38"/>
            <p:cNvGrpSpPr/>
            <p:nvPr/>
          </p:nvGrpSpPr>
          <p:grpSpPr>
            <a:xfrm>
              <a:off x="4079777" y="1412776"/>
              <a:ext cx="7704855" cy="4111951"/>
              <a:chOff x="2855640" y="1340768"/>
              <a:chExt cx="8073724" cy="4320480"/>
            </a:xfrm>
          </p:grpSpPr>
          <p:sp>
            <p:nvSpPr>
              <p:cNvPr id="14" name="矩形 13"/>
              <p:cNvSpPr/>
              <p:nvPr/>
            </p:nvSpPr>
            <p:spPr>
              <a:xfrm>
                <a:off x="3647728" y="3068960"/>
                <a:ext cx="6480720" cy="2592288"/>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2855640" y="1340768"/>
                <a:ext cx="8073724" cy="1769889"/>
                <a:chOff x="2855640" y="1340768"/>
                <a:chExt cx="8073724" cy="1769889"/>
              </a:xfrm>
            </p:grpSpPr>
            <p:grpSp>
              <p:nvGrpSpPr>
                <p:cNvPr id="2" name="组合 1"/>
                <p:cNvGrpSpPr/>
                <p:nvPr/>
              </p:nvGrpSpPr>
              <p:grpSpPr>
                <a:xfrm>
                  <a:off x="2855640" y="1340768"/>
                  <a:ext cx="8073724" cy="1651793"/>
                  <a:chOff x="10407652" y="4494386"/>
                  <a:chExt cx="6273524" cy="1651793"/>
                </a:xfrm>
                <a:solidFill>
                  <a:schemeClr val="bg1">
                    <a:lumMod val="95000"/>
                  </a:schemeClr>
                </a:solidFill>
              </p:grpSpPr>
              <p:sp>
                <p:nvSpPr>
                  <p:cNvPr id="3" name="等腰三角形 2"/>
                  <p:cNvSpPr/>
                  <p:nvPr/>
                </p:nvSpPr>
                <p:spPr>
                  <a:xfrm>
                    <a:off x="10407652" y="4494386"/>
                    <a:ext cx="6273524" cy="122379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920536" y="5718176"/>
                    <a:ext cx="5256584" cy="4280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5288537" y="1976898"/>
                  <a:ext cx="3207929" cy="1015663"/>
                </a:xfrm>
                <a:prstGeom prst="rect">
                  <a:avLst/>
                </a:prstGeom>
                <a:noFill/>
              </p:spPr>
              <p:txBody>
                <a:bodyPr wrap="none" rtlCol="0">
                  <a:spAutoFit/>
                </a:bodyPr>
                <a:lstStyle/>
                <a:p>
                  <a:r>
                    <a:rPr lang="en-US" altLang="zh-CN" sz="6000" b="1" spc="50">
                      <a:ln w="0"/>
                      <a:solidFill>
                        <a:srgbClr val="154569"/>
                      </a:solidFill>
                      <a:effectLst>
                        <a:innerShdw blurRad="63500" dist="50800" dir="13500000">
                          <a:srgbClr val="000000">
                            <a:alpha val="50000"/>
                          </a:srgbClr>
                        </a:innerShdw>
                      </a:effectLst>
                      <a:latin typeface="微软雅黑" panose="020B0503020204020204" pitchFamily="34" charset="-122"/>
                      <a:ea typeface="微软雅黑" panose="020B0503020204020204" pitchFamily="34" charset="-122"/>
                    </a:rPr>
                    <a:t>B A N K</a:t>
                  </a:r>
                  <a:endParaRPr lang="zh-CN" altLang="en-US" sz="6000" b="1" spc="50">
                    <a:ln w="0"/>
                    <a:solidFill>
                      <a:srgbClr val="154569"/>
                    </a:solidFill>
                    <a:effectLst>
                      <a:innerShdw blurRad="63500" dist="50800" dir="13500000">
                        <a:srgbClr val="000000">
                          <a:alpha val="50000"/>
                        </a:srgbClr>
                      </a:innerShdw>
                    </a:effectLst>
                    <a:latin typeface="微软雅黑" panose="020B0503020204020204" pitchFamily="34" charset="-122"/>
                    <a:ea typeface="微软雅黑" panose="020B0503020204020204" pitchFamily="34" charset="-122"/>
                  </a:endParaRPr>
                </a:p>
              </p:txBody>
            </p:sp>
            <p:cxnSp>
              <p:nvCxnSpPr>
                <p:cNvPr id="6" name="直接连接符 5"/>
                <p:cNvCxnSpPr>
                  <a:stCxn id="3" idx="0"/>
                  <a:endCxn id="3" idx="2"/>
                </p:cNvCxnSpPr>
                <p:nvPr/>
              </p:nvCxnSpPr>
              <p:spPr>
                <a:xfrm flipH="1">
                  <a:off x="2855640" y="1340768"/>
                  <a:ext cx="4036862" cy="1223790"/>
                </a:xfrm>
                <a:prstGeom prst="line">
                  <a:avLst/>
                </a:prstGeom>
                <a:ln w="76200" cap="rnd">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3" idx="0"/>
                  <a:endCxn id="3" idx="4"/>
                </p:cNvCxnSpPr>
                <p:nvPr/>
              </p:nvCxnSpPr>
              <p:spPr>
                <a:xfrm>
                  <a:off x="6892502" y="1340768"/>
                  <a:ext cx="4036862" cy="1223790"/>
                </a:xfrm>
                <a:prstGeom prst="line">
                  <a:avLst/>
                </a:prstGeom>
                <a:ln w="76200" cap="rnd">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515697" y="2996952"/>
                  <a:ext cx="6764971" cy="37306"/>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2864078" y="1392534"/>
                  <a:ext cx="4036862" cy="1223790"/>
                </a:xfrm>
                <a:prstGeom prst="line">
                  <a:avLst/>
                </a:prstGeom>
                <a:ln w="76200" cap="rnd">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888283" y="1398884"/>
                  <a:ext cx="4036862" cy="1223790"/>
                </a:xfrm>
                <a:prstGeom prst="line">
                  <a:avLst/>
                </a:prstGeom>
                <a:ln w="76200" cap="rnd">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3515697" y="3068960"/>
                  <a:ext cx="6764971" cy="41697"/>
                </a:xfrm>
                <a:prstGeom prst="line">
                  <a:avLst/>
                </a:prstGeom>
                <a:ln w="762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9480376" y="3157926"/>
                <a:ext cx="780103" cy="2457264"/>
                <a:chOff x="3515697" y="3131976"/>
                <a:chExt cx="780103" cy="2457264"/>
              </a:xfrm>
            </p:grpSpPr>
            <p:sp>
              <p:nvSpPr>
                <p:cNvPr id="26" name="矩形 25"/>
                <p:cNvSpPr/>
                <p:nvPr/>
              </p:nvSpPr>
              <p:spPr>
                <a:xfrm>
                  <a:off x="3575720" y="3203984"/>
                  <a:ext cx="648072" cy="23132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515697" y="3131976"/>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3515697" y="5436232"/>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4" name="矩形 53"/>
            <p:cNvSpPr/>
            <p:nvPr/>
          </p:nvSpPr>
          <p:spPr>
            <a:xfrm>
              <a:off x="4511825" y="5545219"/>
              <a:ext cx="6940531" cy="404062"/>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4079776" y="5977267"/>
              <a:ext cx="7700829" cy="404062"/>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1" name="图片 40"/>
          <p:cNvPicPr>
            <a:picLocks noChangeAspect="1"/>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8181409" y="4112892"/>
            <a:ext cx="527120" cy="1368000"/>
          </a:xfrm>
          <a:prstGeom prst="rect">
            <a:avLst/>
          </a:prstGeom>
        </p:spPr>
      </p:pic>
      <p:pic>
        <p:nvPicPr>
          <p:cNvPr id="42" name="图片 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7334" y="4988921"/>
            <a:ext cx="527120" cy="1368000"/>
          </a:xfrm>
          <a:prstGeom prst="rect">
            <a:avLst/>
          </a:prstGeom>
        </p:spPr>
      </p:pic>
      <p:grpSp>
        <p:nvGrpSpPr>
          <p:cNvPr id="53" name="组合 52"/>
          <p:cNvGrpSpPr/>
          <p:nvPr/>
        </p:nvGrpSpPr>
        <p:grpSpPr>
          <a:xfrm>
            <a:off x="9035675" y="4149079"/>
            <a:ext cx="1236789" cy="1368155"/>
            <a:chOff x="8092825" y="4005617"/>
            <a:chExt cx="1296000" cy="1437538"/>
          </a:xfrm>
        </p:grpSpPr>
        <p:pic>
          <p:nvPicPr>
            <p:cNvPr id="43" name="图片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34964" y="4005617"/>
              <a:ext cx="776583" cy="1286216"/>
            </a:xfrm>
            <a:prstGeom prst="rect">
              <a:avLst/>
            </a:prstGeom>
          </p:spPr>
        </p:pic>
        <p:sp>
          <p:nvSpPr>
            <p:cNvPr id="51" name="矩形 50"/>
            <p:cNvSpPr/>
            <p:nvPr/>
          </p:nvSpPr>
          <p:spPr>
            <a:xfrm>
              <a:off x="8164761" y="4718509"/>
              <a:ext cx="1152128" cy="724646"/>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p:cNvCxnSpPr/>
            <p:nvPr/>
          </p:nvCxnSpPr>
          <p:spPr>
            <a:xfrm flipV="1">
              <a:off x="8092825" y="4723927"/>
              <a:ext cx="1296000" cy="1217"/>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8092825" y="4669622"/>
              <a:ext cx="1296000" cy="0"/>
            </a:xfrm>
            <a:prstGeom prst="line">
              <a:avLst/>
            </a:prstGeom>
            <a:ln w="762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59" name="Text Box 9"/>
          <p:cNvSpPr txBox="1">
            <a:spLocks noChangeArrowheads="1"/>
          </p:cNvSpPr>
          <p:nvPr/>
        </p:nvSpPr>
        <p:spPr bwMode="auto">
          <a:xfrm>
            <a:off x="279840" y="4150561"/>
            <a:ext cx="4083942"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AutoNum type="arabicPeriod"/>
            </a:pPr>
            <a:r>
              <a:rPr lang="en-US" altLang="zh-CN" sz="3600">
                <a:solidFill>
                  <a:srgbClr val="154569"/>
                </a:solidFill>
                <a:latin typeface="微软雅黑" panose="020B0503020204020204" pitchFamily="34" charset="-122"/>
                <a:ea typeface="微软雅黑" panose="020B0503020204020204" pitchFamily="34" charset="-122"/>
              </a:rPr>
              <a:t> </a:t>
            </a:r>
            <a:r>
              <a:rPr lang="zh-CN" altLang="zh-CN" sz="3600">
                <a:solidFill>
                  <a:srgbClr val="154569"/>
                </a:solidFill>
                <a:latin typeface="微软雅黑" panose="020B0503020204020204" pitchFamily="34" charset="-122"/>
                <a:ea typeface="微软雅黑" panose="020B0503020204020204" pitchFamily="34" charset="-122"/>
              </a:rPr>
              <a:t>带上存折去银行 </a:t>
            </a:r>
          </a:p>
        </p:txBody>
      </p:sp>
      <p:pic>
        <p:nvPicPr>
          <p:cNvPr id="60" name="图片 59"/>
          <p:cNvPicPr>
            <a:picLocks noChangeAspect="1"/>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7516624" y="4112892"/>
            <a:ext cx="527120" cy="1368000"/>
          </a:xfrm>
          <a:prstGeom prst="rect">
            <a:avLst/>
          </a:prstGeom>
        </p:spPr>
      </p:pic>
      <p:grpSp>
        <p:nvGrpSpPr>
          <p:cNvPr id="18" name="组合 17"/>
          <p:cNvGrpSpPr/>
          <p:nvPr/>
        </p:nvGrpSpPr>
        <p:grpSpPr>
          <a:xfrm>
            <a:off x="4799858" y="3140006"/>
            <a:ext cx="744462" cy="2338664"/>
            <a:chOff x="3515697" y="3131976"/>
            <a:chExt cx="780103" cy="2457264"/>
          </a:xfrm>
        </p:grpSpPr>
        <p:sp>
          <p:nvSpPr>
            <p:cNvPr id="15" name="矩形 14"/>
            <p:cNvSpPr/>
            <p:nvPr/>
          </p:nvSpPr>
          <p:spPr>
            <a:xfrm>
              <a:off x="3575720" y="3203984"/>
              <a:ext cx="648072" cy="23132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515697" y="3131976"/>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515697" y="5436232"/>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Text Box 9"/>
          <p:cNvSpPr txBox="1">
            <a:spLocks noChangeArrowheads="1"/>
          </p:cNvSpPr>
          <p:nvPr/>
        </p:nvSpPr>
        <p:spPr bwMode="auto">
          <a:xfrm>
            <a:off x="4670469" y="5662989"/>
            <a:ext cx="6746550"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2. </a:t>
            </a:r>
            <a:r>
              <a:rPr lang="zh-CN" altLang="en-US" sz="3600">
                <a:solidFill>
                  <a:srgbClr val="154569"/>
                </a:solidFill>
                <a:latin typeface="微软雅黑" panose="020B0503020204020204" pitchFamily="34" charset="-122"/>
                <a:ea typeface="微软雅黑" panose="020B0503020204020204" pitchFamily="34" charset="-122"/>
              </a:rPr>
              <a:t>填写取款单并到相应窗口排队</a:t>
            </a:r>
          </a:p>
        </p:txBody>
      </p:sp>
      <p:sp>
        <p:nvSpPr>
          <p:cNvPr id="62" name="Text Box 9"/>
          <p:cNvSpPr txBox="1">
            <a:spLocks noChangeArrowheads="1"/>
          </p:cNvSpPr>
          <p:nvPr/>
        </p:nvSpPr>
        <p:spPr bwMode="auto">
          <a:xfrm>
            <a:off x="2795321" y="2710661"/>
            <a:ext cx="6746550"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3. </a:t>
            </a:r>
            <a:r>
              <a:rPr lang="zh-CN" altLang="en-US" sz="3600">
                <a:solidFill>
                  <a:srgbClr val="154569"/>
                </a:solidFill>
                <a:latin typeface="微软雅黑" panose="020B0503020204020204" pitchFamily="34" charset="-122"/>
                <a:ea typeface="微软雅黑" panose="020B0503020204020204" pitchFamily="34" charset="-122"/>
              </a:rPr>
              <a:t>将存折和取款单递给银行职员 </a:t>
            </a:r>
          </a:p>
        </p:txBody>
      </p:sp>
      <p:grpSp>
        <p:nvGrpSpPr>
          <p:cNvPr id="67" name="组合 66"/>
          <p:cNvGrpSpPr/>
          <p:nvPr/>
        </p:nvGrpSpPr>
        <p:grpSpPr>
          <a:xfrm>
            <a:off x="8258703" y="4418004"/>
            <a:ext cx="360040" cy="432048"/>
            <a:chOff x="1621555" y="1916832"/>
            <a:chExt cx="360040" cy="432048"/>
          </a:xfrm>
        </p:grpSpPr>
        <p:sp>
          <p:nvSpPr>
            <p:cNvPr id="63" name="矩形 62"/>
            <p:cNvSpPr/>
            <p:nvPr/>
          </p:nvSpPr>
          <p:spPr>
            <a:xfrm>
              <a:off x="1621555" y="1916832"/>
              <a:ext cx="360040" cy="4320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连接符 64"/>
            <p:cNvCxnSpPr/>
            <p:nvPr/>
          </p:nvCxnSpPr>
          <p:spPr>
            <a:xfrm>
              <a:off x="1693563" y="2044406"/>
              <a:ext cx="216024" cy="0"/>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1693563" y="2204864"/>
              <a:ext cx="216024" cy="0"/>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grpSp>
      <p:sp>
        <p:nvSpPr>
          <p:cNvPr id="68" name="Text Box 9"/>
          <p:cNvSpPr txBox="1">
            <a:spLocks noChangeArrowheads="1"/>
          </p:cNvSpPr>
          <p:nvPr/>
        </p:nvSpPr>
        <p:spPr bwMode="auto">
          <a:xfrm>
            <a:off x="6600056" y="3386332"/>
            <a:ext cx="5348852"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4. </a:t>
            </a:r>
            <a:r>
              <a:rPr lang="zh-CN" altLang="en-US" sz="3600">
                <a:solidFill>
                  <a:srgbClr val="154569"/>
                </a:solidFill>
                <a:latin typeface="微软雅黑" panose="020B0503020204020204" pitchFamily="34" charset="-122"/>
                <a:ea typeface="微软雅黑" panose="020B0503020204020204" pitchFamily="34" charset="-122"/>
              </a:rPr>
              <a:t>银行职员办理取款事宜 </a:t>
            </a:r>
          </a:p>
        </p:txBody>
      </p:sp>
      <p:grpSp>
        <p:nvGrpSpPr>
          <p:cNvPr id="74" name="组合 73"/>
          <p:cNvGrpSpPr/>
          <p:nvPr/>
        </p:nvGrpSpPr>
        <p:grpSpPr>
          <a:xfrm>
            <a:off x="9912423" y="4372465"/>
            <a:ext cx="373820" cy="461665"/>
            <a:chOff x="1271463" y="1548281"/>
            <a:chExt cx="373820" cy="461665"/>
          </a:xfrm>
        </p:grpSpPr>
        <p:sp>
          <p:nvSpPr>
            <p:cNvPr id="70" name="矩形 69"/>
            <p:cNvSpPr/>
            <p:nvPr/>
          </p:nvSpPr>
          <p:spPr>
            <a:xfrm>
              <a:off x="1271464" y="1563090"/>
              <a:ext cx="360040" cy="4320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72"/>
            <p:cNvSpPr txBox="1"/>
            <p:nvPr/>
          </p:nvSpPr>
          <p:spPr>
            <a:xfrm>
              <a:off x="1271463" y="1548281"/>
              <a:ext cx="373820" cy="461665"/>
            </a:xfrm>
            <a:prstGeom prst="rect">
              <a:avLst/>
            </a:prstGeom>
            <a:noFill/>
          </p:spPr>
          <p:txBody>
            <a:bodyPr wrap="none" rtlCol="0">
              <a:spAutoFit/>
            </a:bodyPr>
            <a:lstStyle/>
            <a:p>
              <a:r>
                <a:rPr lang="en-US" altLang="zh-CN" sz="2400" b="1">
                  <a:solidFill>
                    <a:srgbClr val="154569"/>
                  </a:solidFill>
                  <a:latin typeface="微软雅黑" panose="020B0503020204020204" pitchFamily="34" charset="-122"/>
                  <a:ea typeface="微软雅黑" panose="020B0503020204020204" pitchFamily="34" charset="-122"/>
                </a:rPr>
                <a:t>$</a:t>
              </a:r>
              <a:endParaRPr lang="zh-CN" altLang="en-US" sz="2400" b="1">
                <a:solidFill>
                  <a:srgbClr val="154569"/>
                </a:solidFill>
                <a:latin typeface="微软雅黑" panose="020B0503020204020204" pitchFamily="34" charset="-122"/>
                <a:ea typeface="微软雅黑" panose="020B0503020204020204" pitchFamily="34" charset="-122"/>
              </a:endParaRPr>
            </a:p>
          </p:txBody>
        </p:sp>
      </p:grpSp>
      <p:sp>
        <p:nvSpPr>
          <p:cNvPr id="75" name="Text Box 9"/>
          <p:cNvSpPr txBox="1">
            <a:spLocks noChangeArrowheads="1"/>
          </p:cNvSpPr>
          <p:nvPr/>
        </p:nvSpPr>
        <p:spPr bwMode="auto">
          <a:xfrm>
            <a:off x="2098874" y="3391249"/>
            <a:ext cx="4443901"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5. </a:t>
            </a:r>
            <a:r>
              <a:rPr lang="zh-CN" altLang="en-US" sz="3600">
                <a:solidFill>
                  <a:srgbClr val="154569"/>
                </a:solidFill>
                <a:latin typeface="微软雅黑" panose="020B0503020204020204" pitchFamily="34" charset="-122"/>
                <a:ea typeface="微软雅黑" panose="020B0503020204020204" pitchFamily="34" charset="-122"/>
              </a:rPr>
              <a:t>拿到钱并离开银行 </a:t>
            </a:r>
          </a:p>
        </p:txBody>
      </p:sp>
    </p:spTree>
    <p:extLst>
      <p:ext uri="{BB962C8B-B14F-4D97-AF65-F5344CB8AC3E}">
        <p14:creationId xmlns:p14="http://schemas.microsoft.com/office/powerpoint/2010/main" val="18811375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fade">
                                      <p:cBhvr>
                                        <p:cTn id="11" dur="500"/>
                                        <p:tgtEl>
                                          <p:spTgt spid="5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500"/>
                                        <p:tgtEl>
                                          <p:spTgt spid="6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300"/>
                                        <p:tgtEl>
                                          <p:spTgt spid="59"/>
                                        </p:tgtEl>
                                      </p:cBhvr>
                                    </p:animEffect>
                                    <p:set>
                                      <p:cBhvr>
                                        <p:cTn id="24" dur="1" fill="hold">
                                          <p:stCondLst>
                                            <p:cond delay="299"/>
                                          </p:stCondLst>
                                        </p:cTn>
                                        <p:tgtEl>
                                          <p:spTgt spid="59"/>
                                        </p:tgtEl>
                                        <p:attrNameLst>
                                          <p:attrName>style.visibility</p:attrName>
                                        </p:attrNameLst>
                                      </p:cBhvr>
                                      <p:to>
                                        <p:strVal val="hidden"/>
                                      </p:to>
                                    </p:set>
                                  </p:childTnLst>
                                </p:cTn>
                              </p:par>
                            </p:childTnLst>
                          </p:cTn>
                        </p:par>
                        <p:par>
                          <p:cTn id="25" fill="hold">
                            <p:stCondLst>
                              <p:cond delay="300"/>
                            </p:stCondLst>
                            <p:childTnLst>
                              <p:par>
                                <p:cTn id="26" presetID="10" presetClass="entr" presetSubtype="0" fill="hold" grpId="0" nodeType="after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500"/>
                                        <p:tgtEl>
                                          <p:spTgt spid="61"/>
                                        </p:tgtEl>
                                      </p:cBhvr>
                                    </p:animEffect>
                                  </p:childTnLst>
                                </p:cTn>
                              </p:par>
                            </p:childTnLst>
                          </p:cTn>
                        </p:par>
                        <p:par>
                          <p:cTn id="29" fill="hold">
                            <p:stCondLst>
                              <p:cond delay="800"/>
                            </p:stCondLst>
                            <p:childTnLst>
                              <p:par>
                                <p:cTn id="30" presetID="42" presetClass="path" presetSubtype="0" fill="hold" nodeType="afterEffect">
                                  <p:stCondLst>
                                    <p:cond delay="0"/>
                                  </p:stCondLst>
                                  <p:childTnLst>
                                    <p:animMotion origin="layout" path="M 8.33333E-7 -3.33333E-6 L 0.22995 -0.00162 " pathEditMode="relative" rAng="0" ptsTypes="AA">
                                      <p:cBhvr>
                                        <p:cTn id="31" dur="600" fill="hold"/>
                                        <p:tgtEl>
                                          <p:spTgt spid="42"/>
                                        </p:tgtEl>
                                        <p:attrNameLst>
                                          <p:attrName>ppt_x</p:attrName>
                                          <p:attrName>ppt_y</p:attrName>
                                        </p:attrNameLst>
                                      </p:cBhvr>
                                      <p:rCtr x="11497" y="-93"/>
                                    </p:animMotion>
                                  </p:childTnLst>
                                </p:cTn>
                              </p:par>
                            </p:childTnLst>
                          </p:cTn>
                        </p:par>
                        <p:par>
                          <p:cTn id="32" fill="hold">
                            <p:stCondLst>
                              <p:cond delay="1400"/>
                            </p:stCondLst>
                            <p:childTnLst>
                              <p:par>
                                <p:cTn id="33" presetID="42" presetClass="path" presetSubtype="0" fill="hold" nodeType="afterEffect">
                                  <p:stCondLst>
                                    <p:cond delay="0"/>
                                  </p:stCondLst>
                                  <p:childTnLst>
                                    <p:animMotion origin="layout" path="M 0.22995 -0.00162 L 0.29141 -0.12986 " pathEditMode="relative" rAng="0" ptsTypes="AA">
                                      <p:cBhvr>
                                        <p:cTn id="34" dur="300" fill="hold"/>
                                        <p:tgtEl>
                                          <p:spTgt spid="42"/>
                                        </p:tgtEl>
                                        <p:attrNameLst>
                                          <p:attrName>ppt_x</p:attrName>
                                          <p:attrName>ppt_y</p:attrName>
                                        </p:attrNameLst>
                                      </p:cBhvr>
                                      <p:rCtr x="3073" y="-6412"/>
                                    </p:animMotion>
                                  </p:childTnLst>
                                </p:cTn>
                              </p:par>
                            </p:childTnLst>
                          </p:cTn>
                        </p:par>
                        <p:par>
                          <p:cTn id="35" fill="hold">
                            <p:stCondLst>
                              <p:cond delay="1700"/>
                            </p:stCondLst>
                            <p:childTnLst>
                              <p:par>
                                <p:cTn id="36" presetID="42" presetClass="path" presetSubtype="0" decel="50000" fill="hold" nodeType="afterEffect">
                                  <p:stCondLst>
                                    <p:cond delay="0"/>
                                  </p:stCondLst>
                                  <p:childTnLst>
                                    <p:animMotion origin="layout" path="M 0.29141 -0.12986 L 0.49713 -0.12986 " pathEditMode="relative" rAng="0" ptsTypes="AA">
                                      <p:cBhvr>
                                        <p:cTn id="37" dur="600" fill="hold"/>
                                        <p:tgtEl>
                                          <p:spTgt spid="42"/>
                                        </p:tgtEl>
                                        <p:attrNameLst>
                                          <p:attrName>ppt_x</p:attrName>
                                          <p:attrName>ppt_y</p:attrName>
                                        </p:attrNameLst>
                                      </p:cBhvr>
                                      <p:rCtr x="10286" y="0"/>
                                    </p:animMotion>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300"/>
                                        <p:tgtEl>
                                          <p:spTgt spid="61"/>
                                        </p:tgtEl>
                                      </p:cBhvr>
                                    </p:animEffect>
                                    <p:set>
                                      <p:cBhvr>
                                        <p:cTn id="42" dur="1" fill="hold">
                                          <p:stCondLst>
                                            <p:cond delay="299"/>
                                          </p:stCondLst>
                                        </p:cTn>
                                        <p:tgtEl>
                                          <p:spTgt spid="61"/>
                                        </p:tgtEl>
                                        <p:attrNameLst>
                                          <p:attrName>style.visibility</p:attrName>
                                        </p:attrNameLst>
                                      </p:cBhvr>
                                      <p:to>
                                        <p:strVal val="hidden"/>
                                      </p:to>
                                    </p:set>
                                  </p:childTnLst>
                                </p:cTn>
                              </p:par>
                            </p:childTnLst>
                          </p:cTn>
                        </p:par>
                        <p:par>
                          <p:cTn id="43" fill="hold">
                            <p:stCondLst>
                              <p:cond delay="300"/>
                            </p:stCondLst>
                            <p:childTnLst>
                              <p:par>
                                <p:cTn id="44" presetID="10" presetClass="entr" presetSubtype="0" fill="hold" grpId="0" nodeType="afterEffect">
                                  <p:stCondLst>
                                    <p:cond delay="0"/>
                                  </p:stCondLst>
                                  <p:childTnLst>
                                    <p:set>
                                      <p:cBhvr>
                                        <p:cTn id="45" dur="1" fill="hold">
                                          <p:stCondLst>
                                            <p:cond delay="0"/>
                                          </p:stCondLst>
                                        </p:cTn>
                                        <p:tgtEl>
                                          <p:spTgt spid="62"/>
                                        </p:tgtEl>
                                        <p:attrNameLst>
                                          <p:attrName>style.visibility</p:attrName>
                                        </p:attrNameLst>
                                      </p:cBhvr>
                                      <p:to>
                                        <p:strVal val="visible"/>
                                      </p:to>
                                    </p:set>
                                    <p:animEffect transition="in" filter="fade">
                                      <p:cBhvr>
                                        <p:cTn id="46" dur="500"/>
                                        <p:tgtEl>
                                          <p:spTgt spid="62"/>
                                        </p:tgtEl>
                                      </p:cBhvr>
                                    </p:animEffect>
                                  </p:childTnLst>
                                </p:cTn>
                              </p:par>
                            </p:childTnLst>
                          </p:cTn>
                        </p:par>
                        <p:par>
                          <p:cTn id="47" fill="hold">
                            <p:stCondLst>
                              <p:cond delay="800"/>
                            </p:stCondLst>
                            <p:childTnLst>
                              <p:par>
                                <p:cTn id="48" presetID="10" presetClass="exit" presetSubtype="0" fill="hold" nodeType="afterEffect">
                                  <p:stCondLst>
                                    <p:cond delay="0"/>
                                  </p:stCondLst>
                                  <p:childTnLst>
                                    <p:animEffect transition="out" filter="fade">
                                      <p:cBhvr>
                                        <p:cTn id="49" dur="500"/>
                                        <p:tgtEl>
                                          <p:spTgt spid="41"/>
                                        </p:tgtEl>
                                      </p:cBhvr>
                                    </p:animEffect>
                                    <p:set>
                                      <p:cBhvr>
                                        <p:cTn id="50" dur="1" fill="hold">
                                          <p:stCondLst>
                                            <p:cond delay="499"/>
                                          </p:stCondLst>
                                        </p:cTn>
                                        <p:tgtEl>
                                          <p:spTgt spid="41"/>
                                        </p:tgtEl>
                                        <p:attrNameLst>
                                          <p:attrName>style.visibility</p:attrName>
                                        </p:attrNameLst>
                                      </p:cBhvr>
                                      <p:to>
                                        <p:strVal val="hidden"/>
                                      </p:to>
                                    </p:set>
                                  </p:childTnLst>
                                </p:cTn>
                              </p:par>
                            </p:childTnLst>
                          </p:cTn>
                        </p:par>
                        <p:par>
                          <p:cTn id="51" fill="hold">
                            <p:stCondLst>
                              <p:cond delay="1300"/>
                            </p:stCondLst>
                            <p:childTnLst>
                              <p:par>
                                <p:cTn id="52" presetID="42" presetClass="path" presetSubtype="0" decel="50000" fill="hold" nodeType="afterEffect">
                                  <p:stCondLst>
                                    <p:cond delay="0"/>
                                  </p:stCondLst>
                                  <p:childTnLst>
                                    <p:animMotion origin="layout" path="M -1.04167E-6 2.96296E-6 L 0.05677 2.96296E-6 " pathEditMode="relative" rAng="0" ptsTypes="AA">
                                      <p:cBhvr>
                                        <p:cTn id="53" dur="500" fill="hold"/>
                                        <p:tgtEl>
                                          <p:spTgt spid="60"/>
                                        </p:tgtEl>
                                        <p:attrNameLst>
                                          <p:attrName>ppt_x</p:attrName>
                                          <p:attrName>ppt_y</p:attrName>
                                        </p:attrNameLst>
                                      </p:cBhvr>
                                      <p:rCtr x="2839" y="0"/>
                                    </p:animMotion>
                                  </p:childTnLst>
                                </p:cTn>
                              </p:par>
                            </p:childTnLst>
                          </p:cTn>
                        </p:par>
                        <p:par>
                          <p:cTn id="54" fill="hold">
                            <p:stCondLst>
                              <p:cond delay="1800"/>
                            </p:stCondLst>
                            <p:childTnLst>
                              <p:par>
                                <p:cTn id="55" presetID="42" presetClass="path" presetSubtype="0" accel="50000" decel="50000" fill="hold" nodeType="afterEffect">
                                  <p:stCondLst>
                                    <p:cond delay="0"/>
                                  </p:stCondLst>
                                  <p:childTnLst>
                                    <p:animMotion origin="layout" path="M 0.49713 -0.12986 L 0.55117 -0.12754 " pathEditMode="relative" rAng="0" ptsTypes="AA">
                                      <p:cBhvr>
                                        <p:cTn id="56" dur="500" fill="hold"/>
                                        <p:tgtEl>
                                          <p:spTgt spid="42"/>
                                        </p:tgtEl>
                                        <p:attrNameLst>
                                          <p:attrName>ppt_x</p:attrName>
                                          <p:attrName>ppt_y</p:attrName>
                                        </p:attrNameLst>
                                      </p:cBhvr>
                                      <p:rCtr x="2695" y="116"/>
                                    </p:animMotion>
                                  </p:childTnLst>
                                </p:cTn>
                              </p:par>
                            </p:childTnLst>
                          </p:cTn>
                        </p:par>
                        <p:par>
                          <p:cTn id="57" fill="hold">
                            <p:stCondLst>
                              <p:cond delay="2300"/>
                            </p:stCondLst>
                            <p:childTnLst>
                              <p:par>
                                <p:cTn id="58" presetID="10" presetClass="exit" presetSubtype="0" fill="hold" nodeType="afterEffect">
                                  <p:stCondLst>
                                    <p:cond delay="500"/>
                                  </p:stCondLst>
                                  <p:childTnLst>
                                    <p:animEffect transition="out" filter="fade">
                                      <p:cBhvr>
                                        <p:cTn id="59" dur="500"/>
                                        <p:tgtEl>
                                          <p:spTgt spid="60"/>
                                        </p:tgtEl>
                                      </p:cBhvr>
                                    </p:animEffect>
                                    <p:set>
                                      <p:cBhvr>
                                        <p:cTn id="60" dur="1" fill="hold">
                                          <p:stCondLst>
                                            <p:cond delay="499"/>
                                          </p:stCondLst>
                                        </p:cTn>
                                        <p:tgtEl>
                                          <p:spTgt spid="60"/>
                                        </p:tgtEl>
                                        <p:attrNameLst>
                                          <p:attrName>style.visibility</p:attrName>
                                        </p:attrNameLst>
                                      </p:cBhvr>
                                      <p:to>
                                        <p:strVal val="hidden"/>
                                      </p:to>
                                    </p:set>
                                  </p:childTnLst>
                                </p:cTn>
                              </p:par>
                            </p:childTnLst>
                          </p:cTn>
                        </p:par>
                        <p:par>
                          <p:cTn id="61" fill="hold">
                            <p:stCondLst>
                              <p:cond delay="3300"/>
                            </p:stCondLst>
                            <p:childTnLst>
                              <p:par>
                                <p:cTn id="62" presetID="42" presetClass="path" presetSubtype="0" decel="50000" fill="hold" nodeType="afterEffect">
                                  <p:stCondLst>
                                    <p:cond delay="0"/>
                                  </p:stCondLst>
                                  <p:childTnLst>
                                    <p:animMotion origin="layout" path="M 0.55117 -0.12754 L 0.60794 -0.12754 " pathEditMode="relative" rAng="0" ptsTypes="AA">
                                      <p:cBhvr>
                                        <p:cTn id="63" dur="500" fill="hold"/>
                                        <p:tgtEl>
                                          <p:spTgt spid="42"/>
                                        </p:tgtEl>
                                        <p:attrNameLst>
                                          <p:attrName>ppt_x</p:attrName>
                                          <p:attrName>ppt_y</p:attrName>
                                        </p:attrNameLst>
                                      </p:cBhvr>
                                      <p:rCtr x="2839" y="0"/>
                                    </p:animMotion>
                                  </p:childTnLst>
                                </p:cTn>
                              </p:par>
                            </p:childTnLst>
                          </p:cTn>
                        </p:par>
                        <p:par>
                          <p:cTn id="64" fill="hold">
                            <p:stCondLst>
                              <p:cond delay="3800"/>
                            </p:stCondLst>
                            <p:childTnLst>
                              <p:par>
                                <p:cTn id="65" presetID="1" presetClass="entr" presetSubtype="0" fill="hold" nodeType="after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childTnLst>
                          </p:cTn>
                        </p:par>
                        <p:par>
                          <p:cTn id="67" fill="hold">
                            <p:stCondLst>
                              <p:cond delay="3800"/>
                            </p:stCondLst>
                            <p:childTnLst>
                              <p:par>
                                <p:cTn id="68" presetID="42" presetClass="path" presetSubtype="0" accel="50000" decel="50000" fill="hold" nodeType="afterEffect">
                                  <p:stCondLst>
                                    <p:cond delay="0"/>
                                  </p:stCondLst>
                                  <p:childTnLst>
                                    <p:animMotion origin="layout" path="M 2.70833E-6 -4.44444E-6 L 0.07357 -4.44444E-6 " pathEditMode="relative" rAng="0" ptsTypes="AA">
                                      <p:cBhvr>
                                        <p:cTn id="69" dur="600" fill="hold"/>
                                        <p:tgtEl>
                                          <p:spTgt spid="67"/>
                                        </p:tgtEl>
                                        <p:attrNameLst>
                                          <p:attrName>ppt_x</p:attrName>
                                          <p:attrName>ppt_y</p:attrName>
                                        </p:attrNameLst>
                                      </p:cBhvr>
                                      <p:rCtr x="3672" y="0"/>
                                    </p:animMotion>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1" nodeType="clickEffect">
                                  <p:stCondLst>
                                    <p:cond delay="0"/>
                                  </p:stCondLst>
                                  <p:childTnLst>
                                    <p:animEffect transition="out" filter="fade">
                                      <p:cBhvr>
                                        <p:cTn id="73" dur="300"/>
                                        <p:tgtEl>
                                          <p:spTgt spid="62"/>
                                        </p:tgtEl>
                                      </p:cBhvr>
                                    </p:animEffect>
                                    <p:set>
                                      <p:cBhvr>
                                        <p:cTn id="74" dur="1" fill="hold">
                                          <p:stCondLst>
                                            <p:cond delay="299"/>
                                          </p:stCondLst>
                                        </p:cTn>
                                        <p:tgtEl>
                                          <p:spTgt spid="62"/>
                                        </p:tgtEl>
                                        <p:attrNameLst>
                                          <p:attrName>style.visibility</p:attrName>
                                        </p:attrNameLst>
                                      </p:cBhvr>
                                      <p:to>
                                        <p:strVal val="hidden"/>
                                      </p:to>
                                    </p:set>
                                  </p:childTnLst>
                                </p:cTn>
                              </p:par>
                            </p:childTnLst>
                          </p:cTn>
                        </p:par>
                        <p:par>
                          <p:cTn id="75" fill="hold">
                            <p:stCondLst>
                              <p:cond delay="300"/>
                            </p:stCondLst>
                            <p:childTnLst>
                              <p:par>
                                <p:cTn id="76" presetID="10" presetClass="entr" presetSubtype="0" fill="hold" grpId="0" nodeType="afterEffect">
                                  <p:stCondLst>
                                    <p:cond delay="0"/>
                                  </p:stCondLst>
                                  <p:childTnLst>
                                    <p:set>
                                      <p:cBhvr>
                                        <p:cTn id="77" dur="1" fill="hold">
                                          <p:stCondLst>
                                            <p:cond delay="0"/>
                                          </p:stCondLst>
                                        </p:cTn>
                                        <p:tgtEl>
                                          <p:spTgt spid="68"/>
                                        </p:tgtEl>
                                        <p:attrNameLst>
                                          <p:attrName>style.visibility</p:attrName>
                                        </p:attrNameLst>
                                      </p:cBhvr>
                                      <p:to>
                                        <p:strVal val="visible"/>
                                      </p:to>
                                    </p:set>
                                    <p:animEffect transition="in" filter="fade">
                                      <p:cBhvr>
                                        <p:cTn id="78" dur="500"/>
                                        <p:tgtEl>
                                          <p:spTgt spid="68"/>
                                        </p:tgtEl>
                                      </p:cBhvr>
                                    </p:animEffect>
                                  </p:childTnLst>
                                </p:cTn>
                              </p:par>
                            </p:childTnLst>
                          </p:cTn>
                        </p:par>
                        <p:par>
                          <p:cTn id="79" fill="hold">
                            <p:stCondLst>
                              <p:cond delay="800"/>
                            </p:stCondLst>
                            <p:childTnLst>
                              <p:par>
                                <p:cTn id="80" presetID="42" presetClass="path" presetSubtype="0" decel="50000" fill="hold" nodeType="afterEffect">
                                  <p:stCondLst>
                                    <p:cond delay="0"/>
                                  </p:stCondLst>
                                  <p:childTnLst>
                                    <p:animMotion origin="layout" path="M 0.07357 -4.44444E-6 L 0.13502 -0.00347 " pathEditMode="relative" rAng="0" ptsTypes="AA">
                                      <p:cBhvr>
                                        <p:cTn id="81" dur="700" fill="hold"/>
                                        <p:tgtEl>
                                          <p:spTgt spid="67"/>
                                        </p:tgtEl>
                                        <p:attrNameLst>
                                          <p:attrName>ppt_x</p:attrName>
                                          <p:attrName>ppt_y</p:attrName>
                                        </p:attrNameLst>
                                      </p:cBhvr>
                                      <p:rCtr x="3073" y="-185"/>
                                    </p:animMotion>
                                  </p:childTnLst>
                                </p:cTn>
                              </p:par>
                            </p:childTnLst>
                          </p:cTn>
                        </p:par>
                        <p:par>
                          <p:cTn id="82" fill="hold">
                            <p:stCondLst>
                              <p:cond delay="1500"/>
                            </p:stCondLst>
                            <p:childTnLst>
                              <p:par>
                                <p:cTn id="83" presetID="10" presetClass="exit" presetSubtype="0" fill="hold" nodeType="afterEffect">
                                  <p:stCondLst>
                                    <p:cond delay="0"/>
                                  </p:stCondLst>
                                  <p:childTnLst>
                                    <p:animEffect transition="out" filter="fade">
                                      <p:cBhvr>
                                        <p:cTn id="84" dur="500"/>
                                        <p:tgtEl>
                                          <p:spTgt spid="67"/>
                                        </p:tgtEl>
                                      </p:cBhvr>
                                    </p:animEffect>
                                    <p:set>
                                      <p:cBhvr>
                                        <p:cTn id="85" dur="1" fill="hold">
                                          <p:stCondLst>
                                            <p:cond delay="499"/>
                                          </p:stCondLst>
                                        </p:cTn>
                                        <p:tgtEl>
                                          <p:spTgt spid="67"/>
                                        </p:tgtEl>
                                        <p:attrNameLst>
                                          <p:attrName>style.visibility</p:attrName>
                                        </p:attrNameLst>
                                      </p:cBhvr>
                                      <p:to>
                                        <p:strVal val="hidden"/>
                                      </p:to>
                                    </p:set>
                                  </p:childTnLst>
                                </p:cTn>
                              </p:par>
                            </p:childTnLst>
                          </p:cTn>
                        </p:par>
                        <p:par>
                          <p:cTn id="86" fill="hold">
                            <p:stCondLst>
                              <p:cond delay="2000"/>
                            </p:stCondLst>
                            <p:childTnLst>
                              <p:par>
                                <p:cTn id="87" presetID="10" presetClass="entr" presetSubtype="0" fill="hold" nodeType="afterEffect">
                                  <p:stCondLst>
                                    <p:cond delay="0"/>
                                  </p:stCondLst>
                                  <p:childTnLst>
                                    <p:set>
                                      <p:cBhvr>
                                        <p:cTn id="88" dur="1" fill="hold">
                                          <p:stCondLst>
                                            <p:cond delay="0"/>
                                          </p:stCondLst>
                                        </p:cTn>
                                        <p:tgtEl>
                                          <p:spTgt spid="74"/>
                                        </p:tgtEl>
                                        <p:attrNameLst>
                                          <p:attrName>style.visibility</p:attrName>
                                        </p:attrNameLst>
                                      </p:cBhvr>
                                      <p:to>
                                        <p:strVal val="visible"/>
                                      </p:to>
                                    </p:set>
                                    <p:animEffect transition="in" filter="fade">
                                      <p:cBhvr>
                                        <p:cTn id="89" dur="500"/>
                                        <p:tgtEl>
                                          <p:spTgt spid="74"/>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grpId="1" nodeType="clickEffect">
                                  <p:stCondLst>
                                    <p:cond delay="0"/>
                                  </p:stCondLst>
                                  <p:childTnLst>
                                    <p:animEffect transition="out" filter="fade">
                                      <p:cBhvr>
                                        <p:cTn id="93" dur="300"/>
                                        <p:tgtEl>
                                          <p:spTgt spid="68"/>
                                        </p:tgtEl>
                                      </p:cBhvr>
                                    </p:animEffect>
                                    <p:set>
                                      <p:cBhvr>
                                        <p:cTn id="94" dur="1" fill="hold">
                                          <p:stCondLst>
                                            <p:cond delay="299"/>
                                          </p:stCondLst>
                                        </p:cTn>
                                        <p:tgtEl>
                                          <p:spTgt spid="68"/>
                                        </p:tgtEl>
                                        <p:attrNameLst>
                                          <p:attrName>style.visibility</p:attrName>
                                        </p:attrNameLst>
                                      </p:cBhvr>
                                      <p:to>
                                        <p:strVal val="hidden"/>
                                      </p:to>
                                    </p:set>
                                  </p:childTnLst>
                                </p:cTn>
                              </p:par>
                            </p:childTnLst>
                          </p:cTn>
                        </p:par>
                        <p:par>
                          <p:cTn id="95" fill="hold">
                            <p:stCondLst>
                              <p:cond delay="300"/>
                            </p:stCondLst>
                            <p:childTnLst>
                              <p:par>
                                <p:cTn id="96" presetID="10" presetClass="entr" presetSubtype="0" fill="hold" grpId="0" nodeType="afterEffect">
                                  <p:stCondLst>
                                    <p:cond delay="0"/>
                                  </p:stCondLst>
                                  <p:childTnLst>
                                    <p:set>
                                      <p:cBhvr>
                                        <p:cTn id="97" dur="1" fill="hold">
                                          <p:stCondLst>
                                            <p:cond delay="0"/>
                                          </p:stCondLst>
                                        </p:cTn>
                                        <p:tgtEl>
                                          <p:spTgt spid="75"/>
                                        </p:tgtEl>
                                        <p:attrNameLst>
                                          <p:attrName>style.visibility</p:attrName>
                                        </p:attrNameLst>
                                      </p:cBhvr>
                                      <p:to>
                                        <p:strVal val="visible"/>
                                      </p:to>
                                    </p:set>
                                    <p:animEffect transition="in" filter="fade">
                                      <p:cBhvr>
                                        <p:cTn id="98" dur="500"/>
                                        <p:tgtEl>
                                          <p:spTgt spid="75"/>
                                        </p:tgtEl>
                                      </p:cBhvr>
                                    </p:animEffect>
                                  </p:childTnLst>
                                </p:cTn>
                              </p:par>
                            </p:childTnLst>
                          </p:cTn>
                        </p:par>
                        <p:par>
                          <p:cTn id="99" fill="hold">
                            <p:stCondLst>
                              <p:cond delay="800"/>
                            </p:stCondLst>
                            <p:childTnLst>
                              <p:par>
                                <p:cTn id="100" presetID="42" presetClass="path" presetSubtype="0" decel="50000" fill="hold" nodeType="afterEffect">
                                  <p:stCondLst>
                                    <p:cond delay="0"/>
                                  </p:stCondLst>
                                  <p:childTnLst>
                                    <p:animMotion origin="layout" path="M 4.58333E-6 -4.81481E-6 L -0.13633 0.00463 " pathEditMode="relative" rAng="0" ptsTypes="AA">
                                      <p:cBhvr>
                                        <p:cTn id="101" dur="1000" fill="hold"/>
                                        <p:tgtEl>
                                          <p:spTgt spid="74"/>
                                        </p:tgtEl>
                                        <p:attrNameLst>
                                          <p:attrName>ppt_x</p:attrName>
                                          <p:attrName>ppt_y</p:attrName>
                                        </p:attrNameLst>
                                      </p:cBhvr>
                                      <p:rCtr x="-6979" y="231"/>
                                    </p:animMotion>
                                  </p:childTnLst>
                                </p:cTn>
                              </p:par>
                            </p:childTnLst>
                          </p:cTn>
                        </p:par>
                        <p:par>
                          <p:cTn id="102" fill="hold">
                            <p:stCondLst>
                              <p:cond delay="1800"/>
                            </p:stCondLst>
                            <p:childTnLst>
                              <p:par>
                                <p:cTn id="103" presetID="10" presetClass="exit" presetSubtype="0" fill="hold" nodeType="afterEffect">
                                  <p:stCondLst>
                                    <p:cond delay="500"/>
                                  </p:stCondLst>
                                  <p:childTnLst>
                                    <p:animEffect transition="out" filter="fade">
                                      <p:cBhvr>
                                        <p:cTn id="104" dur="500"/>
                                        <p:tgtEl>
                                          <p:spTgt spid="74"/>
                                        </p:tgtEl>
                                      </p:cBhvr>
                                    </p:animEffect>
                                    <p:set>
                                      <p:cBhvr>
                                        <p:cTn id="105" dur="1" fill="hold">
                                          <p:stCondLst>
                                            <p:cond delay="499"/>
                                          </p:stCondLst>
                                        </p:cTn>
                                        <p:tgtEl>
                                          <p:spTgt spid="74"/>
                                        </p:tgtEl>
                                        <p:attrNameLst>
                                          <p:attrName>style.visibility</p:attrName>
                                        </p:attrNameLst>
                                      </p:cBhvr>
                                      <p:to>
                                        <p:strVal val="hidden"/>
                                      </p:to>
                                    </p:set>
                                  </p:childTnLst>
                                </p:cTn>
                              </p:par>
                            </p:childTnLst>
                          </p:cTn>
                        </p:par>
                        <p:par>
                          <p:cTn id="106" fill="hold">
                            <p:stCondLst>
                              <p:cond delay="2800"/>
                            </p:stCondLst>
                            <p:childTnLst>
                              <p:par>
                                <p:cTn id="107" presetID="42" presetClass="path" presetSubtype="0" decel="50000" fill="hold" nodeType="afterEffect">
                                  <p:stCondLst>
                                    <p:cond delay="0"/>
                                  </p:stCondLst>
                                  <p:childTnLst>
                                    <p:animMotion origin="layout" path="M 0.60794 -0.12754 L 0.29141 -0.12986 " pathEditMode="relative" rAng="0" ptsTypes="AA">
                                      <p:cBhvr>
                                        <p:cTn id="108" dur="700" fill="hold"/>
                                        <p:tgtEl>
                                          <p:spTgt spid="42"/>
                                        </p:tgtEl>
                                        <p:attrNameLst>
                                          <p:attrName>ppt_x</p:attrName>
                                          <p:attrName>ppt_y</p:attrName>
                                        </p:attrNameLst>
                                      </p:cBhvr>
                                      <p:rCtr x="-15833" y="-116"/>
                                    </p:animMotion>
                                  </p:childTnLst>
                                </p:cTn>
                              </p:par>
                            </p:childTnLst>
                          </p:cTn>
                        </p:par>
                        <p:par>
                          <p:cTn id="109" fill="hold">
                            <p:stCondLst>
                              <p:cond delay="3500"/>
                            </p:stCondLst>
                            <p:childTnLst>
                              <p:par>
                                <p:cTn id="110" presetID="42" presetClass="path" presetSubtype="0" decel="50000" fill="hold" nodeType="afterEffect">
                                  <p:stCondLst>
                                    <p:cond delay="0"/>
                                  </p:stCondLst>
                                  <p:childTnLst>
                                    <p:animMotion origin="layout" path="M 0.29141 -0.12986 L 0.22995 -0.00162 " pathEditMode="relative" rAng="0" ptsTypes="AA">
                                      <p:cBhvr>
                                        <p:cTn id="111" dur="400" fill="hold"/>
                                        <p:tgtEl>
                                          <p:spTgt spid="42"/>
                                        </p:tgtEl>
                                        <p:attrNameLst>
                                          <p:attrName>ppt_x</p:attrName>
                                          <p:attrName>ppt_y</p:attrName>
                                        </p:attrNameLst>
                                      </p:cBhvr>
                                      <p:rCtr x="-3073" y="6412"/>
                                    </p:animMotion>
                                  </p:childTnLst>
                                </p:cTn>
                              </p:par>
                            </p:childTnLst>
                          </p:cTn>
                        </p:par>
                        <p:par>
                          <p:cTn id="112" fill="hold">
                            <p:stCondLst>
                              <p:cond delay="3900"/>
                            </p:stCondLst>
                            <p:childTnLst>
                              <p:par>
                                <p:cTn id="113" presetID="42" presetClass="path" presetSubtype="0" decel="50000" fill="hold" nodeType="afterEffect">
                                  <p:stCondLst>
                                    <p:cond delay="0"/>
                                  </p:stCondLst>
                                  <p:childTnLst>
                                    <p:animMotion origin="layout" path="M 0.22995 -0.00162 L 1.45833E-6 -4.44444E-6 " pathEditMode="relative" rAng="0" ptsTypes="AA">
                                      <p:cBhvr>
                                        <p:cTn id="114" dur="600" fill="hold"/>
                                        <p:tgtEl>
                                          <p:spTgt spid="42"/>
                                        </p:tgtEl>
                                        <p:attrNameLst>
                                          <p:attrName>ppt_x</p:attrName>
                                          <p:attrName>ppt_y</p:attrName>
                                        </p:attrNameLst>
                                      </p:cBhvr>
                                      <p:rCtr x="-11523" y="0"/>
                                    </p:animMotion>
                                  </p:childTnLst>
                                </p:cTn>
                              </p:par>
                            </p:childTnLst>
                          </p:cTn>
                        </p:par>
                        <p:par>
                          <p:cTn id="115" fill="hold">
                            <p:stCondLst>
                              <p:cond delay="4500"/>
                            </p:stCondLst>
                            <p:childTnLst>
                              <p:par>
                                <p:cTn id="116" presetID="10" presetClass="exit" presetSubtype="0" fill="hold" nodeType="afterEffect">
                                  <p:stCondLst>
                                    <p:cond delay="0"/>
                                  </p:stCondLst>
                                  <p:childTnLst>
                                    <p:animEffect transition="out" filter="fade">
                                      <p:cBhvr>
                                        <p:cTn id="117" dur="500"/>
                                        <p:tgtEl>
                                          <p:spTgt spid="42"/>
                                        </p:tgtEl>
                                      </p:cBhvr>
                                    </p:animEffect>
                                    <p:set>
                                      <p:cBhvr>
                                        <p:cTn id="118" dur="1" fill="hold">
                                          <p:stCondLst>
                                            <p:cond delay="499"/>
                                          </p:stCondLst>
                                        </p:cTn>
                                        <p:tgtEl>
                                          <p:spTgt spid="42"/>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0" presetClass="exit" presetSubtype="0" fill="hold" grpId="1" nodeType="clickEffect">
                                  <p:stCondLst>
                                    <p:cond delay="0"/>
                                  </p:stCondLst>
                                  <p:childTnLst>
                                    <p:animEffect transition="out" filter="fade">
                                      <p:cBhvr>
                                        <p:cTn id="122" dur="300"/>
                                        <p:tgtEl>
                                          <p:spTgt spid="75"/>
                                        </p:tgtEl>
                                      </p:cBhvr>
                                    </p:animEffect>
                                    <p:set>
                                      <p:cBhvr>
                                        <p:cTn id="123" dur="1" fill="hold">
                                          <p:stCondLst>
                                            <p:cond delay="299"/>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61" grpId="0" animBg="1"/>
      <p:bldP spid="61" grpId="1" animBg="1"/>
      <p:bldP spid="62" grpId="0" animBg="1"/>
      <p:bldP spid="62" grpId="1" animBg="1"/>
      <p:bldP spid="68" grpId="0" animBg="1"/>
      <p:bldP spid="68" grpId="1" animBg="1"/>
      <p:bldP spid="75" grpId="0" animBg="1"/>
      <p:bldP spid="75"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有顺序编号的结构称为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序列</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元组 </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列表的声明形式   </a:t>
            </a:r>
          </a:p>
          <a:p>
            <a:pPr lvl="1" eaLnBrk="1">
              <a:spcBef>
                <a:spcPts val="6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 = [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空列表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p>
          <a:p>
            <a:pPr lvl="1" eaLnBrk="1">
              <a:spcBef>
                <a:spcPts val="6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 = [1, 3, 5]</a:t>
            </a:r>
          </a:p>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列表中的元素以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b="1">
                <a:solidFill>
                  <a:srgbClr val="C00000"/>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相隔</a:t>
            </a:r>
          </a:p>
        </p:txBody>
      </p:sp>
      <p:sp>
        <p:nvSpPr>
          <p:cNvPr id="9" name="圆角矩形标注 8"/>
          <p:cNvSpPr/>
          <p:nvPr/>
        </p:nvSpPr>
        <p:spPr>
          <a:xfrm>
            <a:off x="3935760" y="2961420"/>
            <a:ext cx="3165673" cy="648072"/>
          </a:xfrm>
          <a:prstGeom prst="wedgeRoundRectCallout">
            <a:avLst>
              <a:gd name="adj1" fmla="val -81861"/>
              <a:gd name="adj2" fmla="val -4772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不可修改的列表</a:t>
            </a:r>
          </a:p>
        </p:txBody>
      </p:sp>
    </p:spTree>
    <p:extLst>
      <p:ext uri="{BB962C8B-B14F-4D97-AF65-F5344CB8AC3E}">
        <p14:creationId xmlns:p14="http://schemas.microsoft.com/office/powerpoint/2010/main" val="302383064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列表（</a:t>
            </a:r>
            <a:r>
              <a:rPr lang="en-US" altLang="zh-CN">
                <a:latin typeface="+mn-ea"/>
              </a:rPr>
              <a:t>list</a:t>
            </a:r>
            <a:r>
              <a:rPr lang="zh-CN" altLang="en-US">
                <a:latin typeface="+mn-ea"/>
              </a:rPr>
              <a:t>）</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列表中的元素类型可以是不一样的</a:t>
            </a: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优点：给编程者带来许多便利</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注意：对列表元素进行操作时需注意元素类型</a:t>
            </a:r>
          </a:p>
        </p:txBody>
      </p:sp>
      <p:graphicFrame>
        <p:nvGraphicFramePr>
          <p:cNvPr id="7" name="表格 6"/>
          <p:cNvGraphicFramePr>
            <a:graphicFrameLocks noGrp="1"/>
          </p:cNvGraphicFramePr>
          <p:nvPr>
            <p:extLst>
              <p:ext uri="{D42A27DB-BD31-4B8C-83A1-F6EECF244321}">
                <p14:modId xmlns:p14="http://schemas.microsoft.com/office/powerpoint/2010/main" val="710775218"/>
              </p:ext>
            </p:extLst>
          </p:nvPr>
        </p:nvGraphicFramePr>
        <p:xfrm>
          <a:off x="911424" y="2276872"/>
          <a:ext cx="10297144" cy="67899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678993">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1.3</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"2"</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"China"</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"am"</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"another"</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"list"</a:t>
                      </a:r>
                      <a:r>
                        <a:rPr lang="en-US" altLang="zh-CN" sz="2400">
                          <a:solidFill>
                            <a:srgbClr val="000000"/>
                          </a:solidFill>
                          <a:latin typeface="Consolas" panose="020B0609020204030204" pitchFamily="49" charset="0"/>
                        </a:rPr>
                        <a:t>]]</a:t>
                      </a:r>
                      <a:endParaRPr lang="zh-CN" altLang="en-US" sz="24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6465628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p>
        </p:txBody>
      </p:sp>
      <p:sp>
        <p:nvSpPr>
          <p:cNvPr id="3" name="内容占位符 2"/>
          <p:cNvSpPr>
            <a:spLocks noGrp="1"/>
          </p:cNvSpPr>
          <p:nvPr>
            <p:ph idx="1"/>
          </p:nvPr>
        </p:nvSpPr>
        <p:spPr>
          <a:xfrm>
            <a:off x="609600" y="1484312"/>
            <a:ext cx="10972800" cy="3024808"/>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索引</a:t>
            </a: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序列中所有元素都有索引号</a:t>
            </a: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索引号为正数时，从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0</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开始递增</a:t>
            </a: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索引号为负数时，表示从序列的最后一个元素开始计数 </a:t>
            </a:r>
          </a:p>
        </p:txBody>
      </p:sp>
      <p:graphicFrame>
        <p:nvGraphicFramePr>
          <p:cNvPr id="9" name="表格 8"/>
          <p:cNvGraphicFramePr>
            <a:graphicFrameLocks noGrp="1"/>
          </p:cNvGraphicFramePr>
          <p:nvPr>
            <p:extLst>
              <p:ext uri="{D42A27DB-BD31-4B8C-83A1-F6EECF244321}">
                <p14:modId xmlns:p14="http://schemas.microsoft.com/office/powerpoint/2010/main" val="3862813009"/>
              </p:ext>
            </p:extLst>
          </p:nvPr>
        </p:nvGraphicFramePr>
        <p:xfrm>
          <a:off x="947428" y="4365104"/>
          <a:ext cx="10297144"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1.3</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"2"</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"China"</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"am"</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"another"</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"list"</a:t>
                      </a:r>
                      <a:r>
                        <a:rPr lang="en-US" altLang="zh-CN" sz="2400">
                          <a:solidFill>
                            <a:srgbClr val="000000"/>
                          </a:solidFill>
                          <a:latin typeface="Consolas" panose="020B0609020204030204" pitchFamily="49" charset="0"/>
                        </a:rPr>
                        <a: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print(L[</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1.3</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10774493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p>
        </p:txBody>
      </p:sp>
      <p:sp>
        <p:nvSpPr>
          <p:cNvPr id="3" name="内容占位符 2"/>
          <p:cNvSpPr>
            <a:spLocks noGrp="1"/>
          </p:cNvSpPr>
          <p:nvPr>
            <p:ph idx="1"/>
          </p:nvPr>
        </p:nvSpPr>
        <p:spPr>
          <a:xfrm>
            <a:off x="609600" y="1484312"/>
            <a:ext cx="10972800" cy="5617096"/>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分片</a:t>
            </a:r>
          </a:p>
          <a:p>
            <a:pPr lvl="1" eaLnBrk="1">
              <a:spcBef>
                <a:spcPts val="12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L[index1:index2]</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L[index1:]</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L[:index2]</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L[index1:index2:stride]</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步长：默认为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可以大于</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，可以取负数，但不能为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0</a:t>
            </a:r>
          </a:p>
        </p:txBody>
      </p:sp>
      <p:sp>
        <p:nvSpPr>
          <p:cNvPr id="5" name="圆角矩形标注 4"/>
          <p:cNvSpPr/>
          <p:nvPr/>
        </p:nvSpPr>
        <p:spPr>
          <a:xfrm>
            <a:off x="2503730" y="872903"/>
            <a:ext cx="2952328" cy="1008112"/>
          </a:xfrm>
          <a:prstGeom prst="wedgeRoundRectCallout">
            <a:avLst>
              <a:gd name="adj1" fmla="val -42652"/>
              <a:gd name="adj2" fmla="val 7247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分片结果中</a:t>
            </a:r>
            <a:r>
              <a:rPr lang="zh-CN" altLang="en-US" sz="2800">
                <a:solidFill>
                  <a:srgbClr val="C00000"/>
                </a:solidFill>
                <a:latin typeface="微软雅黑" panose="020B0503020204020204" pitchFamily="34" charset="-122"/>
                <a:ea typeface="微软雅黑" panose="020B0503020204020204" pitchFamily="34" charset="-122"/>
              </a:rPr>
              <a:t>第一个元素</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的索引号</a:t>
            </a:r>
          </a:p>
        </p:txBody>
      </p:sp>
      <p:sp>
        <p:nvSpPr>
          <p:cNvPr id="6" name="矩形 5"/>
          <p:cNvSpPr/>
          <p:nvPr/>
        </p:nvSpPr>
        <p:spPr>
          <a:xfrm>
            <a:off x="1883532" y="2204864"/>
            <a:ext cx="126014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287688" y="2204864"/>
            <a:ext cx="129614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标注 7"/>
          <p:cNvSpPr/>
          <p:nvPr/>
        </p:nvSpPr>
        <p:spPr>
          <a:xfrm>
            <a:off x="5456058" y="1988368"/>
            <a:ext cx="3232230" cy="1008112"/>
          </a:xfrm>
          <a:prstGeom prst="wedgeRoundRectCallout">
            <a:avLst>
              <a:gd name="adj1" fmla="val -72656"/>
              <a:gd name="adj2" fmla="val -10671"/>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en-US" altLang="zh-CN" sz="2800">
                <a:solidFill>
                  <a:srgbClr val="C00000"/>
                </a:solidFill>
                <a:latin typeface="微软雅黑" panose="020B0503020204020204" pitchFamily="34" charset="-122"/>
                <a:ea typeface="微软雅黑" panose="020B0503020204020204" pitchFamily="34" charset="-122"/>
              </a:rPr>
              <a:t>index2 - 1</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rgbClr val="C00000"/>
                </a:solidFill>
                <a:latin typeface="微软雅黑" panose="020B0503020204020204" pitchFamily="34" charset="-122"/>
                <a:ea typeface="微软雅黑" panose="020B0503020204020204" pitchFamily="34" charset="-122"/>
              </a:rPr>
              <a:t>最后一个元素的索引号</a:t>
            </a:r>
          </a:p>
        </p:txBody>
      </p:sp>
      <p:sp>
        <p:nvSpPr>
          <p:cNvPr id="10" name="圆角矩形标注 9"/>
          <p:cNvSpPr/>
          <p:nvPr/>
        </p:nvSpPr>
        <p:spPr>
          <a:xfrm>
            <a:off x="6384032" y="4650922"/>
            <a:ext cx="1224136" cy="611832"/>
          </a:xfrm>
          <a:prstGeom prst="wedgeRoundRectCallout">
            <a:avLst>
              <a:gd name="adj1" fmla="val -78445"/>
              <a:gd name="adj2" fmla="val 2421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步长</a:t>
            </a:r>
          </a:p>
        </p:txBody>
      </p:sp>
      <p:sp>
        <p:nvSpPr>
          <p:cNvPr id="11" name="矩形 10"/>
          <p:cNvSpPr/>
          <p:nvPr/>
        </p:nvSpPr>
        <p:spPr>
          <a:xfrm>
            <a:off x="4727848" y="4725144"/>
            <a:ext cx="108012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54375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1000"/>
                                        <p:tgtEl>
                                          <p:spTgt spid="6"/>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heel(1)">
                                      <p:cBhvr>
                                        <p:cTn id="16" dur="1000"/>
                                        <p:tgtEl>
                                          <p:spTgt spid="7"/>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heel(1)">
                                      <p:cBhvr>
                                        <p:cTn id="25" dur="1000"/>
                                        <p:tgtEl>
                                          <p:spTgt spid="11"/>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p>
        </p:txBody>
      </p:sp>
      <p:sp>
        <p:nvSpPr>
          <p:cNvPr id="3" name="内容占位符 2"/>
          <p:cNvSpPr>
            <a:spLocks noGrp="1"/>
          </p:cNvSpPr>
          <p:nvPr>
            <p:ph idx="1"/>
          </p:nvPr>
        </p:nvSpPr>
        <p:spPr>
          <a:xfrm>
            <a:off x="609600" y="1484312"/>
            <a:ext cx="10972800" cy="367288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加：序列相加表示连接</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30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乘：序列重复多次</a:t>
            </a:r>
          </a:p>
          <a:p>
            <a:pPr eaLnBrk="1">
              <a:spcBef>
                <a:spcPts val="1800"/>
              </a:spcBef>
            </a:pP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4112891094"/>
              </p:ext>
            </p:extLst>
          </p:nvPr>
        </p:nvGraphicFramePr>
        <p:xfrm>
          <a:off x="947428" y="2213986"/>
          <a:ext cx="10297144" cy="204310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L1 = [</a:t>
                      </a:r>
                      <a:r>
                        <a:rPr lang="en-US" altLang="zh-CN" sz="2400">
                          <a:solidFill>
                            <a:srgbClr val="F5871F"/>
                          </a:solidFill>
                          <a:latin typeface="Consolas" panose="020B0609020204030204" pitchFamily="49" charset="0"/>
                        </a:rPr>
                        <a:t>5</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1.3</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"2"</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L2 = [</a:t>
                      </a:r>
                      <a:r>
                        <a:rPr lang="en-US" altLang="zh-CN" sz="2400">
                          <a:solidFill>
                            <a:srgbClr val="718C00"/>
                          </a:solidFill>
                          <a:latin typeface="Consolas" panose="020B0609020204030204" pitchFamily="49" charset="0"/>
                        </a:rPr>
                        <a:t>"China"</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"am"</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"another"</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 = L1 + L2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print(L)</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 1.3, '2', 'China', ['I', 'am', 'another', 'list']]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3505669287"/>
              </p:ext>
            </p:extLst>
          </p:nvPr>
        </p:nvGraphicFramePr>
        <p:xfrm>
          <a:off x="947453" y="5187305"/>
          <a:ext cx="10297144"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 =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"love"</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"Python"</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print(L*</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['I', 'love', 'Python', 'I', 'love', 'Python']</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8" name="圆角矩形标注 7"/>
          <p:cNvSpPr/>
          <p:nvPr/>
        </p:nvSpPr>
        <p:spPr>
          <a:xfrm>
            <a:off x="5807968" y="1175761"/>
            <a:ext cx="3816424" cy="1008112"/>
          </a:xfrm>
          <a:prstGeom prst="wedgeRoundRectCallout">
            <a:avLst>
              <a:gd name="adj1" fmla="val -60141"/>
              <a:gd name="adj2" fmla="val 2334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进行连接的两个序列必须具有相同的类型</a:t>
            </a:r>
          </a:p>
        </p:txBody>
      </p:sp>
    </p:spTree>
    <p:extLst>
      <p:ext uri="{BB962C8B-B14F-4D97-AF65-F5344CB8AC3E}">
        <p14:creationId xmlns:p14="http://schemas.microsoft.com/office/powerpoint/2010/main" val="33004372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列表方法</a:t>
            </a:r>
          </a:p>
        </p:txBody>
      </p:sp>
      <p:sp>
        <p:nvSpPr>
          <p:cNvPr id="3" name="内容占位符 2"/>
          <p:cNvSpPr>
            <a:spLocks noGrp="1"/>
          </p:cNvSpPr>
          <p:nvPr>
            <p:ph idx="1"/>
          </p:nvPr>
        </p:nvSpPr>
        <p:spPr>
          <a:xfrm>
            <a:off x="609600" y="1484312"/>
            <a:ext cx="707057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列表方法：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[1, 2]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1781522121"/>
              </p:ext>
            </p:extLst>
          </p:nvPr>
        </p:nvGraphicFramePr>
        <p:xfrm>
          <a:off x="925216" y="2348880"/>
          <a:ext cx="10657184" cy="3888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439248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2249635">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rgbClr val="C00000"/>
                          </a:solidFill>
                          <a:latin typeface="微软雅黑" panose="020B0503020204020204" pitchFamily="34" charset="-122"/>
                          <a:ea typeface="微软雅黑" panose="020B0503020204020204" pitchFamily="34" charset="-122"/>
                        </a:rPr>
                        <a:t>s.append</a:t>
                      </a:r>
                      <a:r>
                        <a:rPr lang="en-US" altLang="zh-CN" sz="2400">
                          <a:solidFill>
                            <a:srgbClr val="C00000"/>
                          </a:solidFill>
                          <a:latin typeface="微软雅黑" panose="020B0503020204020204" pitchFamily="34" charset="-122"/>
                          <a:ea typeface="微软雅黑" panose="020B0503020204020204" pitchFamily="34" charset="-122"/>
                        </a:rPr>
                        <a:t>(x)</a:t>
                      </a:r>
                      <a:endParaRPr lang="zh-CN" altLang="en-US" sz="2400">
                        <a:solidFill>
                          <a:srgbClr val="C00000"/>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rgbClr val="C00000"/>
                          </a:solidFill>
                          <a:latin typeface="微软雅黑" panose="020B0503020204020204" pitchFamily="34" charset="-122"/>
                          <a:ea typeface="微软雅黑" panose="020B0503020204020204" pitchFamily="34" charset="-122"/>
                        </a:rPr>
                        <a:t>将一个数据添加到列表</a:t>
                      </a:r>
                      <a:r>
                        <a:rPr lang="en-US" altLang="zh-CN" sz="2400">
                          <a:solidFill>
                            <a:srgbClr val="C00000"/>
                          </a:solidFill>
                          <a:latin typeface="微软雅黑" panose="020B0503020204020204" pitchFamily="34" charset="-122"/>
                          <a:ea typeface="微软雅黑" panose="020B0503020204020204" pitchFamily="34" charset="-122"/>
                        </a:rPr>
                        <a:t>s</a:t>
                      </a:r>
                      <a:r>
                        <a:rPr lang="zh-CN" altLang="en-US" sz="2400">
                          <a:solidFill>
                            <a:srgbClr val="C00000"/>
                          </a:solidFill>
                          <a:latin typeface="微软雅黑" panose="020B0503020204020204" pitchFamily="34" charset="-122"/>
                          <a:ea typeface="微软雅黑" panose="020B0503020204020204" pitchFamily="34" charset="-122"/>
                        </a:rPr>
                        <a:t>的末尾</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2,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s.clear</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删除列表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的所有元素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s.copy</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返回与</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内容一样的列表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s.count(x)</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统计</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元素在列表中出现的次数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4"/>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s.extend</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添加到列表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的末尾</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 '4']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2, '3', '4']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Tree>
    <p:extLst>
      <p:ext uri="{BB962C8B-B14F-4D97-AF65-F5344CB8AC3E}">
        <p14:creationId xmlns:p14="http://schemas.microsoft.com/office/powerpoint/2010/main" val="61334383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列表方法</a:t>
            </a:r>
          </a:p>
        </p:txBody>
      </p:sp>
      <p:sp>
        <p:nvSpPr>
          <p:cNvPr id="3" name="内容占位符 2"/>
          <p:cNvSpPr>
            <a:spLocks noGrp="1"/>
          </p:cNvSpPr>
          <p:nvPr>
            <p:ph idx="1"/>
          </p:nvPr>
        </p:nvSpPr>
        <p:spPr>
          <a:xfrm>
            <a:off x="609600" y="1484312"/>
            <a:ext cx="707057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列表方法：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[1, 2]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3572667805"/>
              </p:ext>
            </p:extLst>
          </p:nvPr>
        </p:nvGraphicFramePr>
        <p:xfrm>
          <a:off x="925216" y="2348880"/>
          <a:ext cx="10657184" cy="3240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4756123">
                  <a:extLst>
                    <a:ext uri="{9D8B030D-6E8A-4147-A177-3AD203B41FA5}">
                      <a16:colId xmlns:a16="http://schemas.microsoft.com/office/drawing/2014/main" val="20002"/>
                    </a:ext>
                  </a:extLst>
                </a:gridCol>
                <a:gridCol w="1220541">
                  <a:extLst>
                    <a:ext uri="{9D8B030D-6E8A-4147-A177-3AD203B41FA5}">
                      <a16:colId xmlns:a16="http://schemas.microsoft.com/office/drawing/2014/main" val="20003"/>
                    </a:ext>
                  </a:extLst>
                </a:gridCol>
                <a:gridCol w="2249635">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6</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s.insert</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i</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x)</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将数据</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插入到</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的第</a:t>
                      </a:r>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i</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号位置</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0,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 1, 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142392438"/>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s.pop(</a:t>
                      </a:r>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i</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第</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i</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号元素弹出并返回其值</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0 </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或 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或 </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8</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s.remove</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删除列表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中第一个值为</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的元素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9</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s.reverse</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反转</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中的所有元素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 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210198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内建函数</a:t>
            </a:r>
          </a:p>
        </p:txBody>
      </p:sp>
      <p:sp>
        <p:nvSpPr>
          <p:cNvPr id="3" name="内容占位符 2"/>
          <p:cNvSpPr>
            <a:spLocks noGrp="1"/>
          </p:cNvSpPr>
          <p:nvPr>
            <p:ph idx="1"/>
          </p:nvPr>
        </p:nvSpPr>
        <p:spPr>
          <a:xfrm>
            <a:off x="609600" y="1484312"/>
            <a:ext cx="10598968" cy="1224608"/>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提供了求长度、最大值和最小值的内建函数，分别为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len(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max(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min(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p>
        </p:txBody>
      </p:sp>
      <p:graphicFrame>
        <p:nvGraphicFramePr>
          <p:cNvPr id="8" name="表格 7"/>
          <p:cNvGraphicFramePr>
            <a:graphicFrameLocks noGrp="1"/>
          </p:cNvGraphicFramePr>
          <p:nvPr>
            <p:extLst>
              <p:ext uri="{D42A27DB-BD31-4B8C-83A1-F6EECF244321}">
                <p14:modId xmlns:p14="http://schemas.microsoft.com/office/powerpoint/2010/main" val="587616497"/>
              </p:ext>
            </p:extLst>
          </p:nvPr>
        </p:nvGraphicFramePr>
        <p:xfrm>
          <a:off x="1768624" y="2659892"/>
          <a:ext cx="8280920" cy="3840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828092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nums = [</a:t>
                      </a:r>
                      <a:r>
                        <a:rPr lang="en-US" altLang="zh-CN" sz="2400">
                          <a:solidFill>
                            <a:srgbClr val="F5871F"/>
                          </a:solidFill>
                          <a:latin typeface="Consolas" panose="020B0609020204030204" pitchFamily="49" charset="0"/>
                        </a:rPr>
                        <a:t>300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500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400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E908C"/>
                          </a:solidFill>
                          <a:latin typeface="Consolas" panose="020B0609020204030204" pitchFamily="49" charset="0"/>
                        </a:rPr>
                        <a:t># </a:t>
                      </a:r>
                      <a:r>
                        <a:rPr lang="zh-CN" altLang="en-US" sz="2400">
                          <a:solidFill>
                            <a:srgbClr val="8E908C"/>
                          </a:solidFill>
                          <a:latin typeface="Consolas" panose="020B0609020204030204" pitchFamily="49" charset="0"/>
                        </a:rPr>
                        <a:t>数列长度</a:t>
                      </a:r>
                      <a:r>
                        <a:rPr lang="zh-CN" altLang="en-US"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print(len(nums))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E908C"/>
                          </a:solidFill>
                          <a:latin typeface="Consolas" panose="020B0609020204030204" pitchFamily="49" charset="0"/>
                        </a:rPr>
                        <a:t># </a:t>
                      </a:r>
                      <a:r>
                        <a:rPr lang="zh-CN" altLang="en-US" sz="2400">
                          <a:solidFill>
                            <a:srgbClr val="8E908C"/>
                          </a:solidFill>
                          <a:latin typeface="Consolas" panose="020B0609020204030204" pitchFamily="49" charset="0"/>
                        </a:rPr>
                        <a:t>数列最大值</a:t>
                      </a:r>
                      <a:r>
                        <a:rPr lang="zh-CN" altLang="en-US"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print(max(nums))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E908C"/>
                          </a:solidFill>
                          <a:latin typeface="Consolas" panose="020B0609020204030204" pitchFamily="49" charset="0"/>
                        </a:rPr>
                        <a:t># </a:t>
                      </a:r>
                      <a:r>
                        <a:rPr lang="zh-CN" altLang="en-US" sz="2400">
                          <a:solidFill>
                            <a:srgbClr val="8E908C"/>
                          </a:solidFill>
                          <a:latin typeface="Consolas" panose="020B0609020204030204" pitchFamily="49" charset="0"/>
                        </a:rPr>
                        <a:t>数列最小值</a:t>
                      </a:r>
                      <a:r>
                        <a:rPr lang="zh-CN" altLang="en-US"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print(min(nums))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500</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100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22709547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元组（</a:t>
            </a:r>
            <a:r>
              <a:rPr lang="en-US" altLang="zh-CN">
                <a:latin typeface="+mn-ea"/>
              </a:rPr>
              <a:t>tuple</a:t>
            </a:r>
            <a:r>
              <a:rPr lang="zh-CN" altLang="en-US">
                <a:latin typeface="+mn-ea"/>
              </a:rPr>
              <a:t>）</a:t>
            </a:r>
          </a:p>
        </p:txBody>
      </p:sp>
      <p:sp>
        <p:nvSpPr>
          <p:cNvPr id="3" name="内容占位符 2"/>
          <p:cNvSpPr>
            <a:spLocks noGrp="1"/>
          </p:cNvSpPr>
          <p:nvPr>
            <p:ph idx="1"/>
          </p:nvPr>
        </p:nvSpPr>
        <p:spPr>
          <a:xfrm>
            <a:off x="609600" y="1484312"/>
            <a:ext cx="10972800" cy="151264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元组与数列类似，不同之处在于</a:t>
            </a:r>
            <a:r>
              <a:rPr lang="zh-CN" altLang="en-US" sz="3200">
                <a:solidFill>
                  <a:srgbClr val="C00000"/>
                </a:solidFill>
                <a:latin typeface="微软雅黑" panose="020B0503020204020204" pitchFamily="34" charset="-122"/>
                <a:ea typeface="微软雅黑" panose="020B0503020204020204" pitchFamily="34" charset="-122"/>
              </a:rPr>
              <a:t>元组的元素不能修改</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元组的创建：使用逗号分隔的一些值，会自动创建为元组</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2096439509"/>
              </p:ext>
            </p:extLst>
          </p:nvPr>
        </p:nvGraphicFramePr>
        <p:xfrm>
          <a:off x="1775520" y="3645024"/>
          <a:ext cx="8280920"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828092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nums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3</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4</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print(nums)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(1, 3, 2, 4)</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0" name="圆角矩形标注 9"/>
          <p:cNvSpPr/>
          <p:nvPr/>
        </p:nvSpPr>
        <p:spPr>
          <a:xfrm>
            <a:off x="5447928" y="2996952"/>
            <a:ext cx="2672426" cy="1008112"/>
          </a:xfrm>
          <a:prstGeom prst="wedgeRoundRectCallout">
            <a:avLst>
              <a:gd name="adj1" fmla="val -56725"/>
              <a:gd name="adj2" fmla="val 25660"/>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通常会使用括号将值括起来</a:t>
            </a:r>
          </a:p>
        </p:txBody>
      </p:sp>
    </p:spTree>
    <p:extLst>
      <p:ext uri="{BB962C8B-B14F-4D97-AF65-F5344CB8AC3E}">
        <p14:creationId xmlns:p14="http://schemas.microsoft.com/office/powerpoint/2010/main" val="10836644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字符串类型</a:t>
            </a:r>
            <a:endParaRPr lang="en-US" altLang="zh-CN" sz="3200">
              <a:solidFill>
                <a:srgbClr val="C00000"/>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3535566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p>
        </p:txBody>
      </p:sp>
      <p:sp>
        <p:nvSpPr>
          <p:cNvPr id="3" name="内容占位符 2"/>
          <p:cNvSpPr>
            <a:spLocks noGrp="1"/>
          </p:cNvSpPr>
          <p:nvPr>
            <p:ph idx="1"/>
          </p:nvPr>
        </p:nvSpPr>
        <p:spPr>
          <a:xfrm>
            <a:off x="609600" y="1484313"/>
            <a:ext cx="10972800" cy="3384848"/>
          </a:xfrm>
        </p:spPr>
        <p:txBody>
          <a:bodyPr/>
          <a:lstStyle/>
          <a:p>
            <a:pPr eaLnBrk="1">
              <a:lnSpc>
                <a:spcPct val="120000"/>
              </a:lnSpc>
            </a:pPr>
            <a:r>
              <a:rPr lang="zh-CN" altLang="en-US" sz="3200">
                <a:solidFill>
                  <a:srgbClr val="C00000"/>
                </a:solidFill>
                <a:latin typeface="微软雅黑" panose="020B0503020204020204" pitchFamily="34" charset="-122"/>
                <a:ea typeface="微软雅黑" panose="020B0503020204020204" pitchFamily="34" charset="-122"/>
              </a:rPr>
              <a:t>程序（</a:t>
            </a:r>
            <a:r>
              <a:rPr lang="en-US" altLang="zh-CN" sz="3200">
                <a:solidFill>
                  <a:srgbClr val="C00000"/>
                </a:solidFill>
                <a:latin typeface="微软雅黑" panose="020B0503020204020204" pitchFamily="34" charset="-122"/>
                <a:ea typeface="微软雅黑" panose="020B0503020204020204" pitchFamily="34" charset="-122"/>
              </a:rPr>
              <a:t>program</a:t>
            </a:r>
            <a:r>
              <a:rPr lang="zh-CN" altLang="en-US"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：为解决某一问题而设计的一系列指令，能被计算机识别和执行。</a:t>
            </a:r>
          </a:p>
          <a:p>
            <a:pPr eaLnBrk="1">
              <a:lnSpc>
                <a:spcPct val="120000"/>
              </a:lnSpc>
              <a:spcBef>
                <a:spcPts val="1800"/>
              </a:spcBef>
            </a:pPr>
            <a:r>
              <a:rPr lang="zh-CN" altLang="en-US" sz="3200">
                <a:solidFill>
                  <a:srgbClr val="C00000"/>
                </a:solidFill>
                <a:latin typeface="微软雅黑" panose="020B0503020204020204" pitchFamily="34" charset="-122"/>
                <a:ea typeface="微软雅黑" panose="020B0503020204020204" pitchFamily="34" charset="-122"/>
              </a:rPr>
              <a:t>程序设计语言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：用于书写计算机程序的语言。人与计算机打交道时交流信息的一类媒介和工具，由语句（</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statement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）组成。</a:t>
            </a:r>
          </a:p>
        </p:txBody>
      </p:sp>
      <p:sp>
        <p:nvSpPr>
          <p:cNvPr id="4" name="椭圆形标注 3">
            <a:extLst>
              <a:ext uri="{FF2B5EF4-FFF2-40B4-BE49-F238E27FC236}">
                <a16:creationId xmlns:a16="http://schemas.microsoft.com/office/drawing/2014/main" id="{72FE8494-C1AE-4B21-B09D-C5227E7E718C}"/>
              </a:ext>
            </a:extLst>
          </p:cNvPr>
          <p:cNvSpPr/>
          <p:nvPr/>
        </p:nvSpPr>
        <p:spPr>
          <a:xfrm>
            <a:off x="5303912" y="4869161"/>
            <a:ext cx="3456384" cy="1440160"/>
          </a:xfrm>
          <a:prstGeom prst="wedgeEllipseCallout">
            <a:avLst>
              <a:gd name="adj1" fmla="val -43131"/>
              <a:gd name="adj2" fmla="val -79069"/>
            </a:avLst>
          </a:prstGeom>
          <a:solidFill>
            <a:schemeClr val="accent5">
              <a:lumMod val="90000"/>
            </a:schemeClr>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程序设计语言都有哪些呢</a:t>
            </a:r>
          </a:p>
        </p:txBody>
      </p:sp>
    </p:spTree>
    <p:extLst>
      <p:ext uri="{BB962C8B-B14F-4D97-AF65-F5344CB8AC3E}">
        <p14:creationId xmlns:p14="http://schemas.microsoft.com/office/powerpoint/2010/main" val="31342998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字符串类型</a:t>
            </a:r>
          </a:p>
        </p:txBody>
      </p:sp>
      <p:sp>
        <p:nvSpPr>
          <p:cNvPr id="3" name="内容占位符 2"/>
          <p:cNvSpPr>
            <a:spLocks noGrp="1"/>
          </p:cNvSpPr>
          <p:nvPr>
            <p:ph idx="1"/>
          </p:nvPr>
        </p:nvSpPr>
        <p:spPr>
          <a:xfrm>
            <a:off x="609600" y="1484312"/>
            <a:ext cx="11175032"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字符串表示方式</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单引号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例：</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'hello world!'</a:t>
            </a: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双引号  例：</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"hello world!"</a:t>
            </a:r>
          </a:p>
          <a:p>
            <a:pPr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注意：</a:t>
            </a: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或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本身只是一种表示方式，不是字符串的一部分</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使用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表示字符串时，其中可以直接出现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使用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表示字符串时，其中可以直接出现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p>
          <a:p>
            <a:pPr lvl="1"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字符串内既包含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又包含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时，可使用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进行转义</a:t>
            </a:r>
          </a:p>
        </p:txBody>
      </p:sp>
      <p:sp>
        <p:nvSpPr>
          <p:cNvPr id="8" name="圆角矩形 7"/>
          <p:cNvSpPr/>
          <p:nvPr/>
        </p:nvSpPr>
        <p:spPr>
          <a:xfrm>
            <a:off x="1631504" y="3789040"/>
            <a:ext cx="576064"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圆角矩形 8"/>
          <p:cNvSpPr/>
          <p:nvPr/>
        </p:nvSpPr>
        <p:spPr>
          <a:xfrm>
            <a:off x="2639616" y="3789040"/>
            <a:ext cx="576064"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2423592" y="4293096"/>
            <a:ext cx="576064"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8472264" y="4280642"/>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2423592" y="4797152"/>
            <a:ext cx="576064"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8478688" y="478469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4151784"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5663952"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7896200"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826738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字符串类型的部分应用</a:t>
            </a:r>
          </a:p>
        </p:txBody>
      </p:sp>
      <p:sp>
        <p:nvSpPr>
          <p:cNvPr id="3" name="内容占位符 2"/>
          <p:cNvSpPr>
            <a:spLocks noGrp="1"/>
          </p:cNvSpPr>
          <p:nvPr>
            <p:ph idx="1"/>
          </p:nvPr>
        </p:nvSpPr>
        <p:spPr>
          <a:xfrm>
            <a:off x="609600" y="1484312"/>
            <a:ext cx="11103024" cy="352886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字符串主要用在输入和输出，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input(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函数为输入函数。</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的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input(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函数返回字符串类型</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字符串类型与数值型相互转化</a:t>
            </a:r>
          </a:p>
          <a:p>
            <a:pPr lvl="1" eaLnBrk="1">
              <a:spcBef>
                <a:spcPts val="12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数值型转化成字符串类型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str( )</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字符串类型转化成数值型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int(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float(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2379216220"/>
              </p:ext>
            </p:extLst>
          </p:nvPr>
        </p:nvGraphicFramePr>
        <p:xfrm>
          <a:off x="947428" y="4869160"/>
          <a:ext cx="5508612" cy="16773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 = input(</a:t>
                      </a:r>
                      <a:r>
                        <a:rPr lang="en-US" altLang="zh-CN" sz="2400">
                          <a:solidFill>
                            <a:srgbClr val="718C00"/>
                          </a:solidFill>
                          <a:latin typeface="Consolas" panose="020B0609020204030204" pitchFamily="49" charset="0"/>
                        </a:rPr>
                        <a:t>"Enter:"</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 = s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TypeError: must be str, not int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925510878"/>
              </p:ext>
            </p:extLst>
          </p:nvPr>
        </p:nvGraphicFramePr>
        <p:xfrm>
          <a:off x="6793868" y="4869160"/>
          <a:ext cx="4486708" cy="16773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486708">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 = int(input(</a:t>
                      </a:r>
                      <a:r>
                        <a:rPr lang="en-US" altLang="zh-CN" sz="2400">
                          <a:solidFill>
                            <a:srgbClr val="718C00"/>
                          </a:solidFill>
                          <a:latin typeface="Consolas" panose="020B0609020204030204" pitchFamily="49" charset="0"/>
                        </a:rPr>
                        <a:t>"Enter:"</a:t>
                      </a:r>
                      <a:r>
                        <a:rPr lang="en-US" altLang="zh-CN" sz="2400">
                          <a:solidFill>
                            <a:srgbClr val="000000"/>
                          </a:solidFill>
                          <a:latin typeface="Consolas" panose="020B0609020204030204" pitchFamily="49" charset="0"/>
                        </a:rPr>
                        <a: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 = s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7</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0" name="圆角矩形标注 9"/>
          <p:cNvSpPr/>
          <p:nvPr/>
        </p:nvSpPr>
        <p:spPr>
          <a:xfrm>
            <a:off x="4583832" y="4869160"/>
            <a:ext cx="208823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键盘输入</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6</a:t>
            </a:r>
          </a:p>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程序报错</a:t>
            </a:r>
          </a:p>
        </p:txBody>
      </p:sp>
      <p:sp>
        <p:nvSpPr>
          <p:cNvPr id="11" name="圆角矩形标注 10"/>
          <p:cNvSpPr/>
          <p:nvPr/>
        </p:nvSpPr>
        <p:spPr>
          <a:xfrm>
            <a:off x="9480376" y="5538394"/>
            <a:ext cx="2088232" cy="1008112"/>
          </a:xfrm>
          <a:prstGeom prst="wedgeRoundRectCallout">
            <a:avLst>
              <a:gd name="adj1" fmla="val -66070"/>
              <a:gd name="adj2" fmla="val -220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键盘输入</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6</a:t>
            </a:r>
          </a:p>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结果输出</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7</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88390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字符串的格式化</a:t>
            </a:r>
          </a:p>
        </p:txBody>
      </p:sp>
      <p:sp>
        <p:nvSpPr>
          <p:cNvPr id="3" name="内容占位符 2"/>
          <p:cNvSpPr>
            <a:spLocks noGrp="1"/>
          </p:cNvSpPr>
          <p:nvPr>
            <p:ph idx="1"/>
          </p:nvPr>
        </p:nvSpPr>
        <p:spPr>
          <a:xfrm>
            <a:off x="609600" y="2132856"/>
            <a:ext cx="11319048" cy="1872208"/>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在开发时经常遇到如上字符串，其中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xx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部分内容是根据变量变化的，</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中提供了一种使用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实现的格式化字符串方法。</a:t>
            </a:r>
          </a:p>
          <a:p>
            <a:pPr eaLnBrk="1">
              <a:spcBef>
                <a:spcPts val="1800"/>
              </a:spcBef>
            </a:pP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7" name="表格 16"/>
          <p:cNvGraphicFramePr>
            <a:graphicFrameLocks noGrp="1"/>
          </p:cNvGraphicFramePr>
          <p:nvPr>
            <p:extLst>
              <p:ext uri="{D42A27DB-BD31-4B8C-83A1-F6EECF244321}">
                <p14:modId xmlns:p14="http://schemas.microsoft.com/office/powerpoint/2010/main" val="1501284859"/>
              </p:ext>
            </p:extLst>
          </p:nvPr>
        </p:nvGraphicFramePr>
        <p:xfrm>
          <a:off x="2135560" y="1484784"/>
          <a:ext cx="7776864" cy="5228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776864">
                  <a:extLst>
                    <a:ext uri="{9D8B030D-6E8A-4147-A177-3AD203B41FA5}">
                      <a16:colId xmlns:a16="http://schemas.microsoft.com/office/drawing/2014/main" val="2740497982"/>
                    </a:ext>
                  </a:extLst>
                </a:gridCol>
              </a:tblGrid>
              <a:tr h="52284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a:solidFill>
                            <a:srgbClr val="000000"/>
                          </a:solidFill>
                          <a:latin typeface="微软雅黑" panose="020B0503020204020204" pitchFamily="34" charset="-122"/>
                          <a:ea typeface="微软雅黑" panose="020B0503020204020204" pitchFamily="34" charset="-122"/>
                        </a:rPr>
                        <a:t>"</a:t>
                      </a:r>
                      <a:r>
                        <a:rPr lang="zh-CN" altLang="en-US" sz="2400" b="0">
                          <a:solidFill>
                            <a:srgbClr val="000000"/>
                          </a:solidFill>
                          <a:latin typeface="微软雅黑" panose="020B0503020204020204" pitchFamily="34" charset="-122"/>
                          <a:ea typeface="微软雅黑" panose="020B0503020204020204" pitchFamily="34" charset="-122"/>
                        </a:rPr>
                        <a:t>亲爱的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你好！你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月的话费是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，余额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元。</a:t>
                      </a:r>
                      <a:r>
                        <a:rPr lang="en-US" altLang="zh-CN" sz="2400" b="0">
                          <a:solidFill>
                            <a:srgbClr val="000000"/>
                          </a:solidFill>
                          <a:latin typeface="微软雅黑" panose="020B0503020204020204" pitchFamily="34" charset="-122"/>
                          <a:ea typeface="微软雅黑" panose="020B0503020204020204" pitchFamily="34" charset="-122"/>
                        </a:rPr>
                        <a: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8" name="表格 17"/>
          <p:cNvGraphicFramePr>
            <a:graphicFrameLocks noGrp="1"/>
          </p:cNvGraphicFramePr>
          <p:nvPr>
            <p:extLst>
              <p:ext uri="{D42A27DB-BD31-4B8C-83A1-F6EECF244321}">
                <p14:modId xmlns:p14="http://schemas.microsoft.com/office/powerpoint/2010/main" val="2767484553"/>
              </p:ext>
            </p:extLst>
          </p:nvPr>
        </p:nvGraphicFramePr>
        <p:xfrm>
          <a:off x="2135560" y="4132412"/>
          <a:ext cx="7272808" cy="10247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272808">
                  <a:extLst>
                    <a:ext uri="{9D8B030D-6E8A-4147-A177-3AD203B41FA5}">
                      <a16:colId xmlns:a16="http://schemas.microsoft.com/office/drawing/2014/main" val="2740497982"/>
                    </a:ext>
                  </a:extLst>
                </a:gridCol>
              </a:tblGrid>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"My name is %s!"</a:t>
                      </a:r>
                      <a:r>
                        <a:rPr lang="en-US" altLang="zh-CN" sz="2400">
                          <a:solidFill>
                            <a:srgbClr val="000000"/>
                          </a:solidFill>
                          <a:latin typeface="Consolas" panose="020B0609020204030204" pitchFamily="49" charset="0"/>
                        </a:rPr>
                        <a:t> % </a:t>
                      </a:r>
                      <a:r>
                        <a:rPr lang="en-US" altLang="zh-CN" sz="2400">
                          <a:solidFill>
                            <a:srgbClr val="718C00"/>
                          </a:solidFill>
                          <a:latin typeface="Consolas" panose="020B0609020204030204" pitchFamily="49" charset="0"/>
                        </a:rPr>
                        <a:t>"Tom"</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My name is Tom!</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9" name="表格 18"/>
          <p:cNvGraphicFramePr>
            <a:graphicFrameLocks noGrp="1"/>
          </p:cNvGraphicFramePr>
          <p:nvPr>
            <p:extLst>
              <p:ext uri="{D42A27DB-BD31-4B8C-83A1-F6EECF244321}">
                <p14:modId xmlns:p14="http://schemas.microsoft.com/office/powerpoint/2010/main" val="2778694910"/>
              </p:ext>
            </p:extLst>
          </p:nvPr>
        </p:nvGraphicFramePr>
        <p:xfrm>
          <a:off x="2135560" y="5356548"/>
          <a:ext cx="7272808" cy="10247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272808">
                  <a:extLst>
                    <a:ext uri="{9D8B030D-6E8A-4147-A177-3AD203B41FA5}">
                      <a16:colId xmlns:a16="http://schemas.microsoft.com/office/drawing/2014/main" val="2740497982"/>
                    </a:ext>
                  </a:extLst>
                </a:gridCol>
              </a:tblGrid>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"Hello %s, I am %d!"</a:t>
                      </a:r>
                      <a:r>
                        <a:rPr lang="en-US" altLang="zh-CN" sz="2400">
                          <a:solidFill>
                            <a:srgbClr val="000000"/>
                          </a:solidFill>
                          <a:latin typeface="Consolas" panose="020B0609020204030204" pitchFamily="49" charset="0"/>
                        </a:rPr>
                        <a:t> % (</a:t>
                      </a:r>
                      <a:r>
                        <a:rPr lang="en-US" altLang="zh-CN" sz="2400">
                          <a:solidFill>
                            <a:srgbClr val="718C00"/>
                          </a:solidFill>
                          <a:latin typeface="Consolas" panose="020B0609020204030204" pitchFamily="49" charset="0"/>
                        </a:rPr>
                        <a:t>"Tom"</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17</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Hello Tom, I am 17!</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21" name="圆角矩形 20"/>
          <p:cNvSpPr/>
          <p:nvPr/>
        </p:nvSpPr>
        <p:spPr>
          <a:xfrm>
            <a:off x="7824192" y="2840482"/>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90000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字符串的格式化</a:t>
            </a:r>
          </a:p>
        </p:txBody>
      </p:sp>
      <p:sp>
        <p:nvSpPr>
          <p:cNvPr id="3" name="内容占位符 2"/>
          <p:cNvSpPr>
            <a:spLocks noGrp="1"/>
          </p:cNvSpPr>
          <p:nvPr>
            <p:ph idx="1"/>
          </p:nvPr>
        </p:nvSpPr>
        <p:spPr>
          <a:xfrm>
            <a:off x="609600" y="3212976"/>
            <a:ext cx="11175032" cy="3384376"/>
          </a:xfrm>
        </p:spPr>
        <p:txBody>
          <a:bodyPr/>
          <a:lstStyle/>
          <a:p>
            <a:pPr eaLnBrk="1">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常见转换说明符</a:t>
            </a: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%s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字符串</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%f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浮点数</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cs typeface="+mn-cs"/>
              </a:rPr>
              <a:t>注意：</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lvl="1"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不确定用什么时，</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%s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永远起作用，会把任何类型转换为字符串</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字符串中有</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字符时，用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转义来表示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marL="457200" lvl="1" indent="0" eaLnBrk="1">
              <a:spcBef>
                <a:spcPts val="600"/>
              </a:spcBef>
              <a:buNone/>
            </a:pP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7" name="表格 16"/>
          <p:cNvGraphicFramePr>
            <a:graphicFrameLocks noGrp="1"/>
          </p:cNvGraphicFramePr>
          <p:nvPr>
            <p:extLst>
              <p:ext uri="{D42A27DB-BD31-4B8C-83A1-F6EECF244321}">
                <p14:modId xmlns:p14="http://schemas.microsoft.com/office/powerpoint/2010/main" val="724623907"/>
              </p:ext>
            </p:extLst>
          </p:nvPr>
        </p:nvGraphicFramePr>
        <p:xfrm>
          <a:off x="2711624" y="1763211"/>
          <a:ext cx="6264696" cy="65687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264696">
                  <a:extLst>
                    <a:ext uri="{9D8B030D-6E8A-4147-A177-3AD203B41FA5}">
                      <a16:colId xmlns:a16="http://schemas.microsoft.com/office/drawing/2014/main" val="2740497982"/>
                    </a:ext>
                  </a:extLst>
                </a:gridCol>
              </a:tblGrid>
              <a:tr h="656878">
                <a:tc>
                  <a:txBody>
                    <a:bodyPr/>
                    <a:lstStyle/>
                    <a:p>
                      <a:pPr marL="0" marR="0" lvl="3" indent="0" algn="ctr" defTabSz="914400" rtl="0" eaLnBrk="1" fontAlgn="auto" latinLnBrk="0" hangingPunct="1">
                        <a:lnSpc>
                          <a:spcPct val="100000"/>
                        </a:lnSpc>
                        <a:spcBef>
                          <a:spcPts val="0"/>
                        </a:spcBef>
                        <a:spcAft>
                          <a:spcPts val="0"/>
                        </a:spcAft>
                        <a:buClrTx/>
                        <a:buSzTx/>
                        <a:buFontTx/>
                        <a:buNone/>
                        <a:tabLst/>
                        <a:defRPr/>
                      </a:pPr>
                      <a:r>
                        <a:rPr lang="en-US" altLang="zh-CN" sz="2400">
                          <a:solidFill>
                            <a:srgbClr val="718C00"/>
                          </a:solidFill>
                          <a:latin typeface="Consolas" panose="020B0609020204030204" pitchFamily="49" charset="0"/>
                        </a:rPr>
                        <a:t>"Hello %s , I am %d !"</a:t>
                      </a:r>
                      <a:r>
                        <a:rPr lang="en-US" altLang="zh-CN" sz="2400">
                          <a:solidFill>
                            <a:srgbClr val="000000"/>
                          </a:solidFill>
                          <a:latin typeface="Consolas" panose="020B0609020204030204" pitchFamily="49" charset="0"/>
                        </a:rPr>
                        <a:t> % (</a:t>
                      </a:r>
                      <a:r>
                        <a:rPr lang="en-US" altLang="zh-CN" sz="2400">
                          <a:solidFill>
                            <a:srgbClr val="718C00"/>
                          </a:solidFill>
                          <a:latin typeface="Consolas" panose="020B0609020204030204" pitchFamily="49" charset="0"/>
                        </a:rPr>
                        <a:t>"Tom"</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17</a:t>
                      </a:r>
                      <a:r>
                        <a:rPr lang="en-US" altLang="zh-CN" sz="2400">
                          <a:solidFill>
                            <a:srgbClr val="000000"/>
                          </a:solidFill>
                          <a:latin typeface="Consolas" panose="020B0609020204030204" pitchFamily="49" charset="0"/>
                        </a:rPr>
                        <a:t>)</a:t>
                      </a:r>
                      <a:endParaRPr lang="zh-CN" altLang="en-US" sz="24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19" name="矩形 18"/>
          <p:cNvSpPr/>
          <p:nvPr/>
        </p:nvSpPr>
        <p:spPr>
          <a:xfrm>
            <a:off x="6960096" y="1859956"/>
            <a:ext cx="194421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标注 19"/>
          <p:cNvSpPr/>
          <p:nvPr/>
        </p:nvSpPr>
        <p:spPr>
          <a:xfrm>
            <a:off x="1559496" y="1052736"/>
            <a:ext cx="3168352" cy="553904"/>
          </a:xfrm>
          <a:prstGeom prst="wedgeRoundRectCallout">
            <a:avLst>
              <a:gd name="adj1" fmla="val 22051"/>
              <a:gd name="adj2" fmla="val 8578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待格式化得字符串</a:t>
            </a:r>
          </a:p>
        </p:txBody>
      </p:sp>
      <p:sp>
        <p:nvSpPr>
          <p:cNvPr id="21" name="圆角矩形标注 20"/>
          <p:cNvSpPr/>
          <p:nvPr/>
        </p:nvSpPr>
        <p:spPr>
          <a:xfrm>
            <a:off x="7176120" y="1052736"/>
            <a:ext cx="2880320" cy="553904"/>
          </a:xfrm>
          <a:prstGeom prst="wedgeRoundRectCallout">
            <a:avLst>
              <a:gd name="adj1" fmla="val -26779"/>
              <a:gd name="adj2" fmla="val 8179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希望格式化的值</a:t>
            </a:r>
          </a:p>
        </p:txBody>
      </p:sp>
      <p:sp>
        <p:nvSpPr>
          <p:cNvPr id="23" name="圆角矩形 22"/>
          <p:cNvSpPr/>
          <p:nvPr/>
        </p:nvSpPr>
        <p:spPr>
          <a:xfrm>
            <a:off x="5562753" y="1878842"/>
            <a:ext cx="562438" cy="444502"/>
          </a:xfrm>
          <a:prstGeom prst="roundRect">
            <a:avLst>
              <a:gd name="adj" fmla="val 5802"/>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rgbClr val="C00000"/>
                </a:solidFill>
                <a:latin typeface="Consolas" panose="020B0609020204030204" pitchFamily="49" charset="0"/>
                <a:ea typeface="微软雅黑" panose="020B0503020204020204" pitchFamily="34" charset="-122"/>
              </a:rPr>
              <a:t>%d</a:t>
            </a:r>
            <a:endParaRPr lang="zh-CN" altLang="en-US" sz="2400" b="1">
              <a:solidFill>
                <a:srgbClr val="C00000"/>
              </a:solidFill>
              <a:latin typeface="Consolas" panose="020B0609020204030204" pitchFamily="49" charset="0"/>
              <a:ea typeface="微软雅黑" panose="020B0503020204020204" pitchFamily="34" charset="-122"/>
            </a:endParaRPr>
          </a:p>
        </p:txBody>
      </p:sp>
      <p:sp>
        <p:nvSpPr>
          <p:cNvPr id="24" name="圆角矩形 23"/>
          <p:cNvSpPr/>
          <p:nvPr/>
        </p:nvSpPr>
        <p:spPr>
          <a:xfrm>
            <a:off x="3874090" y="1878842"/>
            <a:ext cx="562438" cy="444502"/>
          </a:xfrm>
          <a:prstGeom prst="roundRect">
            <a:avLst>
              <a:gd name="adj" fmla="val 5802"/>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rgbClr val="C00000"/>
                </a:solidFill>
                <a:latin typeface="Consolas" panose="020B0609020204030204" pitchFamily="49" charset="0"/>
                <a:ea typeface="微软雅黑" panose="020B0503020204020204" pitchFamily="34" charset="-122"/>
              </a:rPr>
              <a:t>%s</a:t>
            </a:r>
            <a:endParaRPr lang="zh-CN" altLang="en-US" sz="2400" b="1">
              <a:solidFill>
                <a:srgbClr val="C00000"/>
              </a:solidFill>
              <a:latin typeface="Consolas" panose="020B0609020204030204" pitchFamily="49" charset="0"/>
              <a:ea typeface="微软雅黑" panose="020B0503020204020204" pitchFamily="34" charset="-122"/>
            </a:endParaRPr>
          </a:p>
        </p:txBody>
      </p:sp>
      <p:sp>
        <p:nvSpPr>
          <p:cNvPr id="18" name="矩形 17"/>
          <p:cNvSpPr/>
          <p:nvPr/>
        </p:nvSpPr>
        <p:spPr>
          <a:xfrm>
            <a:off x="2783632" y="1859956"/>
            <a:ext cx="374441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标注 24"/>
          <p:cNvSpPr/>
          <p:nvPr/>
        </p:nvSpPr>
        <p:spPr>
          <a:xfrm>
            <a:off x="3763176" y="2362200"/>
            <a:ext cx="2596592" cy="778367"/>
          </a:xfrm>
          <a:custGeom>
            <a:avLst/>
            <a:gdLst>
              <a:gd name="connsiteX0" fmla="*/ 0 w 2596592"/>
              <a:gd name="connsiteY0" fmla="*/ 92319 h 553904"/>
              <a:gd name="connsiteX1" fmla="*/ 92319 w 2596592"/>
              <a:gd name="connsiteY1" fmla="*/ 0 h 553904"/>
              <a:gd name="connsiteX2" fmla="*/ 1514679 w 2596592"/>
              <a:gd name="connsiteY2" fmla="*/ 0 h 553904"/>
              <a:gd name="connsiteX3" fmla="*/ 1914415 w 2596592"/>
              <a:gd name="connsiteY3" fmla="*/ -220321 h 553904"/>
              <a:gd name="connsiteX4" fmla="*/ 2163827 w 2596592"/>
              <a:gd name="connsiteY4" fmla="*/ 0 h 553904"/>
              <a:gd name="connsiteX5" fmla="*/ 2504273 w 2596592"/>
              <a:gd name="connsiteY5" fmla="*/ 0 h 553904"/>
              <a:gd name="connsiteX6" fmla="*/ 2596592 w 2596592"/>
              <a:gd name="connsiteY6" fmla="*/ 92319 h 553904"/>
              <a:gd name="connsiteX7" fmla="*/ 2596592 w 2596592"/>
              <a:gd name="connsiteY7" fmla="*/ 92317 h 553904"/>
              <a:gd name="connsiteX8" fmla="*/ 2596592 w 2596592"/>
              <a:gd name="connsiteY8" fmla="*/ 92317 h 553904"/>
              <a:gd name="connsiteX9" fmla="*/ 2596592 w 2596592"/>
              <a:gd name="connsiteY9" fmla="*/ 230793 h 553904"/>
              <a:gd name="connsiteX10" fmla="*/ 2596592 w 2596592"/>
              <a:gd name="connsiteY10" fmla="*/ 461585 h 553904"/>
              <a:gd name="connsiteX11" fmla="*/ 2504273 w 2596592"/>
              <a:gd name="connsiteY11" fmla="*/ 553904 h 553904"/>
              <a:gd name="connsiteX12" fmla="*/ 2163827 w 2596592"/>
              <a:gd name="connsiteY12" fmla="*/ 553904 h 553904"/>
              <a:gd name="connsiteX13" fmla="*/ 1514679 w 2596592"/>
              <a:gd name="connsiteY13" fmla="*/ 553904 h 553904"/>
              <a:gd name="connsiteX14" fmla="*/ 1514679 w 2596592"/>
              <a:gd name="connsiteY14" fmla="*/ 553904 h 553904"/>
              <a:gd name="connsiteX15" fmla="*/ 92319 w 2596592"/>
              <a:gd name="connsiteY15" fmla="*/ 553904 h 553904"/>
              <a:gd name="connsiteX16" fmla="*/ 0 w 2596592"/>
              <a:gd name="connsiteY16" fmla="*/ 461585 h 553904"/>
              <a:gd name="connsiteX17" fmla="*/ 0 w 2596592"/>
              <a:gd name="connsiteY17" fmla="*/ 230793 h 553904"/>
              <a:gd name="connsiteX18" fmla="*/ 0 w 2596592"/>
              <a:gd name="connsiteY18" fmla="*/ 92317 h 553904"/>
              <a:gd name="connsiteX19" fmla="*/ 0 w 2596592"/>
              <a:gd name="connsiteY19" fmla="*/ 92317 h 553904"/>
              <a:gd name="connsiteX20" fmla="*/ 0 w 2596592"/>
              <a:gd name="connsiteY20" fmla="*/ 92319 h 553904"/>
              <a:gd name="connsiteX0" fmla="*/ 0 w 2596592"/>
              <a:gd name="connsiteY0" fmla="*/ 312640 h 774225"/>
              <a:gd name="connsiteX1" fmla="*/ 92319 w 2596592"/>
              <a:gd name="connsiteY1" fmla="*/ 220321 h 774225"/>
              <a:gd name="connsiteX2" fmla="*/ 1514679 w 2596592"/>
              <a:gd name="connsiteY2" fmla="*/ 220321 h 774225"/>
              <a:gd name="connsiteX3" fmla="*/ 1512082 w 2596592"/>
              <a:gd name="connsiteY3" fmla="*/ 205407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514679 w 2596592"/>
              <a:gd name="connsiteY2" fmla="*/ 220321 h 774225"/>
              <a:gd name="connsiteX3" fmla="*/ 1516844 w 2596592"/>
              <a:gd name="connsiteY3" fmla="*/ 224457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514679 w 2596592"/>
              <a:gd name="connsiteY2" fmla="*/ 220321 h 774225"/>
              <a:gd name="connsiteX3" fmla="*/ 1250144 w 2596592"/>
              <a:gd name="connsiteY3" fmla="*/ 1911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514679 w 2596592"/>
              <a:gd name="connsiteY2" fmla="*/ 220321 h 774225"/>
              <a:gd name="connsiteX3" fmla="*/ 1250144 w 2596592"/>
              <a:gd name="connsiteY3" fmla="*/ 1911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250144 w 2596592"/>
              <a:gd name="connsiteY3" fmla="*/ 1911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535894 w 2596592"/>
              <a:gd name="connsiteY3" fmla="*/ 200645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535894 w 2596592"/>
              <a:gd name="connsiteY3" fmla="*/ 219695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550182 w 2596592"/>
              <a:gd name="connsiteY3" fmla="*/ 21017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550182 w 2596592"/>
              <a:gd name="connsiteY3" fmla="*/ 21017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554945 w 2596592"/>
              <a:gd name="connsiteY3" fmla="*/ 2165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554945 w 2596592"/>
              <a:gd name="connsiteY3" fmla="*/ 221282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992969 w 2596592"/>
              <a:gd name="connsiteY3" fmla="*/ 226046 h 774225"/>
              <a:gd name="connsiteX4" fmla="*/ 1554945 w 2596592"/>
              <a:gd name="connsiteY4" fmla="*/ 221282 h 774225"/>
              <a:gd name="connsiteX5" fmla="*/ 1914415 w 2596592"/>
              <a:gd name="connsiteY5" fmla="*/ 0 h 774225"/>
              <a:gd name="connsiteX6" fmla="*/ 2163827 w 2596592"/>
              <a:gd name="connsiteY6" fmla="*/ 220321 h 774225"/>
              <a:gd name="connsiteX7" fmla="*/ 2504273 w 2596592"/>
              <a:gd name="connsiteY7" fmla="*/ 220321 h 774225"/>
              <a:gd name="connsiteX8" fmla="*/ 2596592 w 2596592"/>
              <a:gd name="connsiteY8" fmla="*/ 312640 h 774225"/>
              <a:gd name="connsiteX9" fmla="*/ 2596592 w 2596592"/>
              <a:gd name="connsiteY9" fmla="*/ 312638 h 774225"/>
              <a:gd name="connsiteX10" fmla="*/ 2596592 w 2596592"/>
              <a:gd name="connsiteY10" fmla="*/ 312638 h 774225"/>
              <a:gd name="connsiteX11" fmla="*/ 2596592 w 2596592"/>
              <a:gd name="connsiteY11" fmla="*/ 451114 h 774225"/>
              <a:gd name="connsiteX12" fmla="*/ 2596592 w 2596592"/>
              <a:gd name="connsiteY12" fmla="*/ 681906 h 774225"/>
              <a:gd name="connsiteX13" fmla="*/ 2504273 w 2596592"/>
              <a:gd name="connsiteY13" fmla="*/ 774225 h 774225"/>
              <a:gd name="connsiteX14" fmla="*/ 2163827 w 2596592"/>
              <a:gd name="connsiteY14" fmla="*/ 774225 h 774225"/>
              <a:gd name="connsiteX15" fmla="*/ 1514679 w 2596592"/>
              <a:gd name="connsiteY15" fmla="*/ 774225 h 774225"/>
              <a:gd name="connsiteX16" fmla="*/ 1514679 w 2596592"/>
              <a:gd name="connsiteY16" fmla="*/ 774225 h 774225"/>
              <a:gd name="connsiteX17" fmla="*/ 92319 w 2596592"/>
              <a:gd name="connsiteY17" fmla="*/ 774225 h 774225"/>
              <a:gd name="connsiteX18" fmla="*/ 0 w 2596592"/>
              <a:gd name="connsiteY18" fmla="*/ 681906 h 774225"/>
              <a:gd name="connsiteX19" fmla="*/ 0 w 2596592"/>
              <a:gd name="connsiteY19" fmla="*/ 451114 h 774225"/>
              <a:gd name="connsiteX20" fmla="*/ 0 w 2596592"/>
              <a:gd name="connsiteY20" fmla="*/ 312638 h 774225"/>
              <a:gd name="connsiteX21" fmla="*/ 0 w 2596592"/>
              <a:gd name="connsiteY21" fmla="*/ 312638 h 774225"/>
              <a:gd name="connsiteX22" fmla="*/ 0 w 2596592"/>
              <a:gd name="connsiteY22"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046944 w 2596592"/>
              <a:gd name="connsiteY3" fmla="*/ 218108 h 774225"/>
              <a:gd name="connsiteX4" fmla="*/ 1554945 w 2596592"/>
              <a:gd name="connsiteY4" fmla="*/ 221282 h 774225"/>
              <a:gd name="connsiteX5" fmla="*/ 1914415 w 2596592"/>
              <a:gd name="connsiteY5" fmla="*/ 0 h 774225"/>
              <a:gd name="connsiteX6" fmla="*/ 2163827 w 2596592"/>
              <a:gd name="connsiteY6" fmla="*/ 220321 h 774225"/>
              <a:gd name="connsiteX7" fmla="*/ 2504273 w 2596592"/>
              <a:gd name="connsiteY7" fmla="*/ 220321 h 774225"/>
              <a:gd name="connsiteX8" fmla="*/ 2596592 w 2596592"/>
              <a:gd name="connsiteY8" fmla="*/ 312640 h 774225"/>
              <a:gd name="connsiteX9" fmla="*/ 2596592 w 2596592"/>
              <a:gd name="connsiteY9" fmla="*/ 312638 h 774225"/>
              <a:gd name="connsiteX10" fmla="*/ 2596592 w 2596592"/>
              <a:gd name="connsiteY10" fmla="*/ 312638 h 774225"/>
              <a:gd name="connsiteX11" fmla="*/ 2596592 w 2596592"/>
              <a:gd name="connsiteY11" fmla="*/ 451114 h 774225"/>
              <a:gd name="connsiteX12" fmla="*/ 2596592 w 2596592"/>
              <a:gd name="connsiteY12" fmla="*/ 681906 h 774225"/>
              <a:gd name="connsiteX13" fmla="*/ 2504273 w 2596592"/>
              <a:gd name="connsiteY13" fmla="*/ 774225 h 774225"/>
              <a:gd name="connsiteX14" fmla="*/ 2163827 w 2596592"/>
              <a:gd name="connsiteY14" fmla="*/ 774225 h 774225"/>
              <a:gd name="connsiteX15" fmla="*/ 1514679 w 2596592"/>
              <a:gd name="connsiteY15" fmla="*/ 774225 h 774225"/>
              <a:gd name="connsiteX16" fmla="*/ 1514679 w 2596592"/>
              <a:gd name="connsiteY16" fmla="*/ 774225 h 774225"/>
              <a:gd name="connsiteX17" fmla="*/ 92319 w 2596592"/>
              <a:gd name="connsiteY17" fmla="*/ 774225 h 774225"/>
              <a:gd name="connsiteX18" fmla="*/ 0 w 2596592"/>
              <a:gd name="connsiteY18" fmla="*/ 681906 h 774225"/>
              <a:gd name="connsiteX19" fmla="*/ 0 w 2596592"/>
              <a:gd name="connsiteY19" fmla="*/ 451114 h 774225"/>
              <a:gd name="connsiteX20" fmla="*/ 0 w 2596592"/>
              <a:gd name="connsiteY20" fmla="*/ 312638 h 774225"/>
              <a:gd name="connsiteX21" fmla="*/ 0 w 2596592"/>
              <a:gd name="connsiteY21" fmla="*/ 312638 h 774225"/>
              <a:gd name="connsiteX22" fmla="*/ 0 w 2596592"/>
              <a:gd name="connsiteY22"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046944 w 2596592"/>
              <a:gd name="connsiteY3" fmla="*/ 221283 h 774225"/>
              <a:gd name="connsiteX4" fmla="*/ 1554945 w 2596592"/>
              <a:gd name="connsiteY4" fmla="*/ 221282 h 774225"/>
              <a:gd name="connsiteX5" fmla="*/ 1914415 w 2596592"/>
              <a:gd name="connsiteY5" fmla="*/ 0 h 774225"/>
              <a:gd name="connsiteX6" fmla="*/ 2163827 w 2596592"/>
              <a:gd name="connsiteY6" fmla="*/ 220321 h 774225"/>
              <a:gd name="connsiteX7" fmla="*/ 2504273 w 2596592"/>
              <a:gd name="connsiteY7" fmla="*/ 220321 h 774225"/>
              <a:gd name="connsiteX8" fmla="*/ 2596592 w 2596592"/>
              <a:gd name="connsiteY8" fmla="*/ 312640 h 774225"/>
              <a:gd name="connsiteX9" fmla="*/ 2596592 w 2596592"/>
              <a:gd name="connsiteY9" fmla="*/ 312638 h 774225"/>
              <a:gd name="connsiteX10" fmla="*/ 2596592 w 2596592"/>
              <a:gd name="connsiteY10" fmla="*/ 312638 h 774225"/>
              <a:gd name="connsiteX11" fmla="*/ 2596592 w 2596592"/>
              <a:gd name="connsiteY11" fmla="*/ 451114 h 774225"/>
              <a:gd name="connsiteX12" fmla="*/ 2596592 w 2596592"/>
              <a:gd name="connsiteY12" fmla="*/ 681906 h 774225"/>
              <a:gd name="connsiteX13" fmla="*/ 2504273 w 2596592"/>
              <a:gd name="connsiteY13" fmla="*/ 774225 h 774225"/>
              <a:gd name="connsiteX14" fmla="*/ 2163827 w 2596592"/>
              <a:gd name="connsiteY14" fmla="*/ 774225 h 774225"/>
              <a:gd name="connsiteX15" fmla="*/ 1514679 w 2596592"/>
              <a:gd name="connsiteY15" fmla="*/ 774225 h 774225"/>
              <a:gd name="connsiteX16" fmla="*/ 1514679 w 2596592"/>
              <a:gd name="connsiteY16" fmla="*/ 774225 h 774225"/>
              <a:gd name="connsiteX17" fmla="*/ 92319 w 2596592"/>
              <a:gd name="connsiteY17" fmla="*/ 774225 h 774225"/>
              <a:gd name="connsiteX18" fmla="*/ 0 w 2596592"/>
              <a:gd name="connsiteY18" fmla="*/ 681906 h 774225"/>
              <a:gd name="connsiteX19" fmla="*/ 0 w 2596592"/>
              <a:gd name="connsiteY19" fmla="*/ 451114 h 774225"/>
              <a:gd name="connsiteX20" fmla="*/ 0 w 2596592"/>
              <a:gd name="connsiteY20" fmla="*/ 312638 h 774225"/>
              <a:gd name="connsiteX21" fmla="*/ 0 w 2596592"/>
              <a:gd name="connsiteY21" fmla="*/ 312638 h 774225"/>
              <a:gd name="connsiteX22" fmla="*/ 0 w 2596592"/>
              <a:gd name="connsiteY22" fmla="*/ 312640 h 774225"/>
              <a:gd name="connsiteX0" fmla="*/ 0 w 2596592"/>
              <a:gd name="connsiteY0" fmla="*/ 312640 h 774225"/>
              <a:gd name="connsiteX1" fmla="*/ 92319 w 2596592"/>
              <a:gd name="connsiteY1" fmla="*/ 220321 h 774225"/>
              <a:gd name="connsiteX2" fmla="*/ 92857 w 2596592"/>
              <a:gd name="connsiteY2" fmla="*/ 224458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19695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19695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24457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19695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21282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21282 h 774225"/>
              <a:gd name="connsiteX3" fmla="*/ 362737 w 2596592"/>
              <a:gd name="connsiteY3" fmla="*/ 219696 h 774225"/>
              <a:gd name="connsiteX4" fmla="*/ 1000328 w 2596592"/>
              <a:gd name="connsiteY4" fmla="*/ 220321 h 774225"/>
              <a:gd name="connsiteX5" fmla="*/ 1046944 w 2596592"/>
              <a:gd name="connsiteY5" fmla="*/ 221283 h 774225"/>
              <a:gd name="connsiteX6" fmla="*/ 1554945 w 2596592"/>
              <a:gd name="connsiteY6" fmla="*/ 221282 h 774225"/>
              <a:gd name="connsiteX7" fmla="*/ 1914415 w 2596592"/>
              <a:gd name="connsiteY7" fmla="*/ 0 h 774225"/>
              <a:gd name="connsiteX8" fmla="*/ 2163827 w 2596592"/>
              <a:gd name="connsiteY8" fmla="*/ 220321 h 774225"/>
              <a:gd name="connsiteX9" fmla="*/ 2504273 w 2596592"/>
              <a:gd name="connsiteY9" fmla="*/ 220321 h 774225"/>
              <a:gd name="connsiteX10" fmla="*/ 2596592 w 2596592"/>
              <a:gd name="connsiteY10" fmla="*/ 312640 h 774225"/>
              <a:gd name="connsiteX11" fmla="*/ 2596592 w 2596592"/>
              <a:gd name="connsiteY11" fmla="*/ 312638 h 774225"/>
              <a:gd name="connsiteX12" fmla="*/ 2596592 w 2596592"/>
              <a:gd name="connsiteY12" fmla="*/ 312638 h 774225"/>
              <a:gd name="connsiteX13" fmla="*/ 2596592 w 2596592"/>
              <a:gd name="connsiteY13" fmla="*/ 451114 h 774225"/>
              <a:gd name="connsiteX14" fmla="*/ 2596592 w 2596592"/>
              <a:gd name="connsiteY14" fmla="*/ 681906 h 774225"/>
              <a:gd name="connsiteX15" fmla="*/ 2504273 w 2596592"/>
              <a:gd name="connsiteY15" fmla="*/ 774225 h 774225"/>
              <a:gd name="connsiteX16" fmla="*/ 2163827 w 2596592"/>
              <a:gd name="connsiteY16" fmla="*/ 774225 h 774225"/>
              <a:gd name="connsiteX17" fmla="*/ 1514679 w 2596592"/>
              <a:gd name="connsiteY17" fmla="*/ 774225 h 774225"/>
              <a:gd name="connsiteX18" fmla="*/ 1514679 w 2596592"/>
              <a:gd name="connsiteY18" fmla="*/ 774225 h 774225"/>
              <a:gd name="connsiteX19" fmla="*/ 92319 w 2596592"/>
              <a:gd name="connsiteY19" fmla="*/ 774225 h 774225"/>
              <a:gd name="connsiteX20" fmla="*/ 0 w 2596592"/>
              <a:gd name="connsiteY20" fmla="*/ 681906 h 774225"/>
              <a:gd name="connsiteX21" fmla="*/ 0 w 2596592"/>
              <a:gd name="connsiteY21" fmla="*/ 451114 h 774225"/>
              <a:gd name="connsiteX22" fmla="*/ 0 w 2596592"/>
              <a:gd name="connsiteY22" fmla="*/ 312638 h 774225"/>
              <a:gd name="connsiteX23" fmla="*/ 0 w 2596592"/>
              <a:gd name="connsiteY23" fmla="*/ 312638 h 774225"/>
              <a:gd name="connsiteX24" fmla="*/ 0 w 2596592"/>
              <a:gd name="connsiteY24" fmla="*/ 312640 h 774225"/>
              <a:gd name="connsiteX0" fmla="*/ 0 w 2596592"/>
              <a:gd name="connsiteY0" fmla="*/ 327894 h 789479"/>
              <a:gd name="connsiteX1" fmla="*/ 92319 w 2596592"/>
              <a:gd name="connsiteY1" fmla="*/ 235575 h 789479"/>
              <a:gd name="connsiteX2" fmla="*/ 357970 w 2596592"/>
              <a:gd name="connsiteY2" fmla="*/ 236536 h 789479"/>
              <a:gd name="connsiteX3" fmla="*/ 577049 w 2596592"/>
              <a:gd name="connsiteY3" fmla="*/ 0 h 789479"/>
              <a:gd name="connsiteX4" fmla="*/ 1000328 w 2596592"/>
              <a:gd name="connsiteY4" fmla="*/ 235575 h 789479"/>
              <a:gd name="connsiteX5" fmla="*/ 1046944 w 2596592"/>
              <a:gd name="connsiteY5" fmla="*/ 236537 h 789479"/>
              <a:gd name="connsiteX6" fmla="*/ 1554945 w 2596592"/>
              <a:gd name="connsiteY6" fmla="*/ 236536 h 789479"/>
              <a:gd name="connsiteX7" fmla="*/ 1914415 w 2596592"/>
              <a:gd name="connsiteY7" fmla="*/ 15254 h 789479"/>
              <a:gd name="connsiteX8" fmla="*/ 2163827 w 2596592"/>
              <a:gd name="connsiteY8" fmla="*/ 235575 h 789479"/>
              <a:gd name="connsiteX9" fmla="*/ 2504273 w 2596592"/>
              <a:gd name="connsiteY9" fmla="*/ 235575 h 789479"/>
              <a:gd name="connsiteX10" fmla="*/ 2596592 w 2596592"/>
              <a:gd name="connsiteY10" fmla="*/ 327894 h 789479"/>
              <a:gd name="connsiteX11" fmla="*/ 2596592 w 2596592"/>
              <a:gd name="connsiteY11" fmla="*/ 327892 h 789479"/>
              <a:gd name="connsiteX12" fmla="*/ 2596592 w 2596592"/>
              <a:gd name="connsiteY12" fmla="*/ 327892 h 789479"/>
              <a:gd name="connsiteX13" fmla="*/ 2596592 w 2596592"/>
              <a:gd name="connsiteY13" fmla="*/ 466368 h 789479"/>
              <a:gd name="connsiteX14" fmla="*/ 2596592 w 2596592"/>
              <a:gd name="connsiteY14" fmla="*/ 697160 h 789479"/>
              <a:gd name="connsiteX15" fmla="*/ 2504273 w 2596592"/>
              <a:gd name="connsiteY15" fmla="*/ 789479 h 789479"/>
              <a:gd name="connsiteX16" fmla="*/ 2163827 w 2596592"/>
              <a:gd name="connsiteY16" fmla="*/ 789479 h 789479"/>
              <a:gd name="connsiteX17" fmla="*/ 1514679 w 2596592"/>
              <a:gd name="connsiteY17" fmla="*/ 789479 h 789479"/>
              <a:gd name="connsiteX18" fmla="*/ 1514679 w 2596592"/>
              <a:gd name="connsiteY18" fmla="*/ 789479 h 789479"/>
              <a:gd name="connsiteX19" fmla="*/ 92319 w 2596592"/>
              <a:gd name="connsiteY19" fmla="*/ 789479 h 789479"/>
              <a:gd name="connsiteX20" fmla="*/ 0 w 2596592"/>
              <a:gd name="connsiteY20" fmla="*/ 697160 h 789479"/>
              <a:gd name="connsiteX21" fmla="*/ 0 w 2596592"/>
              <a:gd name="connsiteY21" fmla="*/ 466368 h 789479"/>
              <a:gd name="connsiteX22" fmla="*/ 0 w 2596592"/>
              <a:gd name="connsiteY22" fmla="*/ 327892 h 789479"/>
              <a:gd name="connsiteX23" fmla="*/ 0 w 2596592"/>
              <a:gd name="connsiteY23" fmla="*/ 327892 h 789479"/>
              <a:gd name="connsiteX24" fmla="*/ 0 w 2596592"/>
              <a:gd name="connsiteY24" fmla="*/ 327894 h 789479"/>
              <a:gd name="connsiteX0" fmla="*/ 0 w 2596592"/>
              <a:gd name="connsiteY0" fmla="*/ 316782 h 778367"/>
              <a:gd name="connsiteX1" fmla="*/ 92319 w 2596592"/>
              <a:gd name="connsiteY1" fmla="*/ 224463 h 778367"/>
              <a:gd name="connsiteX2" fmla="*/ 357970 w 2596592"/>
              <a:gd name="connsiteY2" fmla="*/ 225424 h 778367"/>
              <a:gd name="connsiteX3" fmla="*/ 577049 w 2596592"/>
              <a:gd name="connsiteY3" fmla="*/ 0 h 778367"/>
              <a:gd name="connsiteX4" fmla="*/ 1000328 w 2596592"/>
              <a:gd name="connsiteY4" fmla="*/ 224463 h 778367"/>
              <a:gd name="connsiteX5" fmla="*/ 1046944 w 2596592"/>
              <a:gd name="connsiteY5" fmla="*/ 225425 h 778367"/>
              <a:gd name="connsiteX6" fmla="*/ 1554945 w 2596592"/>
              <a:gd name="connsiteY6" fmla="*/ 225424 h 778367"/>
              <a:gd name="connsiteX7" fmla="*/ 1914415 w 2596592"/>
              <a:gd name="connsiteY7" fmla="*/ 4142 h 778367"/>
              <a:gd name="connsiteX8" fmla="*/ 2163827 w 2596592"/>
              <a:gd name="connsiteY8" fmla="*/ 224463 h 778367"/>
              <a:gd name="connsiteX9" fmla="*/ 2504273 w 2596592"/>
              <a:gd name="connsiteY9" fmla="*/ 224463 h 778367"/>
              <a:gd name="connsiteX10" fmla="*/ 2596592 w 2596592"/>
              <a:gd name="connsiteY10" fmla="*/ 316782 h 778367"/>
              <a:gd name="connsiteX11" fmla="*/ 2596592 w 2596592"/>
              <a:gd name="connsiteY11" fmla="*/ 316780 h 778367"/>
              <a:gd name="connsiteX12" fmla="*/ 2596592 w 2596592"/>
              <a:gd name="connsiteY12" fmla="*/ 316780 h 778367"/>
              <a:gd name="connsiteX13" fmla="*/ 2596592 w 2596592"/>
              <a:gd name="connsiteY13" fmla="*/ 455256 h 778367"/>
              <a:gd name="connsiteX14" fmla="*/ 2596592 w 2596592"/>
              <a:gd name="connsiteY14" fmla="*/ 686048 h 778367"/>
              <a:gd name="connsiteX15" fmla="*/ 2504273 w 2596592"/>
              <a:gd name="connsiteY15" fmla="*/ 778367 h 778367"/>
              <a:gd name="connsiteX16" fmla="*/ 2163827 w 2596592"/>
              <a:gd name="connsiteY16" fmla="*/ 778367 h 778367"/>
              <a:gd name="connsiteX17" fmla="*/ 1514679 w 2596592"/>
              <a:gd name="connsiteY17" fmla="*/ 778367 h 778367"/>
              <a:gd name="connsiteX18" fmla="*/ 1514679 w 2596592"/>
              <a:gd name="connsiteY18" fmla="*/ 778367 h 778367"/>
              <a:gd name="connsiteX19" fmla="*/ 92319 w 2596592"/>
              <a:gd name="connsiteY19" fmla="*/ 778367 h 778367"/>
              <a:gd name="connsiteX20" fmla="*/ 0 w 2596592"/>
              <a:gd name="connsiteY20" fmla="*/ 686048 h 778367"/>
              <a:gd name="connsiteX21" fmla="*/ 0 w 2596592"/>
              <a:gd name="connsiteY21" fmla="*/ 455256 h 778367"/>
              <a:gd name="connsiteX22" fmla="*/ 0 w 2596592"/>
              <a:gd name="connsiteY22" fmla="*/ 316780 h 778367"/>
              <a:gd name="connsiteX23" fmla="*/ 0 w 2596592"/>
              <a:gd name="connsiteY23" fmla="*/ 316780 h 778367"/>
              <a:gd name="connsiteX24" fmla="*/ 0 w 2596592"/>
              <a:gd name="connsiteY24" fmla="*/ 316782 h 778367"/>
              <a:gd name="connsiteX0" fmla="*/ 0 w 2596592"/>
              <a:gd name="connsiteY0" fmla="*/ 316782 h 778367"/>
              <a:gd name="connsiteX1" fmla="*/ 92319 w 2596592"/>
              <a:gd name="connsiteY1" fmla="*/ 224463 h 778367"/>
              <a:gd name="connsiteX2" fmla="*/ 357970 w 2596592"/>
              <a:gd name="connsiteY2" fmla="*/ 225424 h 778367"/>
              <a:gd name="connsiteX3" fmla="*/ 577049 w 2596592"/>
              <a:gd name="connsiteY3" fmla="*/ 0 h 778367"/>
              <a:gd name="connsiteX4" fmla="*/ 824116 w 2596592"/>
              <a:gd name="connsiteY4" fmla="*/ 224463 h 778367"/>
              <a:gd name="connsiteX5" fmla="*/ 1046944 w 2596592"/>
              <a:gd name="connsiteY5" fmla="*/ 225425 h 778367"/>
              <a:gd name="connsiteX6" fmla="*/ 1554945 w 2596592"/>
              <a:gd name="connsiteY6" fmla="*/ 225424 h 778367"/>
              <a:gd name="connsiteX7" fmla="*/ 1914415 w 2596592"/>
              <a:gd name="connsiteY7" fmla="*/ 4142 h 778367"/>
              <a:gd name="connsiteX8" fmla="*/ 2163827 w 2596592"/>
              <a:gd name="connsiteY8" fmla="*/ 224463 h 778367"/>
              <a:gd name="connsiteX9" fmla="*/ 2504273 w 2596592"/>
              <a:gd name="connsiteY9" fmla="*/ 224463 h 778367"/>
              <a:gd name="connsiteX10" fmla="*/ 2596592 w 2596592"/>
              <a:gd name="connsiteY10" fmla="*/ 316782 h 778367"/>
              <a:gd name="connsiteX11" fmla="*/ 2596592 w 2596592"/>
              <a:gd name="connsiteY11" fmla="*/ 316780 h 778367"/>
              <a:gd name="connsiteX12" fmla="*/ 2596592 w 2596592"/>
              <a:gd name="connsiteY12" fmla="*/ 316780 h 778367"/>
              <a:gd name="connsiteX13" fmla="*/ 2596592 w 2596592"/>
              <a:gd name="connsiteY13" fmla="*/ 455256 h 778367"/>
              <a:gd name="connsiteX14" fmla="*/ 2596592 w 2596592"/>
              <a:gd name="connsiteY14" fmla="*/ 686048 h 778367"/>
              <a:gd name="connsiteX15" fmla="*/ 2504273 w 2596592"/>
              <a:gd name="connsiteY15" fmla="*/ 778367 h 778367"/>
              <a:gd name="connsiteX16" fmla="*/ 2163827 w 2596592"/>
              <a:gd name="connsiteY16" fmla="*/ 778367 h 778367"/>
              <a:gd name="connsiteX17" fmla="*/ 1514679 w 2596592"/>
              <a:gd name="connsiteY17" fmla="*/ 778367 h 778367"/>
              <a:gd name="connsiteX18" fmla="*/ 1514679 w 2596592"/>
              <a:gd name="connsiteY18" fmla="*/ 778367 h 778367"/>
              <a:gd name="connsiteX19" fmla="*/ 92319 w 2596592"/>
              <a:gd name="connsiteY19" fmla="*/ 778367 h 778367"/>
              <a:gd name="connsiteX20" fmla="*/ 0 w 2596592"/>
              <a:gd name="connsiteY20" fmla="*/ 686048 h 778367"/>
              <a:gd name="connsiteX21" fmla="*/ 0 w 2596592"/>
              <a:gd name="connsiteY21" fmla="*/ 455256 h 778367"/>
              <a:gd name="connsiteX22" fmla="*/ 0 w 2596592"/>
              <a:gd name="connsiteY22" fmla="*/ 316780 h 778367"/>
              <a:gd name="connsiteX23" fmla="*/ 0 w 2596592"/>
              <a:gd name="connsiteY23" fmla="*/ 316780 h 778367"/>
              <a:gd name="connsiteX24" fmla="*/ 0 w 2596592"/>
              <a:gd name="connsiteY24" fmla="*/ 316782 h 778367"/>
              <a:gd name="connsiteX0" fmla="*/ 0 w 2596592"/>
              <a:gd name="connsiteY0" fmla="*/ 316782 h 778367"/>
              <a:gd name="connsiteX1" fmla="*/ 92319 w 2596592"/>
              <a:gd name="connsiteY1" fmla="*/ 224463 h 778367"/>
              <a:gd name="connsiteX2" fmla="*/ 357970 w 2596592"/>
              <a:gd name="connsiteY2" fmla="*/ 225424 h 778367"/>
              <a:gd name="connsiteX3" fmla="*/ 577049 w 2596592"/>
              <a:gd name="connsiteY3" fmla="*/ 0 h 778367"/>
              <a:gd name="connsiteX4" fmla="*/ 832053 w 2596592"/>
              <a:gd name="connsiteY4" fmla="*/ 224463 h 778367"/>
              <a:gd name="connsiteX5" fmla="*/ 1046944 w 2596592"/>
              <a:gd name="connsiteY5" fmla="*/ 225425 h 778367"/>
              <a:gd name="connsiteX6" fmla="*/ 1554945 w 2596592"/>
              <a:gd name="connsiteY6" fmla="*/ 225424 h 778367"/>
              <a:gd name="connsiteX7" fmla="*/ 1914415 w 2596592"/>
              <a:gd name="connsiteY7" fmla="*/ 4142 h 778367"/>
              <a:gd name="connsiteX8" fmla="*/ 2163827 w 2596592"/>
              <a:gd name="connsiteY8" fmla="*/ 224463 h 778367"/>
              <a:gd name="connsiteX9" fmla="*/ 2504273 w 2596592"/>
              <a:gd name="connsiteY9" fmla="*/ 224463 h 778367"/>
              <a:gd name="connsiteX10" fmla="*/ 2596592 w 2596592"/>
              <a:gd name="connsiteY10" fmla="*/ 316782 h 778367"/>
              <a:gd name="connsiteX11" fmla="*/ 2596592 w 2596592"/>
              <a:gd name="connsiteY11" fmla="*/ 316780 h 778367"/>
              <a:gd name="connsiteX12" fmla="*/ 2596592 w 2596592"/>
              <a:gd name="connsiteY12" fmla="*/ 316780 h 778367"/>
              <a:gd name="connsiteX13" fmla="*/ 2596592 w 2596592"/>
              <a:gd name="connsiteY13" fmla="*/ 455256 h 778367"/>
              <a:gd name="connsiteX14" fmla="*/ 2596592 w 2596592"/>
              <a:gd name="connsiteY14" fmla="*/ 686048 h 778367"/>
              <a:gd name="connsiteX15" fmla="*/ 2504273 w 2596592"/>
              <a:gd name="connsiteY15" fmla="*/ 778367 h 778367"/>
              <a:gd name="connsiteX16" fmla="*/ 2163827 w 2596592"/>
              <a:gd name="connsiteY16" fmla="*/ 778367 h 778367"/>
              <a:gd name="connsiteX17" fmla="*/ 1514679 w 2596592"/>
              <a:gd name="connsiteY17" fmla="*/ 778367 h 778367"/>
              <a:gd name="connsiteX18" fmla="*/ 1514679 w 2596592"/>
              <a:gd name="connsiteY18" fmla="*/ 778367 h 778367"/>
              <a:gd name="connsiteX19" fmla="*/ 92319 w 2596592"/>
              <a:gd name="connsiteY19" fmla="*/ 778367 h 778367"/>
              <a:gd name="connsiteX20" fmla="*/ 0 w 2596592"/>
              <a:gd name="connsiteY20" fmla="*/ 686048 h 778367"/>
              <a:gd name="connsiteX21" fmla="*/ 0 w 2596592"/>
              <a:gd name="connsiteY21" fmla="*/ 455256 h 778367"/>
              <a:gd name="connsiteX22" fmla="*/ 0 w 2596592"/>
              <a:gd name="connsiteY22" fmla="*/ 316780 h 778367"/>
              <a:gd name="connsiteX23" fmla="*/ 0 w 2596592"/>
              <a:gd name="connsiteY23" fmla="*/ 316780 h 778367"/>
              <a:gd name="connsiteX24" fmla="*/ 0 w 2596592"/>
              <a:gd name="connsiteY24" fmla="*/ 316782 h 778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96592" h="778367">
                <a:moveTo>
                  <a:pt x="0" y="316782"/>
                </a:moveTo>
                <a:cubicBezTo>
                  <a:pt x="0" y="265796"/>
                  <a:pt x="41333" y="224463"/>
                  <a:pt x="92319" y="224463"/>
                </a:cubicBezTo>
                <a:cubicBezTo>
                  <a:pt x="92498" y="225842"/>
                  <a:pt x="357791" y="224045"/>
                  <a:pt x="357970" y="225424"/>
                </a:cubicBezTo>
                <a:lnTo>
                  <a:pt x="577049" y="0"/>
                </a:lnTo>
                <a:lnTo>
                  <a:pt x="832053" y="224463"/>
                </a:lnTo>
                <a:lnTo>
                  <a:pt x="1046944" y="225425"/>
                </a:lnTo>
                <a:lnTo>
                  <a:pt x="1554945" y="225424"/>
                </a:lnTo>
                <a:lnTo>
                  <a:pt x="1914415" y="4142"/>
                </a:lnTo>
                <a:lnTo>
                  <a:pt x="2163827" y="224463"/>
                </a:lnTo>
                <a:lnTo>
                  <a:pt x="2504273" y="224463"/>
                </a:lnTo>
                <a:cubicBezTo>
                  <a:pt x="2555259" y="224463"/>
                  <a:pt x="2596592" y="265796"/>
                  <a:pt x="2596592" y="316782"/>
                </a:cubicBezTo>
                <a:lnTo>
                  <a:pt x="2596592" y="316780"/>
                </a:lnTo>
                <a:lnTo>
                  <a:pt x="2596592" y="316780"/>
                </a:lnTo>
                <a:lnTo>
                  <a:pt x="2596592" y="455256"/>
                </a:lnTo>
                <a:lnTo>
                  <a:pt x="2596592" y="686048"/>
                </a:lnTo>
                <a:cubicBezTo>
                  <a:pt x="2596592" y="737034"/>
                  <a:pt x="2555259" y="778367"/>
                  <a:pt x="2504273" y="778367"/>
                </a:cubicBezTo>
                <a:lnTo>
                  <a:pt x="2163827" y="778367"/>
                </a:lnTo>
                <a:lnTo>
                  <a:pt x="1514679" y="778367"/>
                </a:lnTo>
                <a:lnTo>
                  <a:pt x="1514679" y="778367"/>
                </a:lnTo>
                <a:lnTo>
                  <a:pt x="92319" y="778367"/>
                </a:lnTo>
                <a:cubicBezTo>
                  <a:pt x="41333" y="778367"/>
                  <a:pt x="0" y="737034"/>
                  <a:pt x="0" y="686048"/>
                </a:cubicBezTo>
                <a:lnTo>
                  <a:pt x="0" y="455256"/>
                </a:lnTo>
                <a:lnTo>
                  <a:pt x="0" y="316780"/>
                </a:lnTo>
                <a:lnTo>
                  <a:pt x="0" y="316780"/>
                </a:lnTo>
                <a:lnTo>
                  <a:pt x="0" y="316782"/>
                </a:lnTo>
                <a:close/>
              </a:path>
            </a:pathLst>
          </a:cu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Bef>
                <a:spcPts val="1200"/>
              </a:spcBef>
              <a:spcAft>
                <a:spcPts val="0"/>
              </a:spcAft>
            </a:pPr>
            <a:endParaRPr lang="en-US" altLang="zh-CN" sz="40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Bef>
                <a:spcPts val="1200"/>
              </a:spcBef>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转换说明符</a:t>
            </a:r>
          </a:p>
        </p:txBody>
      </p:sp>
      <p:sp>
        <p:nvSpPr>
          <p:cNvPr id="26" name="内容占位符 2"/>
          <p:cNvSpPr txBox="1">
            <a:spLocks/>
          </p:cNvSpPr>
          <p:nvPr/>
        </p:nvSpPr>
        <p:spPr bwMode="auto">
          <a:xfrm>
            <a:off x="4727848" y="3789040"/>
            <a:ext cx="5401293" cy="601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600"/>
              </a:spcBef>
            </a:pPr>
            <a:r>
              <a:rPr lang="en-US" altLang="zh-CN" sz="2800" ker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kern="0">
                <a:solidFill>
                  <a:schemeClr val="tx1">
                    <a:lumMod val="75000"/>
                    <a:lumOff val="25000"/>
                  </a:schemeClr>
                </a:solidFill>
                <a:latin typeface="Consolas" panose="020B0609020204030204" pitchFamily="49" charset="0"/>
                <a:ea typeface="微软雅黑" panose="020B0503020204020204" pitchFamily="34" charset="-122"/>
              </a:rPr>
              <a:t>%d :  </a:t>
            </a:r>
            <a:r>
              <a:rPr lang="zh-CN" altLang="en-US" sz="2800" kern="0">
                <a:solidFill>
                  <a:schemeClr val="tx1">
                    <a:lumMod val="75000"/>
                    <a:lumOff val="25000"/>
                  </a:schemeClr>
                </a:solidFill>
                <a:latin typeface="微软雅黑" panose="020B0503020204020204" pitchFamily="34" charset="-122"/>
                <a:ea typeface="微软雅黑" panose="020B0503020204020204" pitchFamily="34" charset="-122"/>
              </a:rPr>
              <a:t>整数</a:t>
            </a:r>
          </a:p>
        </p:txBody>
      </p:sp>
      <p:sp>
        <p:nvSpPr>
          <p:cNvPr id="27" name="圆角矩形 26"/>
          <p:cNvSpPr/>
          <p:nvPr/>
        </p:nvSpPr>
        <p:spPr>
          <a:xfrm>
            <a:off x="4367808" y="5373216"/>
            <a:ext cx="746496"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%s</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圆角矩形 27"/>
          <p:cNvSpPr/>
          <p:nvPr/>
        </p:nvSpPr>
        <p:spPr>
          <a:xfrm>
            <a:off x="3446107" y="5877272"/>
            <a:ext cx="441968"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圆角矩形 28"/>
          <p:cNvSpPr/>
          <p:nvPr/>
        </p:nvSpPr>
        <p:spPr>
          <a:xfrm>
            <a:off x="8534352" y="5877272"/>
            <a:ext cx="441968"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圆角矩形 29"/>
          <p:cNvSpPr/>
          <p:nvPr/>
        </p:nvSpPr>
        <p:spPr>
          <a:xfrm>
            <a:off x="5783357" y="5877272"/>
            <a:ext cx="855712"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48609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1000"/>
                                        <p:tgtEl>
                                          <p:spTgt spid="1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heel(1)">
                                      <p:cBhvr>
                                        <p:cTn id="16" dur="1000"/>
                                        <p:tgtEl>
                                          <p:spTgt spid="19"/>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fade">
                                      <p:cBhvr>
                                        <p:cTn id="37" dur="500"/>
                                        <p:tgtEl>
                                          <p:spTgt spid="3">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fade">
                                      <p:cBhvr>
                                        <p:cTn id="43" dur="500"/>
                                        <p:tgtEl>
                                          <p:spTgt spid="3">
                                            <p:txEl>
                                              <p:pRg st="2" end="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fade">
                                      <p:cBhvr>
                                        <p:cTn id="46" dur="500"/>
                                        <p:tgtEl>
                                          <p:spTgt spid="3">
                                            <p:txEl>
                                              <p:pRg st="3" end="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Effect transition="in" filter="fade">
                                      <p:cBhvr>
                                        <p:cTn id="49" dur="500"/>
                                        <p:tgtEl>
                                          <p:spTgt spid="3">
                                            <p:txEl>
                                              <p:pRg st="4" end="4"/>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Effect transition="in" filter="fade">
                                      <p:cBhvr>
                                        <p:cTn id="52" dur="500"/>
                                        <p:tgtEl>
                                          <p:spTgt spid="3">
                                            <p:txEl>
                                              <p:pRg st="5" end="5"/>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500"/>
                                        <p:tgtEl>
                                          <p:spTgt spid="2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500"/>
                                        <p:tgtEl>
                                          <p:spTgt spid="2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9" grpId="0" animBg="1"/>
      <p:bldP spid="20" grpId="0" animBg="1"/>
      <p:bldP spid="21" grpId="0" animBg="1"/>
      <p:bldP spid="23" grpId="0" animBg="1"/>
      <p:bldP spid="24" grpId="0" animBg="1"/>
      <p:bldP spid="18" grpId="0" animBg="1"/>
      <p:bldP spid="25" grpId="0" animBg="1"/>
      <p:bldP spid="26" grpId="0"/>
      <p:bldP spid="27" grpId="0" animBg="1"/>
      <p:bldP spid="28" grpId="0" animBg="1"/>
      <p:bldP spid="29" grpId="0" animBg="1"/>
      <p:bldP spid="3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字符串专有方法</a:t>
            </a:r>
          </a:p>
        </p:txBody>
      </p:sp>
      <p:sp>
        <p:nvSpPr>
          <p:cNvPr id="3" name="内容占位符 2"/>
          <p:cNvSpPr>
            <a:spLocks noGrp="1"/>
          </p:cNvSpPr>
          <p:nvPr>
            <p:ph idx="1"/>
          </p:nvPr>
        </p:nvSpPr>
        <p:spPr>
          <a:xfrm>
            <a:off x="609600" y="1484312"/>
            <a:ext cx="851073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"Just do IT"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2199869512"/>
              </p:ext>
            </p:extLst>
          </p:nvPr>
        </p:nvGraphicFramePr>
        <p:xfrm>
          <a:off x="925216" y="2348880"/>
          <a:ext cx="10657184" cy="406296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4540099">
                  <a:extLst>
                    <a:ext uri="{9D8B030D-6E8A-4147-A177-3AD203B41FA5}">
                      <a16:colId xmlns:a16="http://schemas.microsoft.com/office/drawing/2014/main" val="20002"/>
                    </a:ext>
                  </a:extLst>
                </a:gridCol>
                <a:gridCol w="1436565">
                  <a:extLst>
                    <a:ext uri="{9D8B030D-6E8A-4147-A177-3AD203B41FA5}">
                      <a16:colId xmlns:a16="http://schemas.microsoft.com/office/drawing/2014/main" val="20003"/>
                    </a:ext>
                  </a:extLst>
                </a:gridCol>
                <a:gridCol w="2249635">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s.find(str)</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字符串中是否包含子字符串，并返回位置索引</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"do"</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s.strip(c)</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移除字符串头尾指定字符</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s.lower()</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将字符串的大写字母转小写字母</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s.upper()</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将字符串的小写字母转大写字母</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4"/>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s.swapcase()</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将字符串大小写字母进行转换</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Tree>
    <p:extLst>
      <p:ext uri="{BB962C8B-B14F-4D97-AF65-F5344CB8AC3E}">
        <p14:creationId xmlns:p14="http://schemas.microsoft.com/office/powerpoint/2010/main" val="36893450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字符串专有方法</a:t>
            </a:r>
          </a:p>
        </p:txBody>
      </p:sp>
      <p:sp>
        <p:nvSpPr>
          <p:cNvPr id="3" name="内容占位符 2"/>
          <p:cNvSpPr>
            <a:spLocks noGrp="1"/>
          </p:cNvSpPr>
          <p:nvPr>
            <p:ph idx="1"/>
          </p:nvPr>
        </p:nvSpPr>
        <p:spPr>
          <a:xfrm>
            <a:off x="609600" y="1484312"/>
            <a:ext cx="851073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"Just do IT"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2215622259"/>
              </p:ext>
            </p:extLst>
          </p:nvPr>
        </p:nvGraphicFramePr>
        <p:xfrm>
          <a:off x="925216" y="2143188"/>
          <a:ext cx="10657184" cy="2293924"/>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2883915">
                  <a:extLst>
                    <a:ext uri="{9D8B030D-6E8A-4147-A177-3AD203B41FA5}">
                      <a16:colId xmlns:a16="http://schemas.microsoft.com/office/drawing/2014/main" val="20001"/>
                    </a:ext>
                  </a:extLst>
                </a:gridCol>
                <a:gridCol w="3384376">
                  <a:extLst>
                    <a:ext uri="{9D8B030D-6E8A-4147-A177-3AD203B41FA5}">
                      <a16:colId xmlns:a16="http://schemas.microsoft.com/office/drawing/2014/main" val="20002"/>
                    </a:ext>
                  </a:extLst>
                </a:gridCol>
                <a:gridCol w="1296144">
                  <a:extLst>
                    <a:ext uri="{9D8B030D-6E8A-4147-A177-3AD203B41FA5}">
                      <a16:colId xmlns:a16="http://schemas.microsoft.com/office/drawing/2014/main" val="20003"/>
                    </a:ext>
                  </a:extLst>
                </a:gridCol>
                <a:gridCol w="2606080">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6</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s.replace(old,</a:t>
                      </a:r>
                      <a:r>
                        <a:rPr lang="en-US" altLang="zh-CN" sz="2400" baseline="0">
                          <a:solidFill>
                            <a:schemeClr val="tx1">
                              <a:lumMod val="85000"/>
                              <a:lumOff val="15000"/>
                            </a:schemeClr>
                          </a:solidFill>
                          <a:latin typeface="微软雅黑" panose="020B0503020204020204" pitchFamily="34" charset="-122"/>
                          <a:ea typeface="微软雅黑" panose="020B0503020204020204" pitchFamily="34" charset="-122"/>
                        </a:rPr>
                        <a:t> new</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将字符串中的旧字符串替换为新字符串</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"IT","it"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s.split(st)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将字符串根据分隔符</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拆分成数列</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
        <p:nvSpPr>
          <p:cNvPr id="5" name="内容占位符 2"/>
          <p:cNvSpPr txBox="1">
            <a:spLocks/>
          </p:cNvSpPr>
          <p:nvPr/>
        </p:nvSpPr>
        <p:spPr bwMode="auto">
          <a:xfrm>
            <a:off x="609600" y="4581128"/>
            <a:ext cx="8294712" cy="648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s = "+" </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6" name="表格 5">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50249178"/>
              </p:ext>
            </p:extLst>
          </p:nvPr>
        </p:nvGraphicFramePr>
        <p:xfrm>
          <a:off x="925216" y="5229672"/>
          <a:ext cx="10657184" cy="147096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803795">
                  <a:extLst>
                    <a:ext uri="{9D8B030D-6E8A-4147-A177-3AD203B41FA5}">
                      <a16:colId xmlns:a16="http://schemas.microsoft.com/office/drawing/2014/main" val="20001"/>
                    </a:ext>
                  </a:extLst>
                </a:gridCol>
                <a:gridCol w="4824536">
                  <a:extLst>
                    <a:ext uri="{9D8B030D-6E8A-4147-A177-3AD203B41FA5}">
                      <a16:colId xmlns:a16="http://schemas.microsoft.com/office/drawing/2014/main" val="20002"/>
                    </a:ext>
                  </a:extLst>
                </a:gridCol>
                <a:gridCol w="2088232">
                  <a:extLst>
                    <a:ext uri="{9D8B030D-6E8A-4147-A177-3AD203B41FA5}">
                      <a16:colId xmlns:a16="http://schemas.microsoft.com/office/drawing/2014/main" val="20003"/>
                    </a:ext>
                  </a:extLst>
                </a:gridCol>
                <a:gridCol w="1453952">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8</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s.join(sq)</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使用字符串将序列中的元素连接成一个新字符串</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"2",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"1+2+3"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Tree>
    <p:extLst>
      <p:ext uri="{BB962C8B-B14F-4D97-AF65-F5344CB8AC3E}">
        <p14:creationId xmlns:p14="http://schemas.microsoft.com/office/powerpoint/2010/main" val="22009780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14740692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字典（</a:t>
            </a:r>
            <a:r>
              <a:rPr lang="en-US" altLang="zh-CN">
                <a:latin typeface="+mn-ea"/>
              </a:rPr>
              <a:t>dict</a:t>
            </a:r>
            <a:r>
              <a:rPr lang="zh-CN" altLang="en-US">
                <a:latin typeface="+mn-ea"/>
              </a:rPr>
              <a:t>）</a:t>
            </a:r>
          </a:p>
        </p:txBody>
      </p:sp>
      <p:sp>
        <p:nvSpPr>
          <p:cNvPr id="3" name="内容占位符 2"/>
          <p:cNvSpPr>
            <a:spLocks noGrp="1"/>
          </p:cNvSpPr>
          <p:nvPr>
            <p:ph idx="1"/>
          </p:nvPr>
        </p:nvSpPr>
        <p:spPr>
          <a:xfrm>
            <a:off x="609600" y="1268760"/>
            <a:ext cx="11103024" cy="1584648"/>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内置了字典：</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的支持，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全称</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dictionary</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，在其它语言中也称为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map</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，使用 </a:t>
            </a:r>
            <a:r>
              <a:rPr lang="zh-CN" altLang="en-US" sz="3200">
                <a:solidFill>
                  <a:srgbClr val="C00000"/>
                </a:solidFill>
                <a:latin typeface="微软雅黑" panose="020B0503020204020204" pitchFamily="34" charset="-122"/>
                <a:ea typeface="微软雅黑" panose="020B0503020204020204" pitchFamily="34" charset="-122"/>
              </a:rPr>
              <a:t>键</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值（</a:t>
            </a:r>
            <a:r>
              <a:rPr lang="en-US" altLang="zh-CN" sz="3200">
                <a:solidFill>
                  <a:srgbClr val="C00000"/>
                </a:solidFill>
                <a:latin typeface="微软雅黑" panose="020B0503020204020204" pitchFamily="34" charset="-122"/>
                <a:ea typeface="微软雅黑" panose="020B0503020204020204" pitchFamily="34" charset="-122"/>
              </a:rPr>
              <a:t>key-value</a:t>
            </a:r>
            <a:r>
              <a:rPr lang="zh-CN" altLang="en-US"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存储，具有极快的查找速度</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830533068"/>
              </p:ext>
            </p:extLst>
          </p:nvPr>
        </p:nvGraphicFramePr>
        <p:xfrm>
          <a:off x="1437656" y="3933292"/>
          <a:ext cx="9361040" cy="23774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36104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 = { </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95 </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"Lisi"</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75</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"Wangwu"</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85 </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96</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95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96</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1" name="圆角矩形标注 10"/>
          <p:cNvSpPr/>
          <p:nvPr/>
        </p:nvSpPr>
        <p:spPr>
          <a:xfrm>
            <a:off x="6262192" y="4725380"/>
            <a:ext cx="2701632" cy="1008112"/>
          </a:xfrm>
          <a:prstGeom prst="wedgeRoundRectCallout">
            <a:avLst>
              <a:gd name="adj1" fmla="val -66070"/>
              <a:gd name="adj2" fmla="val -220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直接使用</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获取对应值</a:t>
            </a:r>
          </a:p>
        </p:txBody>
      </p:sp>
      <p:sp>
        <p:nvSpPr>
          <p:cNvPr id="12" name="矩形 11"/>
          <p:cNvSpPr/>
          <p:nvPr/>
        </p:nvSpPr>
        <p:spPr>
          <a:xfrm>
            <a:off x="3021832"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438656"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381872" y="3933292"/>
            <a:ext cx="237626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902152"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标注 15"/>
          <p:cNvSpPr/>
          <p:nvPr/>
        </p:nvSpPr>
        <p:spPr>
          <a:xfrm>
            <a:off x="3525888" y="2852936"/>
            <a:ext cx="2295872" cy="1008112"/>
          </a:xfrm>
          <a:prstGeom prst="wedgeRoundRectCallout">
            <a:avLst>
              <a:gd name="adj1" fmla="val 20777"/>
              <a:gd name="adj2" fmla="val 6995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b="1">
                <a:solidFill>
                  <a:srgbClr val="C00000"/>
                </a:solidFill>
                <a:latin typeface="微软雅黑" panose="020B0503020204020204" pitchFamily="34" charset="-122"/>
                <a:ea typeface="微软雅黑" panose="020B0503020204020204" pitchFamily="34" charset="-122"/>
              </a:rPr>
              <a:t>:</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隔开</a:t>
            </a:r>
          </a:p>
        </p:txBody>
      </p:sp>
      <p:sp>
        <p:nvSpPr>
          <p:cNvPr id="17" name="圆角矩形标注 16"/>
          <p:cNvSpPr/>
          <p:nvPr/>
        </p:nvSpPr>
        <p:spPr>
          <a:xfrm>
            <a:off x="6118176" y="2852936"/>
            <a:ext cx="2295872" cy="1008112"/>
          </a:xfrm>
          <a:prstGeom prst="wedgeRoundRectCallout">
            <a:avLst>
              <a:gd name="adj1" fmla="val -47104"/>
              <a:gd name="adj2" fmla="val 6158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每组</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2800" b="1">
                <a:solidFill>
                  <a:srgbClr val="C00000"/>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隔开</a:t>
            </a:r>
          </a:p>
        </p:txBody>
      </p:sp>
      <p:sp>
        <p:nvSpPr>
          <p:cNvPr id="18" name="圆角矩形标注 17"/>
          <p:cNvSpPr/>
          <p:nvPr/>
        </p:nvSpPr>
        <p:spPr>
          <a:xfrm>
            <a:off x="8854480" y="2852936"/>
            <a:ext cx="2642120" cy="1008112"/>
          </a:xfrm>
          <a:prstGeom prst="wedgeRoundRectCallout">
            <a:avLst>
              <a:gd name="adj1" fmla="val 14218"/>
              <a:gd name="adj2" fmla="val 6086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整个字典使用使用</a:t>
            </a:r>
            <a:r>
              <a:rPr lang="en-US" altLang="zh-CN" sz="2800" b="1">
                <a:solidFill>
                  <a:srgbClr val="C00000"/>
                </a:solidFill>
                <a:latin typeface="微软雅黑" panose="020B0503020204020204" pitchFamily="34" charset="-122"/>
                <a:ea typeface="微软雅黑" panose="020B0503020204020204" pitchFamily="34" charset="-122"/>
              </a:rPr>
              <a:t> {} </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括起来</a:t>
            </a:r>
          </a:p>
        </p:txBody>
      </p:sp>
    </p:spTree>
    <p:extLst>
      <p:ext uri="{BB962C8B-B14F-4D97-AF65-F5344CB8AC3E}">
        <p14:creationId xmlns:p14="http://schemas.microsoft.com/office/powerpoint/2010/main" val="23728524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1000"/>
                                        <p:tgtEl>
                                          <p:spTgt spid="14"/>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heel(1)">
                                      <p:cBhvr>
                                        <p:cTn id="16" dur="1000"/>
                                        <p:tgtEl>
                                          <p:spTgt spid="15"/>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heel(1)">
                                      <p:cBhvr>
                                        <p:cTn id="25" dur="1000"/>
                                        <p:tgtEl>
                                          <p:spTgt spid="12"/>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heel(1)">
                                      <p:cBhvr>
                                        <p:cTn id="28" dur="1000"/>
                                        <p:tgtEl>
                                          <p:spTgt spid="13"/>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字典基本操作</a:t>
            </a:r>
          </a:p>
        </p:txBody>
      </p:sp>
      <p:graphicFrame>
        <p:nvGraphicFramePr>
          <p:cNvPr id="8" name="表格 7"/>
          <p:cNvGraphicFramePr>
            <a:graphicFrameLocks noGrp="1"/>
          </p:cNvGraphicFramePr>
          <p:nvPr>
            <p:extLst>
              <p:ext uri="{D42A27DB-BD31-4B8C-83A1-F6EECF244321}">
                <p14:modId xmlns:p14="http://schemas.microsoft.com/office/powerpoint/2010/main" val="1081371900"/>
              </p:ext>
            </p:extLst>
          </p:nvPr>
        </p:nvGraphicFramePr>
        <p:xfrm>
          <a:off x="2567608" y="1693912"/>
          <a:ext cx="7560840" cy="4572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56084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 = {</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95</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"Lisi"</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75</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endParaRPr lang="zh-CN" altLang="en-US" sz="2400"/>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96</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endParaRPr lang="zh-CN" altLang="en-US" sz="2400"/>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a:t>
                      </a:r>
                      <a:r>
                        <a:rPr lang="en-US" altLang="zh-CN" sz="2400">
                          <a:solidFill>
                            <a:srgbClr val="718C00"/>
                          </a:solidFill>
                          <a:latin typeface="Consolas" panose="020B0609020204030204" pitchFamily="49" charset="0"/>
                        </a:rPr>
                        <a:t>"Zhaoliu"</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69</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endParaRPr lang="zh-CN" altLang="en-US" sz="2400"/>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scores.pop(</a:t>
                      </a:r>
                      <a:r>
                        <a:rPr lang="en-US" altLang="zh-CN" sz="2400">
                          <a:solidFill>
                            <a:srgbClr val="718C00"/>
                          </a:solidFill>
                          <a:latin typeface="Consolas" panose="020B0609020204030204" pitchFamily="49" charset="0"/>
                        </a:rPr>
                        <a:t>"Lisi"</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95, 'Lisi': 75}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96, 'Lisi': 75}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96, 'Lisi': 75, 'Zhaoliu': 69}</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96, 'Zhaoliu': 69}</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6" name="圆角矩形标注 15"/>
          <p:cNvSpPr/>
          <p:nvPr/>
        </p:nvSpPr>
        <p:spPr>
          <a:xfrm>
            <a:off x="335360" y="2420888"/>
            <a:ext cx="2043844" cy="1296144"/>
          </a:xfrm>
          <a:prstGeom prst="wedgeRoundRectCallout">
            <a:avLst>
              <a:gd name="adj1" fmla="val 60922"/>
              <a:gd name="adj2" fmla="val 201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不存在时完成添加操作</a:t>
            </a:r>
          </a:p>
        </p:txBody>
      </p:sp>
      <p:sp>
        <p:nvSpPr>
          <p:cNvPr id="17" name="圆角矩形标注 16"/>
          <p:cNvSpPr/>
          <p:nvPr/>
        </p:nvSpPr>
        <p:spPr>
          <a:xfrm>
            <a:off x="6960096" y="2535698"/>
            <a:ext cx="4248472" cy="648072"/>
          </a:xfrm>
          <a:prstGeom prst="wedgeRoundRectCallout">
            <a:avLst>
              <a:gd name="adj1" fmla="val -55636"/>
              <a:gd name="adj2" fmla="val -3120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已存在完成修改操作</a:t>
            </a:r>
          </a:p>
        </p:txBody>
      </p:sp>
      <p:sp>
        <p:nvSpPr>
          <p:cNvPr id="18" name="圆角矩形标注 17"/>
          <p:cNvSpPr/>
          <p:nvPr/>
        </p:nvSpPr>
        <p:spPr>
          <a:xfrm>
            <a:off x="6312024" y="3695634"/>
            <a:ext cx="2642120" cy="1008112"/>
          </a:xfrm>
          <a:prstGeom prst="wedgeRoundRectCallout">
            <a:avLst>
              <a:gd name="adj1" fmla="val -64665"/>
              <a:gd name="adj2" fmla="val -1267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删除字典中的</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项</a:t>
            </a:r>
          </a:p>
        </p:txBody>
      </p:sp>
    </p:spTree>
    <p:extLst>
      <p:ext uri="{BB962C8B-B14F-4D97-AF65-F5344CB8AC3E}">
        <p14:creationId xmlns:p14="http://schemas.microsoft.com/office/powerpoint/2010/main" val="45386323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46713079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p>
        </p:txBody>
      </p:sp>
      <p:sp>
        <p:nvSpPr>
          <p:cNvPr id="3" name="内容占位符 2"/>
          <p:cNvSpPr>
            <a:spLocks noGrp="1"/>
          </p:cNvSpPr>
          <p:nvPr>
            <p:ph idx="1"/>
          </p:nvPr>
        </p:nvSpPr>
        <p:spPr>
          <a:xfrm>
            <a:off x="609600" y="1484313"/>
            <a:ext cx="10972800" cy="2880792"/>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计算机程序设计语言经过一个从低级到高级的发展过程。</a:t>
            </a: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语言处理程序</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发展过程经历了机器语言、汇编语言和高级语言三个层次。</a:t>
            </a:r>
          </a:p>
        </p:txBody>
      </p:sp>
    </p:spTree>
    <p:extLst>
      <p:ext uri="{BB962C8B-B14F-4D97-AF65-F5344CB8AC3E}">
        <p14:creationId xmlns:p14="http://schemas.microsoft.com/office/powerpoint/2010/main" val="8610673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基本赋值语句</a:t>
            </a:r>
          </a:p>
        </p:txBody>
      </p:sp>
      <p:sp>
        <p:nvSpPr>
          <p:cNvPr id="3" name="内容占位符 2"/>
          <p:cNvSpPr>
            <a:spLocks noGrp="1"/>
          </p:cNvSpPr>
          <p:nvPr>
            <p:ph idx="1"/>
          </p:nvPr>
        </p:nvSpPr>
        <p:spPr>
          <a:xfrm>
            <a:off x="609600" y="1484312"/>
            <a:ext cx="11103024"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中创建一个变量</a:t>
            </a:r>
            <a:r>
              <a:rPr lang="zh-CN" altLang="en-US" sz="3200">
                <a:solidFill>
                  <a:srgbClr val="C00000"/>
                </a:solidFill>
                <a:latin typeface="微软雅黑" panose="020B0503020204020204" pitchFamily="34" charset="-122"/>
                <a:ea typeface="微软雅黑" panose="020B0503020204020204" pitchFamily="34" charset="-122"/>
              </a:rPr>
              <a:t>不需要声明其类型</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基本赋值语句： </a:t>
            </a:r>
            <a:r>
              <a:rPr lang="zh-CN" altLang="en-US" sz="3200">
                <a:solidFill>
                  <a:srgbClr val="C00000"/>
                </a:solidFill>
                <a:latin typeface="微软雅黑" panose="020B0503020204020204" pitchFamily="34" charset="-122"/>
                <a:ea typeface="微软雅黑" panose="020B0503020204020204" pitchFamily="34" charset="-122"/>
              </a:rPr>
              <a:t>变量</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值</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701304947"/>
              </p:ext>
            </p:extLst>
          </p:nvPr>
        </p:nvGraphicFramePr>
        <p:xfrm>
          <a:off x="1595500" y="3068960"/>
          <a:ext cx="5508612" cy="204310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x = </a:t>
                      </a:r>
                      <a:r>
                        <a:rPr lang="es-ES" altLang="zh-CN" sz="2400">
                          <a:solidFill>
                            <a:srgbClr val="F5871F"/>
                          </a:solidFill>
                          <a:latin typeface="Consolas" panose="020B0609020204030204" pitchFamily="49" charset="0"/>
                        </a:rPr>
                        <a:t>1</a:t>
                      </a:r>
                      <a:r>
                        <a:rPr lang="es-E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y = </a:t>
                      </a:r>
                      <a:r>
                        <a:rPr lang="es-ES" altLang="zh-CN" sz="2400">
                          <a:solidFill>
                            <a:srgbClr val="F5871F"/>
                          </a:solidFill>
                          <a:latin typeface="Consolas" panose="020B0609020204030204" pitchFamily="49" charset="0"/>
                        </a:rPr>
                        <a:t>2</a:t>
                      </a:r>
                      <a:r>
                        <a:rPr lang="es-E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k = x + y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print(k)</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3</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17975647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序列赋值</a:t>
            </a:r>
          </a:p>
        </p:txBody>
      </p:sp>
      <p:sp>
        <p:nvSpPr>
          <p:cNvPr id="3" name="内容占位符 2"/>
          <p:cNvSpPr>
            <a:spLocks noGrp="1"/>
          </p:cNvSpPr>
          <p:nvPr>
            <p:ph idx="1"/>
          </p:nvPr>
        </p:nvSpPr>
        <p:spPr>
          <a:xfrm>
            <a:off x="609600" y="1484312"/>
            <a:ext cx="11103024"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序列赋值形式</a:t>
            </a:r>
          </a:p>
          <a:p>
            <a:pPr marL="800100" lvl="2" indent="0" eaLnBrk="1">
              <a:spcBef>
                <a:spcPts val="1800"/>
              </a:spcBef>
              <a:buNone/>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左侧的一系列变量 </a:t>
            </a:r>
            <a:r>
              <a:rPr lang="en-US" altLang="zh-CN" sz="3200">
                <a:solidFill>
                  <a:srgbClr val="C00000"/>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右侧的一系列值</a:t>
            </a:r>
            <a:endParaRPr lang="zh-CN" altLang="en-US" sz="2000">
              <a:solidFill>
                <a:srgbClr val="C00000"/>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967505709"/>
              </p:ext>
            </p:extLst>
          </p:nvPr>
        </p:nvGraphicFramePr>
        <p:xfrm>
          <a:off x="1595500" y="3068960"/>
          <a:ext cx="5508612"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a, b = </a:t>
                      </a:r>
                      <a:r>
                        <a:rPr lang="en-US" altLang="zh-CN" sz="2400">
                          <a:solidFill>
                            <a:srgbClr val="F5871F"/>
                          </a:solidFill>
                          <a:latin typeface="Consolas" panose="020B0609020204030204" pitchFamily="49" charset="0"/>
                        </a:rPr>
                        <a:t>4</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5</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print(b)</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6" name="圆角矩形标注 5"/>
          <p:cNvSpPr/>
          <p:nvPr/>
        </p:nvSpPr>
        <p:spPr>
          <a:xfrm>
            <a:off x="8828559" y="1772816"/>
            <a:ext cx="2596033"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右侧值依次赋给左侧变量</a:t>
            </a:r>
          </a:p>
        </p:txBody>
      </p:sp>
    </p:spTree>
    <p:extLst>
      <p:ext uri="{BB962C8B-B14F-4D97-AF65-F5344CB8AC3E}">
        <p14:creationId xmlns:p14="http://schemas.microsoft.com/office/powerpoint/2010/main" val="39812658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26313316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if</a:t>
            </a:r>
            <a:r>
              <a:rPr lang="zh-CN" altLang="en-US">
                <a:latin typeface="+mn-ea"/>
              </a:rPr>
              <a:t>语句</a:t>
            </a:r>
          </a:p>
        </p:txBody>
      </p:sp>
      <p:sp>
        <p:nvSpPr>
          <p:cNvPr id="3" name="内容占位符 2"/>
          <p:cNvSpPr>
            <a:spLocks noGrp="1"/>
          </p:cNvSpPr>
          <p:nvPr>
            <p:ph idx="1"/>
          </p:nvPr>
        </p:nvSpPr>
        <p:spPr>
          <a:xfrm>
            <a:off x="609600" y="1484312"/>
            <a:ext cx="2030016"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if</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p>
        </p:txBody>
      </p:sp>
      <p:graphicFrame>
        <p:nvGraphicFramePr>
          <p:cNvPr id="7" name="表格 6"/>
          <p:cNvGraphicFramePr>
            <a:graphicFrameLocks noGrp="1"/>
          </p:cNvGraphicFramePr>
          <p:nvPr>
            <p:extLst>
              <p:ext uri="{D42A27DB-BD31-4B8C-83A1-F6EECF244321}">
                <p14:modId xmlns:p14="http://schemas.microsoft.com/office/powerpoint/2010/main" val="762333234"/>
              </p:ext>
            </p:extLst>
          </p:nvPr>
        </p:nvGraphicFramePr>
        <p:xfrm>
          <a:off x="2486944" y="2132856"/>
          <a:ext cx="2960984" cy="442760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4427602">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if </a:t>
                      </a:r>
                      <a:r>
                        <a:rPr lang="en-US" altLang="zh-CN" sz="2800">
                          <a:solidFill>
                            <a:srgbClr val="000000"/>
                          </a:solidFill>
                          <a:latin typeface="Consolas" panose="020B0609020204030204" pitchFamily="49" charset="0"/>
                        </a:rPr>
                        <a:t>&lt;test1&gt;: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elif </a:t>
                      </a:r>
                      <a:r>
                        <a:rPr lang="en-US" altLang="zh-CN" sz="2800">
                          <a:solidFill>
                            <a:srgbClr val="000000"/>
                          </a:solidFill>
                          <a:latin typeface="Consolas" panose="020B0609020204030204" pitchFamily="49" charset="0"/>
                        </a:rPr>
                        <a:t>&lt;test2&gt;</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2</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elif </a:t>
                      </a:r>
                      <a:r>
                        <a:rPr lang="en-US" altLang="zh-CN" sz="2800">
                          <a:solidFill>
                            <a:srgbClr val="000000"/>
                          </a:solidFill>
                          <a:latin typeface="Consolas" panose="020B0609020204030204" pitchFamily="49" charset="0"/>
                        </a:rPr>
                        <a:t>&lt;test3&gt;</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3</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1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1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1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else</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a:solidFill>
                            <a:srgbClr val="000000"/>
                          </a:solidFill>
                          <a:latin typeface="Consolas" panose="020B0609020204030204" pitchFamily="49" charset="0"/>
                        </a:rPr>
                        <a:t>n&gt;</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圆角矩形标注 5"/>
          <p:cNvSpPr/>
          <p:nvPr/>
        </p:nvSpPr>
        <p:spPr>
          <a:xfrm>
            <a:off x="5663952" y="1628800"/>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首先，进行条件测试</a:t>
            </a:r>
          </a:p>
        </p:txBody>
      </p:sp>
      <p:sp>
        <p:nvSpPr>
          <p:cNvPr id="8" name="矩形 7"/>
          <p:cNvSpPr/>
          <p:nvPr/>
        </p:nvSpPr>
        <p:spPr>
          <a:xfrm>
            <a:off x="3143672" y="2235349"/>
            <a:ext cx="136815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573860" y="3068960"/>
            <a:ext cx="13700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573860" y="3902571"/>
            <a:ext cx="13700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65748" y="5629908"/>
            <a:ext cx="10081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标注 11"/>
          <p:cNvSpPr/>
          <p:nvPr/>
        </p:nvSpPr>
        <p:spPr>
          <a:xfrm>
            <a:off x="5320256" y="3298273"/>
            <a:ext cx="3152008" cy="1008112"/>
          </a:xfrm>
          <a:custGeom>
            <a:avLst/>
            <a:gdLst>
              <a:gd name="connsiteX0" fmla="*/ 0 w 2232248"/>
              <a:gd name="connsiteY0" fmla="*/ 168022 h 1008112"/>
              <a:gd name="connsiteX1" fmla="*/ 168022 w 2232248"/>
              <a:gd name="connsiteY1" fmla="*/ 0 h 1008112"/>
              <a:gd name="connsiteX2" fmla="*/ 372041 w 2232248"/>
              <a:gd name="connsiteY2" fmla="*/ 0 h 1008112"/>
              <a:gd name="connsiteX3" fmla="*/ 372041 w 2232248"/>
              <a:gd name="connsiteY3" fmla="*/ 0 h 1008112"/>
              <a:gd name="connsiteX4" fmla="*/ 930103 w 2232248"/>
              <a:gd name="connsiteY4" fmla="*/ 0 h 1008112"/>
              <a:gd name="connsiteX5" fmla="*/ 2064226 w 2232248"/>
              <a:gd name="connsiteY5" fmla="*/ 0 h 1008112"/>
              <a:gd name="connsiteX6" fmla="*/ 2232248 w 2232248"/>
              <a:gd name="connsiteY6" fmla="*/ 168022 h 1008112"/>
              <a:gd name="connsiteX7" fmla="*/ 2232248 w 2232248"/>
              <a:gd name="connsiteY7" fmla="*/ 588065 h 1008112"/>
              <a:gd name="connsiteX8" fmla="*/ 2232248 w 2232248"/>
              <a:gd name="connsiteY8" fmla="*/ 588065 h 1008112"/>
              <a:gd name="connsiteX9" fmla="*/ 2232248 w 2232248"/>
              <a:gd name="connsiteY9" fmla="*/ 840093 h 1008112"/>
              <a:gd name="connsiteX10" fmla="*/ 2232248 w 2232248"/>
              <a:gd name="connsiteY10" fmla="*/ 840090 h 1008112"/>
              <a:gd name="connsiteX11" fmla="*/ 2064226 w 2232248"/>
              <a:gd name="connsiteY11" fmla="*/ 1008112 h 1008112"/>
              <a:gd name="connsiteX12" fmla="*/ 930103 w 2232248"/>
              <a:gd name="connsiteY12" fmla="*/ 1008112 h 1008112"/>
              <a:gd name="connsiteX13" fmla="*/ 372041 w 2232248"/>
              <a:gd name="connsiteY13" fmla="*/ 1008112 h 1008112"/>
              <a:gd name="connsiteX14" fmla="*/ 372041 w 2232248"/>
              <a:gd name="connsiteY14" fmla="*/ 1008112 h 1008112"/>
              <a:gd name="connsiteX15" fmla="*/ 168022 w 2232248"/>
              <a:gd name="connsiteY15" fmla="*/ 1008112 h 1008112"/>
              <a:gd name="connsiteX16" fmla="*/ 0 w 2232248"/>
              <a:gd name="connsiteY16" fmla="*/ 840090 h 1008112"/>
              <a:gd name="connsiteX17" fmla="*/ 0 w 2232248"/>
              <a:gd name="connsiteY17" fmla="*/ 840093 h 1008112"/>
              <a:gd name="connsiteX18" fmla="*/ -338364 w 2232248"/>
              <a:gd name="connsiteY18" fmla="*/ 710810 h 1008112"/>
              <a:gd name="connsiteX19" fmla="*/ 0 w 2232248"/>
              <a:gd name="connsiteY19" fmla="*/ 588065 h 1008112"/>
              <a:gd name="connsiteX20" fmla="*/ 0 w 2232248"/>
              <a:gd name="connsiteY20"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8364 w 2570612"/>
              <a:gd name="connsiteY20"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28242 w 2570612"/>
              <a:gd name="connsiteY20" fmla="*/ 584976 h 1008112"/>
              <a:gd name="connsiteX21" fmla="*/ 338364 w 2570612"/>
              <a:gd name="connsiteY21"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56817 w 2570612"/>
              <a:gd name="connsiteY20" fmla="*/ 480201 h 1008112"/>
              <a:gd name="connsiteX21" fmla="*/ 338364 w 2570612"/>
              <a:gd name="connsiteY21"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338364 w 2570612"/>
              <a:gd name="connsiteY21"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330623 w 2570612"/>
              <a:gd name="connsiteY21" fmla="*/ 382569 h 1008112"/>
              <a:gd name="connsiteX22" fmla="*/ 338364 w 2570612"/>
              <a:gd name="connsiteY22"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2011 w 2570612"/>
              <a:gd name="connsiteY21" fmla="*/ 261125 h 1008112"/>
              <a:gd name="connsiteX22" fmla="*/ 338364 w 2570612"/>
              <a:gd name="connsiteY22"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2011 w 2570612"/>
              <a:gd name="connsiteY21" fmla="*/ 273031 h 1008112"/>
              <a:gd name="connsiteX22" fmla="*/ 338364 w 2570612"/>
              <a:gd name="connsiteY22" fmla="*/ 168022 h 10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570612" h="1008112">
                <a:moveTo>
                  <a:pt x="338364" y="168022"/>
                </a:moveTo>
                <a:cubicBezTo>
                  <a:pt x="338364" y="75226"/>
                  <a:pt x="413590" y="0"/>
                  <a:pt x="506386" y="0"/>
                </a:cubicBezTo>
                <a:lnTo>
                  <a:pt x="710405" y="0"/>
                </a:lnTo>
                <a:lnTo>
                  <a:pt x="710405" y="0"/>
                </a:lnTo>
                <a:lnTo>
                  <a:pt x="1268467" y="0"/>
                </a:lnTo>
                <a:lnTo>
                  <a:pt x="2402590" y="0"/>
                </a:lnTo>
                <a:cubicBezTo>
                  <a:pt x="2495386" y="0"/>
                  <a:pt x="2570612" y="75226"/>
                  <a:pt x="2570612" y="168022"/>
                </a:cubicBezTo>
                <a:lnTo>
                  <a:pt x="2570612" y="588065"/>
                </a:lnTo>
                <a:lnTo>
                  <a:pt x="2570612" y="588065"/>
                </a:lnTo>
                <a:lnTo>
                  <a:pt x="2570612" y="840093"/>
                </a:lnTo>
                <a:lnTo>
                  <a:pt x="2570612" y="840090"/>
                </a:lnTo>
                <a:cubicBezTo>
                  <a:pt x="2570612" y="932886"/>
                  <a:pt x="2495386" y="1008112"/>
                  <a:pt x="2402590" y="1008112"/>
                </a:cubicBezTo>
                <a:lnTo>
                  <a:pt x="1268467" y="1008112"/>
                </a:lnTo>
                <a:lnTo>
                  <a:pt x="710405" y="1008112"/>
                </a:lnTo>
                <a:lnTo>
                  <a:pt x="710405" y="1008112"/>
                </a:lnTo>
                <a:lnTo>
                  <a:pt x="506386" y="1008112"/>
                </a:lnTo>
                <a:cubicBezTo>
                  <a:pt x="413590" y="1008112"/>
                  <a:pt x="338364" y="932886"/>
                  <a:pt x="338364" y="840090"/>
                </a:cubicBezTo>
                <a:lnTo>
                  <a:pt x="338364" y="840093"/>
                </a:lnTo>
                <a:lnTo>
                  <a:pt x="0" y="710810"/>
                </a:lnTo>
                <a:lnTo>
                  <a:pt x="338364" y="588065"/>
                </a:lnTo>
                <a:lnTo>
                  <a:pt x="337767" y="387333"/>
                </a:lnTo>
                <a:lnTo>
                  <a:pt x="2011" y="273031"/>
                </a:lnTo>
                <a:lnTo>
                  <a:pt x="338364" y="168022"/>
                </a:lnTo>
                <a:close/>
              </a:path>
            </a:pathLst>
          </a:cu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test1</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同层</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次的多个选择</a:t>
            </a:r>
          </a:p>
        </p:txBody>
      </p:sp>
      <p:sp>
        <p:nvSpPr>
          <p:cNvPr id="14" name="圆角矩形标注 13"/>
          <p:cNvSpPr/>
          <p:nvPr/>
        </p:nvSpPr>
        <p:spPr>
          <a:xfrm>
            <a:off x="5663952" y="5170579"/>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前面的测试均为假，执行</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else</a:t>
            </a:r>
          </a:p>
        </p:txBody>
      </p:sp>
    </p:spTree>
    <p:extLst>
      <p:ext uri="{BB962C8B-B14F-4D97-AF65-F5344CB8AC3E}">
        <p14:creationId xmlns:p14="http://schemas.microsoft.com/office/powerpoint/2010/main" val="32542512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heel(1)">
                                      <p:cBhvr>
                                        <p:cTn id="16" dur="1000"/>
                                        <p:tgtEl>
                                          <p:spTgt spid="9"/>
                                        </p:tgtEl>
                                      </p:cBhvr>
                                    </p:animEffect>
                                  </p:childTnLst>
                                </p:cTn>
                              </p:par>
                            </p:childTnLst>
                          </p:cTn>
                        </p:par>
                        <p:par>
                          <p:cTn id="17" fill="hold">
                            <p:stCondLst>
                              <p:cond delay="1000"/>
                            </p:stCondLst>
                            <p:childTnLst>
                              <p:par>
                                <p:cTn id="18" presetID="21" presetClass="entr" presetSubtype="1"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heel(1)">
                                      <p:cBhvr>
                                        <p:cTn id="20" dur="1000"/>
                                        <p:tgtEl>
                                          <p:spTgt spid="10"/>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heel(1)">
                                      <p:cBhvr>
                                        <p:cTn id="29" dur="1000"/>
                                        <p:tgtEl>
                                          <p:spTgt spid="11"/>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4"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例子：</a:t>
            </a:r>
            <a:r>
              <a:rPr lang="en-US" altLang="zh-CN">
                <a:latin typeface="+mn-ea"/>
              </a:rPr>
              <a:t>if</a:t>
            </a:r>
            <a:endParaRPr lang="zh-CN" altLang="en-US">
              <a:latin typeface="+mn-ea"/>
            </a:endParaRPr>
          </a:p>
        </p:txBody>
      </p:sp>
      <p:graphicFrame>
        <p:nvGraphicFramePr>
          <p:cNvPr id="7" name="表格 6"/>
          <p:cNvGraphicFramePr>
            <a:graphicFrameLocks noGrp="1"/>
          </p:cNvGraphicFramePr>
          <p:nvPr>
            <p:extLst>
              <p:ext uri="{D42A27DB-BD31-4B8C-83A1-F6EECF244321}">
                <p14:modId xmlns:p14="http://schemas.microsoft.com/office/powerpoint/2010/main" val="3574422958"/>
              </p:ext>
            </p:extLst>
          </p:nvPr>
        </p:nvGraphicFramePr>
        <p:xfrm>
          <a:off x="2486944" y="1484784"/>
          <a:ext cx="6921424" cy="52120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921424">
                  <a:extLst>
                    <a:ext uri="{9D8B030D-6E8A-4147-A177-3AD203B41FA5}">
                      <a16:colId xmlns:a16="http://schemas.microsoft.com/office/drawing/2014/main" val="2740497982"/>
                    </a:ext>
                  </a:extLst>
                </a:gridCol>
              </a:tblGrid>
              <a:tr h="4427602">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def if_test(score):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90</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"Excellent"</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80</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"Very Good"</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70</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"Good"</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60</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"Pass"</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else</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"Fail"</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if_test(</a:t>
                      </a:r>
                      <a:r>
                        <a:rPr lang="en-US" altLang="zh-CN" sz="2800">
                          <a:solidFill>
                            <a:srgbClr val="F5871F"/>
                          </a:solidFill>
                          <a:latin typeface="Consolas" panose="020B0609020204030204" pitchFamily="49" charset="0"/>
                        </a:rPr>
                        <a:t>100</a:t>
                      </a:r>
                      <a:r>
                        <a:rPr lang="en-US" altLang="zh-CN" sz="2800">
                          <a:solidFill>
                            <a:srgbClr val="000000"/>
                          </a:solidFill>
                          <a:latin typeface="Consolas" panose="020B0609020204030204" pitchFamily="49" charset="0"/>
                        </a:rPr>
                        <a:t>)</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310362249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a:t>
            </a:r>
            <a:r>
              <a:rPr lang="zh-CN" altLang="en-US">
                <a:latin typeface="+mn-ea"/>
              </a:rPr>
              <a:t>通用格式</a:t>
            </a:r>
          </a:p>
        </p:txBody>
      </p:sp>
      <p:sp>
        <p:nvSpPr>
          <p:cNvPr id="3" name="内容占位符 2"/>
          <p:cNvSpPr>
            <a:spLocks noGrp="1"/>
          </p:cNvSpPr>
          <p:nvPr>
            <p:ph idx="1"/>
          </p:nvPr>
        </p:nvSpPr>
        <p:spPr>
          <a:xfrm>
            <a:off x="609600" y="1484312"/>
            <a:ext cx="3254152"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p>
        </p:txBody>
      </p:sp>
      <p:graphicFrame>
        <p:nvGraphicFramePr>
          <p:cNvPr id="7" name="表格 6"/>
          <p:cNvGraphicFramePr>
            <a:graphicFrameLocks noGrp="1"/>
          </p:cNvGraphicFramePr>
          <p:nvPr>
            <p:extLst>
              <p:ext uri="{D42A27DB-BD31-4B8C-83A1-F6EECF244321}">
                <p14:modId xmlns:p14="http://schemas.microsoft.com/office/powerpoint/2010/main" val="483347423"/>
              </p:ext>
            </p:extLst>
          </p:nvPr>
        </p:nvGraphicFramePr>
        <p:xfrm>
          <a:off x="2486944" y="2444791"/>
          <a:ext cx="2960984" cy="1344249"/>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1344249">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while</a:t>
                      </a:r>
                      <a:r>
                        <a:rPr lang="en-US" altLang="zh-CN" sz="2800">
                          <a:solidFill>
                            <a:srgbClr val="000000"/>
                          </a:solidFill>
                          <a:latin typeface="Consolas" panose="020B0609020204030204" pitchFamily="49" charset="0"/>
                        </a:rPr>
                        <a:t> &lt;test&gt;: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圆角矩形标注 5"/>
          <p:cNvSpPr/>
          <p:nvPr/>
        </p:nvSpPr>
        <p:spPr>
          <a:xfrm>
            <a:off x="5663952" y="2060848"/>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测试条件为真，执行循环体</a:t>
            </a:r>
          </a:p>
        </p:txBody>
      </p:sp>
      <p:sp>
        <p:nvSpPr>
          <p:cNvPr id="8" name="矩形 7"/>
          <p:cNvSpPr/>
          <p:nvPr/>
        </p:nvSpPr>
        <p:spPr>
          <a:xfrm>
            <a:off x="3719736" y="2667397"/>
            <a:ext cx="122413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452525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-continue</a:t>
            </a:r>
            <a:endParaRPr lang="zh-CN" altLang="en-US">
              <a:latin typeface="+mn-ea"/>
            </a:endParaRPr>
          </a:p>
        </p:txBody>
      </p:sp>
      <p:sp>
        <p:nvSpPr>
          <p:cNvPr id="3" name="内容占位符 2"/>
          <p:cNvSpPr>
            <a:spLocks noGrp="1"/>
          </p:cNvSpPr>
          <p:nvPr>
            <p:ph idx="1"/>
          </p:nvPr>
        </p:nvSpPr>
        <p:spPr>
          <a:xfrm>
            <a:off x="609600" y="1484312"/>
            <a:ext cx="10526960" cy="720552"/>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rgbClr val="C00000"/>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233275562"/>
              </p:ext>
            </p:extLst>
          </p:nvPr>
        </p:nvGraphicFramePr>
        <p:xfrm>
          <a:off x="2486944" y="2204864"/>
          <a:ext cx="2960984" cy="24841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194421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while</a:t>
                      </a:r>
                      <a:r>
                        <a:rPr lang="en-US" altLang="zh-CN" sz="2800">
                          <a:solidFill>
                            <a:srgbClr val="000000"/>
                          </a:solidFill>
                          <a:latin typeface="Consolas" panose="020B0609020204030204" pitchFamily="49" charset="0"/>
                        </a:rPr>
                        <a:t> &lt;test&gt;:</a:t>
                      </a: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3039734556"/>
              </p:ext>
            </p:extLst>
          </p:nvPr>
        </p:nvGraphicFramePr>
        <p:xfrm>
          <a:off x="3071664" y="2829033"/>
          <a:ext cx="2088232" cy="158417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088232">
                  <a:extLst>
                    <a:ext uri="{9D8B030D-6E8A-4147-A177-3AD203B41FA5}">
                      <a16:colId xmlns:a16="http://schemas.microsoft.com/office/drawing/2014/main" val="2740497982"/>
                    </a:ext>
                  </a:extLst>
                </a:gridCol>
              </a:tblGrid>
              <a:tr h="158417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aseline="0">
                          <a:solidFill>
                            <a:srgbClr val="000000"/>
                          </a:solidFill>
                          <a:latin typeface="Consolas" panose="020B0609020204030204" pitchFamily="49" charset="0"/>
                        </a:rPr>
                        <a:t> </a:t>
                      </a:r>
                      <a:r>
                        <a:rPr lang="en-US" altLang="zh-CN" sz="2800">
                          <a:solidFill>
                            <a:srgbClr val="000000"/>
                          </a:solidFill>
                          <a:latin typeface="Consolas" panose="020B0609020204030204" pitchFamily="49" charset="0"/>
                        </a:rPr>
                        <a:t>&lt;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2</a:t>
                      </a:r>
                      <a:r>
                        <a:rPr lang="en-US" altLang="zh-CN" sz="2800">
                          <a:solidFill>
                            <a:srgbClr val="000000"/>
                          </a:solidFill>
                          <a:latin typeface="Consolas" panose="020B0609020204030204" pitchFamily="49" charset="0"/>
                        </a:rPr>
                        <a:t>&gt;</a:t>
                      </a:r>
                    </a:p>
                    <a:p>
                      <a:pPr marL="0" marR="0" lvl="3" indent="0" algn="l" defTabSz="914400" rtl="0" eaLnBrk="1" fontAlgn="auto" latinLnBrk="0" hangingPunct="1">
                        <a:lnSpc>
                          <a:spcPct val="100000"/>
                        </a:lnSpc>
                        <a:spcBef>
                          <a:spcPts val="0"/>
                        </a:spcBef>
                        <a:spcAft>
                          <a:spcPts val="1200"/>
                        </a:spcAft>
                        <a:buClrTx/>
                        <a:buSzTx/>
                        <a:buFontTx/>
                        <a:buNone/>
                        <a:tabLst/>
                        <a:defRPr/>
                      </a:pPr>
                      <a:r>
                        <a:rPr lang="en-US" altLang="zh-CN" sz="2800" baseline="0">
                          <a:solidFill>
                            <a:srgbClr val="8959A8"/>
                          </a:solidFill>
                          <a:latin typeface="Consolas" panose="020B0609020204030204" pitchFamily="49" charset="0"/>
                        </a:rPr>
                        <a:t> </a:t>
                      </a:r>
                      <a:r>
                        <a:rPr lang="en-US" altLang="zh-CN" sz="2800">
                          <a:solidFill>
                            <a:srgbClr val="8959A8"/>
                          </a:solidFill>
                          <a:latin typeface="Consolas" panose="020B0609020204030204" pitchFamily="49" charset="0"/>
                        </a:rPr>
                        <a:t>continue</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99"/>
                    </a:solidFill>
                  </a:tcPr>
                </a:tc>
                <a:extLst>
                  <a:ext uri="{0D108BD9-81ED-4DB2-BD59-A6C34878D82A}">
                    <a16:rowId xmlns:a16="http://schemas.microsoft.com/office/drawing/2014/main" val="3850625107"/>
                  </a:ext>
                </a:extLst>
              </a:tr>
            </a:tbl>
          </a:graphicData>
        </a:graphic>
      </p:graphicFrame>
      <p:sp>
        <p:nvSpPr>
          <p:cNvPr id="12" name="矩形 11"/>
          <p:cNvSpPr/>
          <p:nvPr/>
        </p:nvSpPr>
        <p:spPr>
          <a:xfrm>
            <a:off x="3287688" y="3836922"/>
            <a:ext cx="172819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内容占位符 2"/>
          <p:cNvSpPr txBox="1">
            <a:spLocks/>
          </p:cNvSpPr>
          <p:nvPr/>
        </p:nvSpPr>
        <p:spPr bwMode="auto">
          <a:xfrm>
            <a:off x="609600" y="4854648"/>
            <a:ext cx="10526960" cy="1232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6000"/>
              </a:spcBef>
            </a:pPr>
            <a:r>
              <a:rPr lang="zh-CN" altLang="en-US" sz="3200" kern="0">
                <a:solidFill>
                  <a:srgbClr val="C00000"/>
                </a:solidFill>
                <a:latin typeface="微软雅黑" panose="020B0503020204020204" pitchFamily="34" charset="-122"/>
                <a:ea typeface="微软雅黑" panose="020B0503020204020204" pitchFamily="34" charset="-122"/>
              </a:rPr>
              <a:t>注意：遇到</a:t>
            </a:r>
            <a:r>
              <a:rPr lang="en-US" altLang="zh-CN" sz="3200" kern="0">
                <a:solidFill>
                  <a:srgbClr val="C00000"/>
                </a:solidFill>
                <a:latin typeface="微软雅黑" panose="020B0503020204020204" pitchFamily="34" charset="-122"/>
                <a:ea typeface="微软雅黑" panose="020B0503020204020204" pitchFamily="34" charset="-122"/>
              </a:rPr>
              <a:t>continue</a:t>
            </a:r>
            <a:r>
              <a:rPr lang="zh-CN" altLang="en-US" sz="3200" kern="0">
                <a:solidFill>
                  <a:srgbClr val="C00000"/>
                </a:solidFill>
                <a:latin typeface="微软雅黑" panose="020B0503020204020204" pitchFamily="34" charset="-122"/>
                <a:ea typeface="微软雅黑" panose="020B0503020204020204" pitchFamily="34" charset="-122"/>
              </a:rPr>
              <a:t>，结束本次循环，重新开始下一轮循环</a:t>
            </a:r>
          </a:p>
        </p:txBody>
      </p:sp>
    </p:spTree>
    <p:extLst>
      <p:ext uri="{BB962C8B-B14F-4D97-AF65-F5344CB8AC3E}">
        <p14:creationId xmlns:p14="http://schemas.microsoft.com/office/powerpoint/2010/main" val="42165315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-break</a:t>
            </a:r>
            <a:endParaRPr lang="zh-CN" altLang="en-US">
              <a:latin typeface="+mn-ea"/>
            </a:endParaRPr>
          </a:p>
        </p:txBody>
      </p:sp>
      <p:sp>
        <p:nvSpPr>
          <p:cNvPr id="3" name="内容占位符 2"/>
          <p:cNvSpPr>
            <a:spLocks noGrp="1"/>
          </p:cNvSpPr>
          <p:nvPr>
            <p:ph idx="1"/>
          </p:nvPr>
        </p:nvSpPr>
        <p:spPr>
          <a:xfrm>
            <a:off x="609600" y="1484312"/>
            <a:ext cx="10526960" cy="607653"/>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rgbClr val="C00000"/>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2486944" y="2204864"/>
          <a:ext cx="2960984" cy="24841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194421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while</a:t>
                      </a:r>
                      <a:r>
                        <a:rPr lang="en-US" altLang="zh-CN" sz="2800">
                          <a:solidFill>
                            <a:srgbClr val="000000"/>
                          </a:solidFill>
                          <a:latin typeface="Consolas" panose="020B0609020204030204" pitchFamily="49" charset="0"/>
                        </a:rPr>
                        <a:t> &lt;test&gt;:</a:t>
                      </a: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3299383513"/>
              </p:ext>
            </p:extLst>
          </p:nvPr>
        </p:nvGraphicFramePr>
        <p:xfrm>
          <a:off x="3071664" y="2829033"/>
          <a:ext cx="2088232" cy="158417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088232">
                  <a:extLst>
                    <a:ext uri="{9D8B030D-6E8A-4147-A177-3AD203B41FA5}">
                      <a16:colId xmlns:a16="http://schemas.microsoft.com/office/drawing/2014/main" val="2740497982"/>
                    </a:ext>
                  </a:extLst>
                </a:gridCol>
              </a:tblGrid>
              <a:tr h="158417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aseline="0">
                          <a:solidFill>
                            <a:srgbClr val="000000"/>
                          </a:solidFill>
                          <a:latin typeface="Consolas" panose="020B0609020204030204" pitchFamily="49" charset="0"/>
                        </a:rPr>
                        <a:t> </a:t>
                      </a:r>
                      <a:r>
                        <a:rPr lang="en-US" altLang="zh-CN" sz="2800">
                          <a:solidFill>
                            <a:srgbClr val="000000"/>
                          </a:solidFill>
                          <a:latin typeface="Consolas" panose="020B0609020204030204" pitchFamily="49" charset="0"/>
                        </a:rPr>
                        <a:t>&lt;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2</a:t>
                      </a:r>
                      <a:r>
                        <a:rPr lang="en-US" altLang="zh-CN" sz="2800">
                          <a:solidFill>
                            <a:srgbClr val="000000"/>
                          </a:solidFill>
                          <a:latin typeface="Consolas" panose="020B0609020204030204" pitchFamily="49" charset="0"/>
                        </a:rPr>
                        <a:t>&gt;</a:t>
                      </a:r>
                    </a:p>
                    <a:p>
                      <a:pPr marL="0" marR="0" lvl="3" indent="0" algn="l" defTabSz="914400" rtl="0" eaLnBrk="1" fontAlgn="auto" latinLnBrk="0" hangingPunct="1">
                        <a:lnSpc>
                          <a:spcPct val="100000"/>
                        </a:lnSpc>
                        <a:spcBef>
                          <a:spcPts val="0"/>
                        </a:spcBef>
                        <a:spcAft>
                          <a:spcPts val="1200"/>
                        </a:spcAft>
                        <a:buClrTx/>
                        <a:buSzTx/>
                        <a:buFontTx/>
                        <a:buNone/>
                        <a:tabLst/>
                        <a:defRPr/>
                      </a:pPr>
                      <a:r>
                        <a:rPr lang="en-US" altLang="zh-CN" sz="2800" baseline="0">
                          <a:solidFill>
                            <a:srgbClr val="8959A8"/>
                          </a:solidFill>
                          <a:latin typeface="Consolas" panose="020B0609020204030204" pitchFamily="49" charset="0"/>
                        </a:rPr>
                        <a:t> </a:t>
                      </a:r>
                      <a:r>
                        <a:rPr lang="en-US" altLang="zh-CN" sz="2800">
                          <a:solidFill>
                            <a:srgbClr val="8959A8"/>
                          </a:solidFill>
                          <a:latin typeface="Consolas" panose="020B0609020204030204" pitchFamily="49" charset="0"/>
                        </a:rPr>
                        <a:t>break</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99"/>
                    </a:solidFill>
                  </a:tcPr>
                </a:tc>
                <a:extLst>
                  <a:ext uri="{0D108BD9-81ED-4DB2-BD59-A6C34878D82A}">
                    <a16:rowId xmlns:a16="http://schemas.microsoft.com/office/drawing/2014/main" val="3850625107"/>
                  </a:ext>
                </a:extLst>
              </a:tr>
            </a:tbl>
          </a:graphicData>
        </a:graphic>
      </p:graphicFrame>
      <p:sp>
        <p:nvSpPr>
          <p:cNvPr id="12" name="矩形 11"/>
          <p:cNvSpPr/>
          <p:nvPr/>
        </p:nvSpPr>
        <p:spPr>
          <a:xfrm>
            <a:off x="3287688" y="3836922"/>
            <a:ext cx="122413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p:cNvSpPr txBox="1">
            <a:spLocks/>
          </p:cNvSpPr>
          <p:nvPr/>
        </p:nvSpPr>
        <p:spPr bwMode="auto">
          <a:xfrm>
            <a:off x="614164" y="4869161"/>
            <a:ext cx="1073842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rgbClr val="C00000"/>
                </a:solidFill>
                <a:latin typeface="微软雅黑" panose="020B0503020204020204" pitchFamily="34" charset="-122"/>
                <a:ea typeface="微软雅黑" panose="020B0503020204020204" pitchFamily="34" charset="-122"/>
              </a:rPr>
              <a:t>注意：遇到</a:t>
            </a:r>
            <a:r>
              <a:rPr lang="en-US" altLang="zh-CN" sz="3200" kern="0">
                <a:solidFill>
                  <a:srgbClr val="C00000"/>
                </a:solidFill>
                <a:latin typeface="微软雅黑" panose="020B0503020204020204" pitchFamily="34" charset="-122"/>
                <a:ea typeface="微软雅黑" panose="020B0503020204020204" pitchFamily="34" charset="-122"/>
              </a:rPr>
              <a:t>break</a:t>
            </a:r>
            <a:r>
              <a:rPr lang="zh-CN" altLang="en-US" sz="3200" kern="0">
                <a:solidFill>
                  <a:srgbClr val="C00000"/>
                </a:solidFill>
                <a:latin typeface="微软雅黑" panose="020B0503020204020204" pitchFamily="34" charset="-122"/>
                <a:ea typeface="微软雅黑" panose="020B0503020204020204" pitchFamily="34" charset="-122"/>
              </a:rPr>
              <a:t>，结束整个循环，执行循环之后的语句</a:t>
            </a:r>
          </a:p>
        </p:txBody>
      </p:sp>
    </p:spTree>
    <p:extLst>
      <p:ext uri="{BB962C8B-B14F-4D97-AF65-F5344CB8AC3E}">
        <p14:creationId xmlns:p14="http://schemas.microsoft.com/office/powerpoint/2010/main" val="163754074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例子：</a:t>
            </a:r>
            <a:r>
              <a:rPr lang="en-US" altLang="zh-CN">
                <a:latin typeface="+mn-ea"/>
              </a:rPr>
              <a:t>continue</a:t>
            </a:r>
            <a:r>
              <a:rPr lang="zh-CN" altLang="en-US">
                <a:latin typeface="+mn-ea"/>
              </a:rPr>
              <a:t>和</a:t>
            </a:r>
            <a:r>
              <a:rPr lang="en-US" altLang="zh-CN">
                <a:latin typeface="+mn-ea"/>
              </a:rPr>
              <a:t>break</a:t>
            </a:r>
            <a:endParaRPr lang="zh-CN" altLang="en-US">
              <a:latin typeface="+mn-ea"/>
            </a:endParaRPr>
          </a:p>
        </p:txBody>
      </p:sp>
      <p:graphicFrame>
        <p:nvGraphicFramePr>
          <p:cNvPr id="9" name="表格 8"/>
          <p:cNvGraphicFramePr>
            <a:graphicFrameLocks noGrp="1"/>
          </p:cNvGraphicFramePr>
          <p:nvPr>
            <p:extLst>
              <p:ext uri="{D42A27DB-BD31-4B8C-83A1-F6EECF244321}">
                <p14:modId xmlns:p14="http://schemas.microsoft.com/office/powerpoint/2010/main" val="1310687652"/>
              </p:ext>
            </p:extLst>
          </p:nvPr>
        </p:nvGraphicFramePr>
        <p:xfrm>
          <a:off x="1415480" y="2592870"/>
          <a:ext cx="4392488" cy="314038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92488">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x = </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while</a:t>
                      </a:r>
                      <a:r>
                        <a:rPr lang="en-US" altLang="zh-CN" sz="2400">
                          <a:solidFill>
                            <a:srgbClr val="000000"/>
                          </a:solidFill>
                          <a:latin typeface="Consolas" panose="020B0609020204030204" pitchFamily="49" charset="0"/>
                        </a:rPr>
                        <a:t> x &gt;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if</a:t>
                      </a:r>
                      <a:r>
                        <a:rPr lang="en-US" altLang="zh-CN" sz="2400">
                          <a:solidFill>
                            <a:srgbClr val="000000"/>
                          </a:solidFill>
                          <a:latin typeface="Consolas" panose="020B0609020204030204" pitchFamily="49" charset="0"/>
                        </a:rPr>
                        <a:t> x % </a:t>
                      </a:r>
                      <a:r>
                        <a:rPr lang="en-US" altLang="zh-CN" sz="2400">
                          <a:solidFill>
                            <a:srgbClr val="F5871F"/>
                          </a:solidFill>
                          <a:latin typeface="Consolas" panose="020B0609020204030204" pitchFamily="49" charset="0"/>
                        </a:rPr>
                        <a:t>3</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x = x</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continue</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*x, end=</a:t>
                      </a:r>
                      <a:r>
                        <a:rPr lang="en-US" altLang="zh-CN" sz="2400">
                          <a:solidFill>
                            <a:srgbClr val="718C00"/>
                          </a:solidFill>
                          <a:latin typeface="Consolas" panose="020B0609020204030204" pitchFamily="49" charset="0"/>
                        </a:rPr>
                        <a:t>" "</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x = x</a:t>
                      </a:r>
                      <a:r>
                        <a:rPr lang="en-US" altLang="zh-CN" sz="2400">
                          <a:solidFill>
                            <a:srgbClr val="F5871F"/>
                          </a:solidFill>
                          <a:latin typeface="Consolas" panose="020B0609020204030204" pitchFamily="49" charset="0"/>
                        </a:rPr>
                        <a:t>-1</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80278126"/>
              </p:ext>
            </p:extLst>
          </p:nvPr>
        </p:nvGraphicFramePr>
        <p:xfrm>
          <a:off x="6456040" y="2592870"/>
          <a:ext cx="4392488" cy="314038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92488">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x = </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while</a:t>
                      </a:r>
                      <a:r>
                        <a:rPr lang="en-US" altLang="zh-CN" sz="2400">
                          <a:solidFill>
                            <a:srgbClr val="000000"/>
                          </a:solidFill>
                          <a:latin typeface="Consolas" panose="020B0609020204030204" pitchFamily="49" charset="0"/>
                        </a:rPr>
                        <a:t> x &gt;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if</a:t>
                      </a:r>
                      <a:r>
                        <a:rPr lang="en-US" altLang="zh-CN" sz="2400">
                          <a:solidFill>
                            <a:srgbClr val="000000"/>
                          </a:solidFill>
                          <a:latin typeface="Consolas" panose="020B0609020204030204" pitchFamily="49" charset="0"/>
                        </a:rPr>
                        <a:t> x % </a:t>
                      </a:r>
                      <a:r>
                        <a:rPr lang="en-US" altLang="zh-CN" sz="2400">
                          <a:solidFill>
                            <a:srgbClr val="F5871F"/>
                          </a:solidFill>
                          <a:latin typeface="Consolas" panose="020B0609020204030204" pitchFamily="49" charset="0"/>
                        </a:rPr>
                        <a:t>6</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break</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*x, end=</a:t>
                      </a:r>
                      <a:r>
                        <a:rPr lang="en-US" altLang="zh-CN" sz="2400">
                          <a:solidFill>
                            <a:srgbClr val="718C00"/>
                          </a:solidFill>
                          <a:latin typeface="Consolas" panose="020B0609020204030204" pitchFamily="49" charset="0"/>
                        </a:rPr>
                        <a:t>" "</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x = x</a:t>
                      </a:r>
                      <a:r>
                        <a:rPr lang="en-US" altLang="zh-CN" sz="2400">
                          <a:solidFill>
                            <a:srgbClr val="F5871F"/>
                          </a:solidFill>
                          <a:latin typeface="Consolas" panose="020B0609020204030204" pitchFamily="49" charset="0"/>
                        </a:rPr>
                        <a:t>-1</a:t>
                      </a:r>
                    </a:p>
                    <a:p>
                      <a:pPr marL="0" marR="0" lvl="3" indent="0" algn="l" defTabSz="914400" rtl="0" eaLnBrk="1" fontAlgn="auto" latinLnBrk="0" hangingPunct="1">
                        <a:lnSpc>
                          <a:spcPct val="100000"/>
                        </a:lnSpc>
                        <a:spcBef>
                          <a:spcPts val="0"/>
                        </a:spcBef>
                        <a:spcAft>
                          <a:spcPts val="0"/>
                        </a:spcAft>
                        <a:buClrTx/>
                        <a:buSzTx/>
                        <a:buFontTx/>
                        <a:buNone/>
                        <a:tabLst/>
                        <a:defRPr/>
                      </a:pP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4" name="圆角矩形标注 13"/>
          <p:cNvSpPr/>
          <p:nvPr/>
        </p:nvSpPr>
        <p:spPr>
          <a:xfrm>
            <a:off x="1919536" y="1340768"/>
            <a:ext cx="3600400" cy="1008112"/>
          </a:xfrm>
          <a:prstGeom prst="wedgeRoundRectCallout">
            <a:avLst>
              <a:gd name="adj1" fmla="val 20822"/>
              <a:gd name="adj2" fmla="val 83813"/>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立即结束本次循环，重新开始下一轮循环</a:t>
            </a:r>
          </a:p>
        </p:txBody>
      </p:sp>
      <p:sp>
        <p:nvSpPr>
          <p:cNvPr id="15" name="圆角矩形标注 14"/>
          <p:cNvSpPr/>
          <p:nvPr/>
        </p:nvSpPr>
        <p:spPr>
          <a:xfrm>
            <a:off x="6852084" y="1340768"/>
            <a:ext cx="3780420" cy="1008112"/>
          </a:xfrm>
          <a:prstGeom prst="wedgeRoundRectCallout">
            <a:avLst>
              <a:gd name="adj1" fmla="val 20822"/>
              <a:gd name="adj2" fmla="val 83813"/>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立即跳出循环结构，执行</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后面的语句</a:t>
            </a:r>
          </a:p>
        </p:txBody>
      </p:sp>
      <p:sp>
        <p:nvSpPr>
          <p:cNvPr id="8" name="矩形 7"/>
          <p:cNvSpPr/>
          <p:nvPr/>
        </p:nvSpPr>
        <p:spPr>
          <a:xfrm>
            <a:off x="1415480" y="5229200"/>
            <a:ext cx="3073277" cy="461665"/>
          </a:xfrm>
          <a:prstGeom prst="rect">
            <a:avLst/>
          </a:prstGeom>
        </p:spPr>
        <p:txBody>
          <a:bodyPr wrap="none">
            <a:spAutoFit/>
          </a:bodyPr>
          <a:lstStyle/>
          <a:p>
            <a:pPr marL="0" lvl="3" eaLnBrk="1" fontAlgn="auto" hangingPunct="1">
              <a:spcBef>
                <a:spcPts val="0"/>
              </a:spcBef>
              <a:spcAft>
                <a:spcPts val="0"/>
              </a:spcAft>
              <a:defRPr/>
            </a:pPr>
            <a:r>
              <a:rPr lang="en-US" altLang="zh-CN" sz="2400" i="1">
                <a:solidFill>
                  <a:srgbClr val="0033CC"/>
                </a:solidFill>
                <a:latin typeface="Consolas" panose="020B0609020204030204" pitchFamily="49" charset="0"/>
                <a:ea typeface="微软雅黑" panose="020B0503020204020204" pitchFamily="34" charset="-122"/>
              </a:rPr>
              <a:t>20 16 14 10 8 4 2</a:t>
            </a:r>
          </a:p>
        </p:txBody>
      </p:sp>
      <p:sp>
        <p:nvSpPr>
          <p:cNvPr id="10" name="矩形 9"/>
          <p:cNvSpPr/>
          <p:nvPr/>
        </p:nvSpPr>
        <p:spPr>
          <a:xfrm>
            <a:off x="6456040" y="5229200"/>
            <a:ext cx="2053767" cy="461665"/>
          </a:xfrm>
          <a:prstGeom prst="rect">
            <a:avLst/>
          </a:prstGeom>
        </p:spPr>
        <p:txBody>
          <a:bodyPr wrap="none">
            <a:spAutoFit/>
          </a:bodyPr>
          <a:lstStyle/>
          <a:p>
            <a:pPr marL="0" lvl="3" eaLnBrk="1" fontAlgn="auto" hangingPunct="1">
              <a:spcBef>
                <a:spcPts val="0"/>
              </a:spcBef>
              <a:spcAft>
                <a:spcPts val="0"/>
              </a:spcAft>
              <a:defRPr/>
            </a:pPr>
            <a:r>
              <a:rPr lang="en-US" altLang="zh-CN" sz="2400" i="1">
                <a:solidFill>
                  <a:srgbClr val="0033CC"/>
                </a:solidFill>
                <a:latin typeface="Consolas" panose="020B0609020204030204" pitchFamily="49" charset="0"/>
                <a:ea typeface="微软雅黑" panose="020B0503020204020204" pitchFamily="34" charset="-122"/>
              </a:rPr>
              <a:t>20 18 16 14</a:t>
            </a:r>
          </a:p>
        </p:txBody>
      </p:sp>
    </p:spTree>
    <p:extLst>
      <p:ext uri="{BB962C8B-B14F-4D97-AF65-F5344CB8AC3E}">
        <p14:creationId xmlns:p14="http://schemas.microsoft.com/office/powerpoint/2010/main" val="12762743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8" grpId="0"/>
      <p:bldP spid="1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for</a:t>
            </a:r>
            <a:r>
              <a:rPr lang="zh-CN" altLang="en-US">
                <a:latin typeface="+mn-ea"/>
              </a:rPr>
              <a:t>语句</a:t>
            </a:r>
          </a:p>
        </p:txBody>
      </p:sp>
      <p:sp>
        <p:nvSpPr>
          <p:cNvPr id="3" name="内容占位符 2"/>
          <p:cNvSpPr>
            <a:spLocks noGrp="1"/>
          </p:cNvSpPr>
          <p:nvPr>
            <p:ph idx="1"/>
          </p:nvPr>
        </p:nvSpPr>
        <p:spPr>
          <a:xfrm>
            <a:off x="609600" y="1484312"/>
            <a:ext cx="3254152"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for</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p>
        </p:txBody>
      </p:sp>
      <p:graphicFrame>
        <p:nvGraphicFramePr>
          <p:cNvPr id="7" name="表格 6"/>
          <p:cNvGraphicFramePr>
            <a:graphicFrameLocks noGrp="1"/>
          </p:cNvGraphicFramePr>
          <p:nvPr>
            <p:extLst>
              <p:ext uri="{D42A27DB-BD31-4B8C-83A1-F6EECF244321}">
                <p14:modId xmlns:p14="http://schemas.microsoft.com/office/powerpoint/2010/main" val="2269809288"/>
              </p:ext>
            </p:extLst>
          </p:nvPr>
        </p:nvGraphicFramePr>
        <p:xfrm>
          <a:off x="2486944" y="2636912"/>
          <a:ext cx="5515990" cy="1296144"/>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1296144">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for</a:t>
                      </a:r>
                      <a:r>
                        <a:rPr lang="en-US" altLang="zh-CN" sz="2800">
                          <a:solidFill>
                            <a:srgbClr val="000000"/>
                          </a:solidFill>
                          <a:latin typeface="Consolas" panose="020B0609020204030204" pitchFamily="49" charset="0"/>
                        </a:rPr>
                        <a:t> &lt;target&gt; </a:t>
                      </a:r>
                      <a:r>
                        <a:rPr lang="en-US" altLang="zh-CN" sz="2800">
                          <a:solidFill>
                            <a:srgbClr val="8959A8"/>
                          </a:solidFill>
                          <a:latin typeface="Consolas" panose="020B0609020204030204" pitchFamily="49" charset="0"/>
                        </a:rPr>
                        <a:t>in</a:t>
                      </a:r>
                      <a:r>
                        <a:rPr lang="en-US" altLang="zh-CN" sz="2800">
                          <a:solidFill>
                            <a:srgbClr val="000000"/>
                          </a:solidFill>
                          <a:latin typeface="Consolas" panose="020B0609020204030204" pitchFamily="49" charset="0"/>
                        </a:rPr>
                        <a:t> &lt;object&gt;</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圆角矩形标注 5"/>
          <p:cNvSpPr/>
          <p:nvPr/>
        </p:nvSpPr>
        <p:spPr>
          <a:xfrm>
            <a:off x="3071664" y="1557028"/>
            <a:ext cx="2088232" cy="719844"/>
          </a:xfrm>
          <a:prstGeom prst="wedgeRoundRectCallout">
            <a:avLst>
              <a:gd name="adj1" fmla="val -64246"/>
              <a:gd name="adj2" fmla="val -20510"/>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遍历序列</a:t>
            </a:r>
          </a:p>
        </p:txBody>
      </p:sp>
      <p:sp>
        <p:nvSpPr>
          <p:cNvPr id="11" name="内容占位符 2"/>
          <p:cNvSpPr txBox="1">
            <a:spLocks/>
          </p:cNvSpPr>
          <p:nvPr/>
        </p:nvSpPr>
        <p:spPr bwMode="auto">
          <a:xfrm>
            <a:off x="609600" y="4365104"/>
            <a:ext cx="10814992" cy="77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rgbClr val="C00000"/>
                </a:solidFill>
                <a:latin typeface="微软雅黑" panose="020B0503020204020204" pitchFamily="34" charset="-122"/>
                <a:ea typeface="微软雅黑" panose="020B0503020204020204" pitchFamily="34" charset="-122"/>
              </a:rPr>
              <a:t> 注意：</a:t>
            </a:r>
            <a:r>
              <a:rPr lang="en-US" altLang="zh-CN" sz="3200" kern="0">
                <a:solidFill>
                  <a:srgbClr val="C00000"/>
                </a:solidFill>
                <a:latin typeface="微软雅黑" panose="020B0503020204020204" pitchFamily="34" charset="-122"/>
                <a:ea typeface="微软雅黑" panose="020B0503020204020204" pitchFamily="34" charset="-122"/>
              </a:rPr>
              <a:t>object </a:t>
            </a:r>
            <a:r>
              <a:rPr lang="zh-CN" altLang="en-US" sz="3200" kern="0">
                <a:solidFill>
                  <a:srgbClr val="C00000"/>
                </a:solidFill>
                <a:latin typeface="微软雅黑" panose="020B0503020204020204" pitchFamily="34" charset="-122"/>
                <a:ea typeface="微软雅黑" panose="020B0503020204020204" pitchFamily="34" charset="-122"/>
              </a:rPr>
              <a:t>中的每一个元素会依次赋给 </a:t>
            </a:r>
            <a:r>
              <a:rPr lang="en-US" altLang="zh-CN" sz="3200" kern="0">
                <a:solidFill>
                  <a:srgbClr val="C00000"/>
                </a:solidFill>
                <a:latin typeface="微软雅黑" panose="020B0503020204020204" pitchFamily="34" charset="-122"/>
                <a:ea typeface="微软雅黑" panose="020B0503020204020204" pitchFamily="34" charset="-122"/>
              </a:rPr>
              <a:t>target</a:t>
            </a:r>
          </a:p>
        </p:txBody>
      </p:sp>
    </p:spTree>
    <p:extLst>
      <p:ext uri="{BB962C8B-B14F-4D97-AF65-F5344CB8AC3E}">
        <p14:creationId xmlns:p14="http://schemas.microsoft.com/office/powerpoint/2010/main" val="8974244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p>
        </p:txBody>
      </p:sp>
      <p:sp>
        <p:nvSpPr>
          <p:cNvPr id="3" name="内容占位符 2"/>
          <p:cNvSpPr>
            <a:spLocks noGrp="1"/>
          </p:cNvSpPr>
          <p:nvPr>
            <p:ph idx="1"/>
          </p:nvPr>
        </p:nvSpPr>
        <p:spPr>
          <a:xfrm>
            <a:off x="609600" y="1484312"/>
            <a:ext cx="10972800" cy="4969023"/>
          </a:xfrm>
        </p:spPr>
        <p:txBody>
          <a:bodyPr/>
          <a:lstStyle/>
          <a:p>
            <a:pPr eaLnBrk="1">
              <a:lnSpc>
                <a:spcPct val="120000"/>
              </a:lnSpc>
            </a:pPr>
            <a:r>
              <a:rPr lang="zh-CN" altLang="en-US" sz="3200">
                <a:solidFill>
                  <a:srgbClr val="C00000"/>
                </a:solidFill>
                <a:latin typeface="微软雅黑" panose="020B0503020204020204" pitchFamily="34" charset="-122"/>
                <a:ea typeface="微软雅黑" panose="020B0503020204020204" pitchFamily="34" charset="-122"/>
              </a:rPr>
              <a:t>机器语言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machine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）计算机直接使用的二进制形式的程序语言或机器代码。 </a:t>
            </a:r>
          </a:p>
          <a:p>
            <a:pPr eaLnBrk="1">
              <a:lnSpc>
                <a:spcPct val="120000"/>
              </a:lnSpc>
              <a:spcBef>
                <a:spcPts val="1200"/>
              </a:spcBef>
            </a:pPr>
            <a:r>
              <a:rPr lang="zh-CN" altLang="en-US" sz="3200">
                <a:solidFill>
                  <a:srgbClr val="C00000"/>
                </a:solidFill>
                <a:latin typeface="微软雅黑" panose="020B0503020204020204" pitchFamily="34" charset="-122"/>
                <a:ea typeface="微软雅黑" panose="020B0503020204020204" pitchFamily="34" charset="-122"/>
              </a:rPr>
              <a:t>汇编语言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assembler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）一种面向机器的用符号表示的低级程序设计语言。相当于机器指令的助记符号，与机器语言很接近。</a:t>
            </a:r>
          </a:p>
          <a:p>
            <a:pPr eaLnBrk="1">
              <a:lnSpc>
                <a:spcPct val="120000"/>
              </a:lnSpc>
              <a:spcBef>
                <a:spcPts val="1200"/>
              </a:spcBef>
            </a:pPr>
            <a:r>
              <a:rPr lang="zh-CN" altLang="en-US" sz="3200">
                <a:solidFill>
                  <a:srgbClr val="C00000"/>
                </a:solidFill>
                <a:latin typeface="微软雅黑" panose="020B0503020204020204" pitchFamily="34" charset="-122"/>
                <a:ea typeface="微软雅黑" panose="020B0503020204020204" pitchFamily="34" charset="-122"/>
              </a:rPr>
              <a:t>高级语言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high</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level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）是易为人们所理解的完全符号化的程序设计语言。 </a:t>
            </a:r>
          </a:p>
        </p:txBody>
      </p:sp>
    </p:spTree>
    <p:extLst>
      <p:ext uri="{BB962C8B-B14F-4D97-AF65-F5344CB8AC3E}">
        <p14:creationId xmlns:p14="http://schemas.microsoft.com/office/powerpoint/2010/main" val="9647335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26996287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什么是函数</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rgbClr val="C00000"/>
                </a:solidFill>
                <a:latin typeface="微软雅黑" panose="020B0503020204020204" pitchFamily="34" charset="-122"/>
                <a:ea typeface="微软雅黑" panose="020B0503020204020204" pitchFamily="34" charset="-122"/>
              </a:rPr>
              <a:t>函数是一种程序构件，是构成大程序的小功能部件</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子程序</a:t>
            </a:r>
            <a:r>
              <a:rPr lang="en-US" altLang="zh-CN" sz="3200">
                <a:solidFill>
                  <a:srgbClr val="C00000"/>
                </a:solidFill>
                <a:latin typeface="微软雅黑" panose="020B0503020204020204" pitchFamily="34" charset="-122"/>
                <a:ea typeface="微软雅黑" panose="020B0503020204020204" pitchFamily="34" charset="-122"/>
              </a:rPr>
              <a:t>)</a:t>
            </a:r>
          </a:p>
          <a:p>
            <a:pPr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函数的好处</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编程更容易把握，大程序分解成小功能部件</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代码重用</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避免重复相同</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相似代码，提高开发效率，更易维护</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程序更可读</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更易理解</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代码简洁美观</a:t>
            </a:r>
          </a:p>
        </p:txBody>
      </p:sp>
    </p:spTree>
    <p:extLst>
      <p:ext uri="{BB962C8B-B14F-4D97-AF65-F5344CB8AC3E}">
        <p14:creationId xmlns:p14="http://schemas.microsoft.com/office/powerpoint/2010/main" val="92429540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函数的定义和使用</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先定义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(define)</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再通过函数名调用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(call)</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调用时传递参数</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调用执行的是函数体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语句序列</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调用产生返回值</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函数定义可置于程序中任何地方，但必须在调用之前</a:t>
            </a:r>
          </a:p>
        </p:txBody>
      </p:sp>
      <p:graphicFrame>
        <p:nvGraphicFramePr>
          <p:cNvPr id="5" name="表格 4"/>
          <p:cNvGraphicFramePr>
            <a:graphicFrameLocks noGrp="1"/>
          </p:cNvGraphicFramePr>
          <p:nvPr>
            <p:extLst>
              <p:ext uri="{D42A27DB-BD31-4B8C-83A1-F6EECF244321}">
                <p14:modId xmlns:p14="http://schemas.microsoft.com/office/powerpoint/2010/main" val="4167850970"/>
              </p:ext>
            </p:extLst>
          </p:nvPr>
        </p:nvGraphicFramePr>
        <p:xfrm>
          <a:off x="7320136" y="1700808"/>
          <a:ext cx="3384376" cy="2342431"/>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384376">
                  <a:extLst>
                    <a:ext uri="{9D8B030D-6E8A-4147-A177-3AD203B41FA5}">
                      <a16:colId xmlns:a16="http://schemas.microsoft.com/office/drawing/2014/main" val="2740497982"/>
                    </a:ext>
                  </a:extLst>
                </a:gridCol>
              </a:tblGrid>
              <a:tr h="2342431">
                <a:tc>
                  <a:txBody>
                    <a:bodyPr/>
                    <a:lstStyle/>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a:solidFill>
                            <a:srgbClr val="8959A8"/>
                          </a:solidFill>
                          <a:latin typeface="Consolas" panose="020B0609020204030204" pitchFamily="49" charset="0"/>
                        </a:rPr>
                        <a:t>def</a:t>
                      </a:r>
                      <a:r>
                        <a:rPr lang="es-ES" altLang="zh-CN" sz="2800">
                          <a:solidFill>
                            <a:srgbClr val="000000"/>
                          </a:solidFill>
                          <a:latin typeface="Consolas" panose="020B0609020204030204" pitchFamily="49" charset="0"/>
                        </a:rPr>
                        <a:t> </a:t>
                      </a:r>
                      <a:r>
                        <a:rPr lang="es-ES" altLang="zh-CN" sz="2800">
                          <a:solidFill>
                            <a:srgbClr val="4271AE"/>
                          </a:solidFill>
                          <a:latin typeface="Consolas" panose="020B0609020204030204" pitchFamily="49" charset="0"/>
                        </a:rPr>
                        <a:t>func</a:t>
                      </a:r>
                      <a:r>
                        <a:rPr lang="es-ES" altLang="zh-CN" sz="2800">
                          <a:solidFill>
                            <a:srgbClr val="F5871F"/>
                          </a:solidFill>
                          <a:latin typeface="Consolas" panose="020B0609020204030204" pitchFamily="49" charset="0"/>
                        </a:rPr>
                        <a:t>(x)</a:t>
                      </a:r>
                      <a:r>
                        <a:rPr lang="es-ES" altLang="zh-CN" sz="2800">
                          <a:solidFill>
                            <a:srgbClr val="000000"/>
                          </a:solidFill>
                          <a:latin typeface="Consolas" panose="020B0609020204030204" pitchFamily="49" charset="0"/>
                        </a:rPr>
                        <a:t>: </a:t>
                      </a:r>
                    </a:p>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a:solidFill>
                            <a:srgbClr val="000000"/>
                          </a:solidFill>
                          <a:latin typeface="Consolas" panose="020B0609020204030204" pitchFamily="49" charset="0"/>
                        </a:rPr>
                        <a:t>    y = x * x </a:t>
                      </a:r>
                    </a:p>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a:solidFill>
                            <a:srgbClr val="000000"/>
                          </a:solidFill>
                          <a:latin typeface="Consolas" panose="020B0609020204030204" pitchFamily="49" charset="0"/>
                        </a:rPr>
                        <a:t>    </a:t>
                      </a:r>
                      <a:r>
                        <a:rPr lang="es-ES" altLang="zh-CN" sz="2800">
                          <a:solidFill>
                            <a:srgbClr val="8959A8"/>
                          </a:solidFill>
                          <a:latin typeface="Consolas" panose="020B0609020204030204" pitchFamily="49" charset="0"/>
                        </a:rPr>
                        <a:t>return</a:t>
                      </a:r>
                      <a:r>
                        <a:rPr lang="es-ES" altLang="zh-CN" sz="2800">
                          <a:solidFill>
                            <a:srgbClr val="000000"/>
                          </a:solidFill>
                          <a:latin typeface="Consolas" panose="020B0609020204030204" pitchFamily="49" charset="0"/>
                        </a:rPr>
                        <a:t> y </a:t>
                      </a:r>
                    </a:p>
                    <a:p>
                      <a:pPr marL="180000" marR="0" lvl="3" indent="0" algn="l" defTabSz="914400" rtl="0" eaLnBrk="1" fontAlgn="auto" latinLnBrk="0" hangingPunct="1">
                        <a:lnSpc>
                          <a:spcPct val="100000"/>
                        </a:lnSpc>
                        <a:spcBef>
                          <a:spcPts val="0"/>
                        </a:spcBef>
                        <a:spcAft>
                          <a:spcPts val="0"/>
                        </a:spcAft>
                        <a:buClrTx/>
                        <a:buSzTx/>
                        <a:buFontTx/>
                        <a:buNone/>
                        <a:tabLst/>
                        <a:defRPr/>
                      </a:pPr>
                      <a:endParaRPr lang="es-ES" altLang="zh-CN" sz="2800">
                        <a:solidFill>
                          <a:srgbClr val="000000"/>
                        </a:solidFill>
                        <a:latin typeface="Consolas" panose="020B0609020204030204" pitchFamily="49" charset="0"/>
                      </a:endParaRPr>
                    </a:p>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a:solidFill>
                            <a:srgbClr val="000000"/>
                          </a:solidFill>
                          <a:latin typeface="Consolas" panose="020B0609020204030204" pitchFamily="49" charset="0"/>
                        </a:rPr>
                        <a:t>a = func(</a:t>
                      </a:r>
                      <a:r>
                        <a:rPr lang="es-ES" altLang="zh-CN" sz="2800">
                          <a:solidFill>
                            <a:srgbClr val="F5871F"/>
                          </a:solidFill>
                          <a:latin typeface="Consolas" panose="020B0609020204030204" pitchFamily="49" charset="0"/>
                        </a:rPr>
                        <a:t>2</a:t>
                      </a:r>
                      <a:r>
                        <a:rPr lang="es-ES" altLang="zh-CN" sz="2800">
                          <a:solidFill>
                            <a:srgbClr val="000000"/>
                          </a:solidFill>
                          <a:latin typeface="Consolas" panose="020B0609020204030204" pitchFamily="49" charset="0"/>
                        </a:rPr>
                        <a:t>)</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249169885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编程实例：生日歌</a:t>
            </a: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减少相同代码的重复</a:t>
            </a:r>
          </a:p>
        </p:txBody>
      </p:sp>
      <p:graphicFrame>
        <p:nvGraphicFramePr>
          <p:cNvPr id="6" name="表格 5"/>
          <p:cNvGraphicFramePr>
            <a:graphicFrameLocks noGrp="1"/>
          </p:cNvGraphicFramePr>
          <p:nvPr>
            <p:extLst>
              <p:ext uri="{D42A27DB-BD31-4B8C-83A1-F6EECF244321}">
                <p14:modId xmlns:p14="http://schemas.microsoft.com/office/powerpoint/2010/main" val="1503234099"/>
              </p:ext>
            </p:extLst>
          </p:nvPr>
        </p:nvGraphicFramePr>
        <p:xfrm>
          <a:off x="2135560" y="2090544"/>
          <a:ext cx="7128792" cy="1554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128792">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dear Fred."</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652008005"/>
              </p:ext>
            </p:extLst>
          </p:nvPr>
        </p:nvGraphicFramePr>
        <p:xfrm>
          <a:off x="2135560" y="4005064"/>
          <a:ext cx="7128792" cy="26517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128792">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happy</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happy()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happy()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dear Fred."</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happy()</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9" name="下箭头 8"/>
          <p:cNvSpPr/>
          <p:nvPr/>
        </p:nvSpPr>
        <p:spPr>
          <a:xfrm>
            <a:off x="9480376" y="3399650"/>
            <a:ext cx="783569" cy="1210828"/>
          </a:xfrm>
          <a:prstGeom prst="downArrow">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标注 9"/>
          <p:cNvSpPr/>
          <p:nvPr/>
        </p:nvSpPr>
        <p:spPr>
          <a:xfrm>
            <a:off x="8722898" y="1730504"/>
            <a:ext cx="2967644" cy="1266448"/>
          </a:xfrm>
          <a:prstGeom prst="wedgeRoundRectCallout">
            <a:avLst>
              <a:gd name="adj1" fmla="val -61702"/>
              <a:gd name="adj2" fmla="val 2118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重复代码的缺点</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a:t>
            </a:r>
          </a:p>
          <a:p>
            <a:pPr defTabSz="1244600">
              <a:spcAft>
                <a:spcPts val="0"/>
              </a:spcAft>
            </a:pP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费时费力</a:t>
            </a:r>
          </a:p>
          <a:p>
            <a:pPr defTabSz="1244600">
              <a:spcAft>
                <a:spcPts val="0"/>
              </a:spcAft>
            </a:pP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代码一致性维护</a:t>
            </a:r>
          </a:p>
        </p:txBody>
      </p:sp>
    </p:spTree>
    <p:extLst>
      <p:ext uri="{BB962C8B-B14F-4D97-AF65-F5344CB8AC3E}">
        <p14:creationId xmlns:p14="http://schemas.microsoft.com/office/powerpoint/2010/main" val="16582493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函数调用过程</a:t>
            </a: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函数定义</a:t>
            </a:r>
          </a:p>
        </p:txBody>
      </p:sp>
      <p:graphicFrame>
        <p:nvGraphicFramePr>
          <p:cNvPr id="4" name="表格 3"/>
          <p:cNvGraphicFramePr>
            <a:graphicFrameLocks noGrp="1"/>
          </p:cNvGraphicFramePr>
          <p:nvPr>
            <p:extLst>
              <p:ext uri="{D42A27DB-BD31-4B8C-83A1-F6EECF244321}">
                <p14:modId xmlns:p14="http://schemas.microsoft.com/office/powerpoint/2010/main" val="3958611741"/>
              </p:ext>
            </p:extLst>
          </p:nvPr>
        </p:nvGraphicFramePr>
        <p:xfrm>
          <a:off x="3215680" y="1590477"/>
          <a:ext cx="5515990" cy="95349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953498">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def </a:t>
                      </a:r>
                      <a:r>
                        <a:rPr lang="en-US" altLang="zh-CN" sz="2800" b="1" kern="1200">
                          <a:solidFill>
                            <a:srgbClr val="000000"/>
                          </a:solidFill>
                          <a:latin typeface="Consolas" panose="020B0609020204030204" pitchFamily="49" charset="0"/>
                          <a:ea typeface="+mn-ea"/>
                          <a:cs typeface="+mn-cs"/>
                        </a:rPr>
                        <a:t>&lt;</a:t>
                      </a:r>
                      <a:r>
                        <a:rPr lang="zh-CN" altLang="en-US" sz="2800" b="1" kern="1200">
                          <a:solidFill>
                            <a:srgbClr val="000000"/>
                          </a:solidFill>
                          <a:latin typeface="Consolas" panose="020B0609020204030204" pitchFamily="49" charset="0"/>
                          <a:ea typeface="+mn-ea"/>
                          <a:cs typeface="+mn-cs"/>
                        </a:rPr>
                        <a:t>函数名</a:t>
                      </a:r>
                      <a:r>
                        <a:rPr lang="en-US" altLang="zh-CN" sz="2800" b="1" kern="1200">
                          <a:solidFill>
                            <a:srgbClr val="000000"/>
                          </a:solidFill>
                          <a:latin typeface="Consolas" panose="020B0609020204030204" pitchFamily="49" charset="0"/>
                          <a:ea typeface="+mn-ea"/>
                          <a:cs typeface="+mn-cs"/>
                        </a:rPr>
                        <a:t>&gt;(&lt;</a:t>
                      </a:r>
                      <a:r>
                        <a:rPr lang="zh-CN" altLang="en-US" sz="2800" b="1" kern="1200">
                          <a:solidFill>
                            <a:srgbClr val="C00000"/>
                          </a:solidFill>
                          <a:latin typeface="Consolas" panose="020B0609020204030204" pitchFamily="49" charset="0"/>
                          <a:ea typeface="+mn-ea"/>
                          <a:cs typeface="+mn-cs"/>
                        </a:rPr>
                        <a:t>形参列表</a:t>
                      </a:r>
                      <a:r>
                        <a:rPr lang="en-US" altLang="zh-CN" sz="2800" b="1" kern="1200">
                          <a:solidFill>
                            <a:srgbClr val="000000"/>
                          </a:solidFill>
                          <a:latin typeface="Consolas" panose="020B0609020204030204" pitchFamily="49" charset="0"/>
                          <a:ea typeface="+mn-ea"/>
                          <a:cs typeface="+mn-cs"/>
                        </a:rPr>
                        <a:t>&gt;):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a:solidFill>
                            <a:srgbClr val="000000"/>
                          </a:solidFill>
                          <a:latin typeface="Consolas" panose="020B0609020204030204" pitchFamily="49" charset="0"/>
                          <a:ea typeface="+mn-ea"/>
                          <a:cs typeface="+mn-cs"/>
                        </a:rPr>
                        <a:t>    &lt;</a:t>
                      </a:r>
                      <a:r>
                        <a:rPr lang="zh-CN" altLang="en-US" sz="2800" b="1" kern="1200">
                          <a:solidFill>
                            <a:srgbClr val="000000"/>
                          </a:solidFill>
                          <a:latin typeface="Consolas" panose="020B0609020204030204" pitchFamily="49" charset="0"/>
                          <a:ea typeface="+mn-ea"/>
                          <a:cs typeface="+mn-cs"/>
                        </a:rPr>
                        <a:t>函数体</a:t>
                      </a:r>
                      <a:r>
                        <a:rPr lang="en-US" altLang="zh-CN" sz="2800" b="1" kern="1200">
                          <a:solidFill>
                            <a:srgbClr val="000000"/>
                          </a:solidFill>
                          <a:latin typeface="Consolas" panose="020B0609020204030204" pitchFamily="49" charset="0"/>
                          <a:ea typeface="+mn-ea"/>
                          <a:cs typeface="+mn-cs"/>
                        </a:rPr>
                        <a:t>&gt;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 name="内容占位符 2"/>
          <p:cNvSpPr txBox="1">
            <a:spLocks/>
          </p:cNvSpPr>
          <p:nvPr/>
        </p:nvSpPr>
        <p:spPr bwMode="auto">
          <a:xfrm>
            <a:off x="609600" y="2832007"/>
            <a:ext cx="10972800" cy="524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
        <p:nvSpPr>
          <p:cNvPr id="6" name="内容占位符 2"/>
          <p:cNvSpPr txBox="1">
            <a:spLocks/>
          </p:cNvSpPr>
          <p:nvPr/>
        </p:nvSpPr>
        <p:spPr bwMode="auto">
          <a:xfrm>
            <a:off x="603966" y="3717032"/>
            <a:ext cx="11396689"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1800"/>
              </a:spcBef>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函数形参被赋值为实参</a:t>
            </a:r>
          </a:p>
          <a:p>
            <a:pPr lvl="2" eaLnBrk="1">
              <a:spcBef>
                <a:spcPts val="600"/>
              </a:spcBef>
              <a:buFont typeface="Wingdings" panose="05000000000000000000" pitchFamily="2" charset="2"/>
              <a:buChar char="Ø"/>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按位置对应，或按名（形参</a:t>
            </a:r>
            <a:r>
              <a:rPr lang="en-US" altLang="zh-CN" sz="2800" ker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实参），即位置和个数均一一对应</a:t>
            </a:r>
          </a:p>
          <a:p>
            <a:pPr lvl="2" eaLnBrk="1">
              <a:spcBef>
                <a:spcPts val="600"/>
              </a:spcBef>
              <a:buFont typeface="Wingdings" panose="05000000000000000000" pitchFamily="2" charset="2"/>
              <a:buChar char="Ø"/>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实参可以是字面值，也可以是已赋值的变量</a:t>
            </a:r>
          </a:p>
          <a:p>
            <a:pPr lvl="1" eaLnBrk="1">
              <a:spcBef>
                <a:spcPts val="1200"/>
              </a:spcBef>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执行函数体</a:t>
            </a:r>
          </a:p>
          <a:p>
            <a:pPr lvl="1" eaLnBrk="1">
              <a:spcBef>
                <a:spcPts val="1200"/>
              </a:spcBef>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控制返回调用者（调用点的下一条语句）</a:t>
            </a:r>
            <a:endParaRPr lang="en-US" altLang="zh-CN" sz="2800" kern="0">
              <a:solidFill>
                <a:schemeClr val="tx1">
                  <a:lumMod val="85000"/>
                  <a:lumOff val="15000"/>
                </a:schemeClr>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319763872"/>
              </p:ext>
            </p:extLst>
          </p:nvPr>
        </p:nvGraphicFramePr>
        <p:xfrm>
          <a:off x="3221183" y="2937396"/>
          <a:ext cx="5515990" cy="56361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563612">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a:solidFill>
                            <a:srgbClr val="000000"/>
                          </a:solidFill>
                          <a:latin typeface="Consolas" panose="020B0609020204030204" pitchFamily="49" charset="0"/>
                          <a:ea typeface="+mn-ea"/>
                          <a:cs typeface="+mn-cs"/>
                        </a:rPr>
                        <a:t>&lt;</a:t>
                      </a:r>
                      <a:r>
                        <a:rPr lang="zh-CN" altLang="en-US" sz="2800" b="1" kern="1200">
                          <a:solidFill>
                            <a:srgbClr val="000000"/>
                          </a:solidFill>
                          <a:latin typeface="Consolas" panose="020B0609020204030204" pitchFamily="49" charset="0"/>
                          <a:ea typeface="+mn-ea"/>
                          <a:cs typeface="+mn-cs"/>
                        </a:rPr>
                        <a:t>函数名</a:t>
                      </a:r>
                      <a:r>
                        <a:rPr lang="en-US" altLang="zh-CN" sz="2800" b="1" kern="1200">
                          <a:solidFill>
                            <a:srgbClr val="000000"/>
                          </a:solidFill>
                          <a:latin typeface="Consolas" panose="020B0609020204030204" pitchFamily="49" charset="0"/>
                          <a:ea typeface="+mn-ea"/>
                          <a:cs typeface="+mn-cs"/>
                        </a:rPr>
                        <a:t>&gt;(&lt;</a:t>
                      </a:r>
                      <a:r>
                        <a:rPr lang="zh-CN" altLang="en-US" sz="2800" b="1" kern="1200">
                          <a:solidFill>
                            <a:srgbClr val="C00000"/>
                          </a:solidFill>
                          <a:latin typeface="Consolas" panose="020B0609020204030204" pitchFamily="49" charset="0"/>
                          <a:ea typeface="+mn-ea"/>
                          <a:cs typeface="+mn-cs"/>
                        </a:rPr>
                        <a:t>实参列表</a:t>
                      </a:r>
                      <a:r>
                        <a:rPr lang="en-US" altLang="zh-CN" sz="2800" b="1" kern="1200">
                          <a:solidFill>
                            <a:srgbClr val="000000"/>
                          </a:solidFill>
                          <a:latin typeface="Consolas" panose="020B0609020204030204" pitchFamily="49" charset="0"/>
                          <a:ea typeface="+mn-ea"/>
                          <a:cs typeface="+mn-cs"/>
                        </a:rPr>
                        <a:t>&gt;)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11596204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函数调用过程图解</a:t>
            </a:r>
            <a:endParaRPr lang="zh-CN" altLang="en-US">
              <a:latin typeface="+mn-ea"/>
            </a:endParaRP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调用过程？</a:t>
            </a:r>
          </a:p>
        </p:txBody>
      </p:sp>
      <p:graphicFrame>
        <p:nvGraphicFramePr>
          <p:cNvPr id="8" name="表格 7"/>
          <p:cNvGraphicFramePr>
            <a:graphicFrameLocks noGrp="1"/>
          </p:cNvGraphicFramePr>
          <p:nvPr>
            <p:extLst>
              <p:ext uri="{D42A27DB-BD31-4B8C-83A1-F6EECF244321}">
                <p14:modId xmlns:p14="http://schemas.microsoft.com/office/powerpoint/2010/main" val="1810129811"/>
              </p:ext>
            </p:extLst>
          </p:nvPr>
        </p:nvGraphicFramePr>
        <p:xfrm>
          <a:off x="4223792" y="1458481"/>
          <a:ext cx="4320480" cy="52120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fun1</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"fun1 start"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fun2()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"fun1 end"</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fun2</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"fun2 start"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fun3()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"fun2 end"</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fun3</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"fun3"</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fun1()</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10" name="矩形 9"/>
          <p:cNvSpPr/>
          <p:nvPr/>
        </p:nvSpPr>
        <p:spPr>
          <a:xfrm>
            <a:off x="4238500" y="6200399"/>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 Box 11"/>
          <p:cNvSpPr txBox="1">
            <a:spLocks noChangeArrowheads="1"/>
          </p:cNvSpPr>
          <p:nvPr/>
        </p:nvSpPr>
        <p:spPr bwMode="auto">
          <a:xfrm>
            <a:off x="3294198" y="3731640"/>
            <a:ext cx="385763" cy="54554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①</a:t>
            </a:r>
          </a:p>
        </p:txBody>
      </p:sp>
      <p:sp>
        <p:nvSpPr>
          <p:cNvPr id="26" name="矩形 25"/>
          <p:cNvSpPr/>
          <p:nvPr/>
        </p:nvSpPr>
        <p:spPr>
          <a:xfrm>
            <a:off x="4871864" y="2177833"/>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871864" y="4013094"/>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3191359" y="1700808"/>
            <a:ext cx="1032433" cy="4752528"/>
            <a:chOff x="3791744" y="1700808"/>
            <a:chExt cx="432048" cy="4752528"/>
          </a:xfrm>
          <a:effectLst>
            <a:outerShdw blurRad="50800" dist="38100" dir="2700000" algn="tl" rotWithShape="0">
              <a:prstClr val="black">
                <a:alpha val="40000"/>
              </a:prstClr>
            </a:outerShdw>
          </a:effectLst>
        </p:grpSpPr>
        <p:cxnSp>
          <p:nvCxnSpPr>
            <p:cNvPr id="22" name="肘形连接符 21"/>
            <p:cNvCxnSpPr/>
            <p:nvPr/>
          </p:nvCxnSpPr>
          <p:spPr>
            <a:xfrm rot="5400000" flipH="1" flipV="1">
              <a:off x="1631504" y="3861048"/>
              <a:ext cx="4752528" cy="432048"/>
            </a:xfrm>
            <a:prstGeom prst="bentConnector3">
              <a:avLst>
                <a:gd name="adj1" fmla="val 99601"/>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791744" y="6434879"/>
              <a:ext cx="432048"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a:off x="5015880" y="5949280"/>
            <a:ext cx="208823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5015880" y="4837154"/>
            <a:ext cx="280831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015880" y="3001893"/>
            <a:ext cx="280831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3674770" y="2330424"/>
            <a:ext cx="1184960" cy="1242593"/>
            <a:chOff x="3779730" y="2330424"/>
            <a:chExt cx="1080000" cy="1242593"/>
          </a:xfrm>
          <a:effectLst>
            <a:outerShdw blurRad="50800" dist="38100" dir="2700000" algn="tl" rotWithShape="0">
              <a:prstClr val="black">
                <a:alpha val="40000"/>
              </a:prstClr>
            </a:outerShdw>
          </a:effectLst>
        </p:grpSpPr>
        <p:cxnSp>
          <p:nvCxnSpPr>
            <p:cNvPr id="27" name="肘形连接符 26"/>
            <p:cNvCxnSpPr/>
            <p:nvPr/>
          </p:nvCxnSpPr>
          <p:spPr>
            <a:xfrm rot="16200000" flipH="1">
              <a:off x="3404248" y="2726433"/>
              <a:ext cx="1242593" cy="450576"/>
            </a:xfrm>
            <a:prstGeom prst="bentConnector3">
              <a:avLst>
                <a:gd name="adj1" fmla="val 99634"/>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3779730" y="2348880"/>
              <a:ext cx="1080000"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grpSp>
        <p:nvGrpSpPr>
          <p:cNvPr id="76" name="组合 75"/>
          <p:cNvGrpSpPr/>
          <p:nvPr/>
        </p:nvGrpSpPr>
        <p:grpSpPr>
          <a:xfrm>
            <a:off x="3674770" y="4148172"/>
            <a:ext cx="1184960" cy="1242593"/>
            <a:chOff x="3779730" y="2330424"/>
            <a:chExt cx="1080000" cy="1242593"/>
          </a:xfrm>
          <a:effectLst>
            <a:outerShdw blurRad="50800" dist="38100" dir="2700000" algn="tl" rotWithShape="0">
              <a:prstClr val="black">
                <a:alpha val="40000"/>
              </a:prstClr>
            </a:outerShdw>
          </a:effectLst>
        </p:grpSpPr>
        <p:cxnSp>
          <p:nvCxnSpPr>
            <p:cNvPr id="77" name="肘形连接符 76"/>
            <p:cNvCxnSpPr/>
            <p:nvPr/>
          </p:nvCxnSpPr>
          <p:spPr>
            <a:xfrm rot="16200000" flipH="1">
              <a:off x="3404248" y="2726433"/>
              <a:ext cx="1242593" cy="450576"/>
            </a:xfrm>
            <a:prstGeom prst="bentConnector3">
              <a:avLst>
                <a:gd name="adj1" fmla="val 99634"/>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3779730" y="2348880"/>
              <a:ext cx="1080000"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sp>
        <p:nvSpPr>
          <p:cNvPr id="33" name="Text Box 12"/>
          <p:cNvSpPr txBox="1">
            <a:spLocks noChangeArrowheads="1"/>
          </p:cNvSpPr>
          <p:nvPr/>
        </p:nvSpPr>
        <p:spPr bwMode="auto">
          <a:xfrm>
            <a:off x="3829382" y="2716902"/>
            <a:ext cx="363538" cy="4635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②</a:t>
            </a:r>
          </a:p>
        </p:txBody>
      </p:sp>
      <p:sp>
        <p:nvSpPr>
          <p:cNvPr id="34" name="Text Box 18"/>
          <p:cNvSpPr txBox="1">
            <a:spLocks noChangeArrowheads="1"/>
          </p:cNvSpPr>
          <p:nvPr/>
        </p:nvSpPr>
        <p:spPr bwMode="auto">
          <a:xfrm>
            <a:off x="3824351" y="4611011"/>
            <a:ext cx="363538" cy="4651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③</a:t>
            </a:r>
          </a:p>
        </p:txBody>
      </p:sp>
      <p:grpSp>
        <p:nvGrpSpPr>
          <p:cNvPr id="100" name="组合 99"/>
          <p:cNvGrpSpPr/>
          <p:nvPr/>
        </p:nvGrpSpPr>
        <p:grpSpPr>
          <a:xfrm>
            <a:off x="6096011" y="4221088"/>
            <a:ext cx="2997283" cy="1521388"/>
            <a:chOff x="6096012" y="4283878"/>
            <a:chExt cx="2736293" cy="1521388"/>
          </a:xfrm>
          <a:effectLst>
            <a:outerShdw blurRad="50800" dist="38100" dir="2700000" algn="tl" rotWithShape="0">
              <a:prstClr val="black">
                <a:alpha val="40000"/>
              </a:prstClr>
            </a:outerShdw>
          </a:effectLst>
        </p:grpSpPr>
        <p:cxnSp>
          <p:nvCxnSpPr>
            <p:cNvPr id="49"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V="1">
              <a:off x="7176120" y="5795706"/>
              <a:ext cx="1656185" cy="9560"/>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grpSp>
        <p:nvGrpSpPr>
          <p:cNvPr id="101" name="组合 100"/>
          <p:cNvGrpSpPr/>
          <p:nvPr/>
        </p:nvGrpSpPr>
        <p:grpSpPr>
          <a:xfrm>
            <a:off x="6108134" y="2348443"/>
            <a:ext cx="3435750" cy="2262568"/>
            <a:chOff x="6096012" y="4283878"/>
            <a:chExt cx="2736293" cy="1521387"/>
          </a:xfrm>
          <a:effectLst>
            <a:outerShdw blurRad="50800" dist="38100" dir="2700000" algn="tl" rotWithShape="0">
              <a:prstClr val="black">
                <a:alpha val="40000"/>
              </a:prstClr>
            </a:outerShdw>
          </a:effectLst>
        </p:grpSpPr>
        <p:cxnSp>
          <p:nvCxnSpPr>
            <p:cNvPr id="102"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V="1">
              <a:off x="7495232" y="5795707"/>
              <a:ext cx="1337073" cy="9558"/>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grpSp>
        <p:nvGrpSpPr>
          <p:cNvPr id="106" name="组合 105"/>
          <p:cNvGrpSpPr/>
          <p:nvPr/>
        </p:nvGrpSpPr>
        <p:grpSpPr>
          <a:xfrm flipV="1">
            <a:off x="5519936" y="2737406"/>
            <a:ext cx="4680520" cy="3703101"/>
            <a:chOff x="6096012" y="4283878"/>
            <a:chExt cx="2736293" cy="1521387"/>
          </a:xfrm>
          <a:effectLst>
            <a:outerShdw blurRad="50800" dist="38100" dir="2700000" algn="tl" rotWithShape="0">
              <a:prstClr val="black">
                <a:alpha val="40000"/>
              </a:prstClr>
            </a:outerShdw>
          </a:effectLst>
        </p:grpSpPr>
        <p:cxnSp>
          <p:nvCxnSpPr>
            <p:cNvPr id="107"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7497824" y="5787385"/>
              <a:ext cx="1334481" cy="8320"/>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sp>
        <p:nvSpPr>
          <p:cNvPr id="113" name="Text Box 13"/>
          <p:cNvSpPr txBox="1">
            <a:spLocks noChangeArrowheads="1"/>
          </p:cNvSpPr>
          <p:nvPr/>
        </p:nvSpPr>
        <p:spPr bwMode="auto">
          <a:xfrm>
            <a:off x="8706122" y="4803109"/>
            <a:ext cx="3619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④</a:t>
            </a:r>
          </a:p>
        </p:txBody>
      </p:sp>
      <p:sp>
        <p:nvSpPr>
          <p:cNvPr id="114" name="Text Box 14"/>
          <p:cNvSpPr txBox="1">
            <a:spLocks noChangeArrowheads="1"/>
          </p:cNvSpPr>
          <p:nvPr/>
        </p:nvSpPr>
        <p:spPr bwMode="auto">
          <a:xfrm>
            <a:off x="9830006" y="4392655"/>
            <a:ext cx="361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⑥</a:t>
            </a:r>
          </a:p>
        </p:txBody>
      </p:sp>
      <p:sp>
        <p:nvSpPr>
          <p:cNvPr id="115" name="Text Box 21"/>
          <p:cNvSpPr txBox="1">
            <a:spLocks noChangeArrowheads="1"/>
          </p:cNvSpPr>
          <p:nvPr/>
        </p:nvSpPr>
        <p:spPr bwMode="auto">
          <a:xfrm>
            <a:off x="9128783" y="3274192"/>
            <a:ext cx="365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⑤</a:t>
            </a:r>
          </a:p>
        </p:txBody>
      </p:sp>
    </p:spTree>
    <p:extLst>
      <p:ext uri="{BB962C8B-B14F-4D97-AF65-F5344CB8AC3E}">
        <p14:creationId xmlns:p14="http://schemas.microsoft.com/office/powerpoint/2010/main" val="40496556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1000"/>
                                        <p:tgtEl>
                                          <p:spTgt spid="10"/>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down)">
                                      <p:cBhvr>
                                        <p:cTn id="11" dur="500"/>
                                        <p:tgtEl>
                                          <p:spTgt spid="41"/>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heel(1)">
                                      <p:cBhvr>
                                        <p:cTn id="20" dur="1000"/>
                                        <p:tgtEl>
                                          <p:spTgt spid="26"/>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wipe(up)">
                                      <p:cBhvr>
                                        <p:cTn id="24" dur="500"/>
                                        <p:tgtEl>
                                          <p:spTgt spid="7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heel(1)">
                                      <p:cBhvr>
                                        <p:cTn id="33" dur="1000"/>
                                        <p:tgtEl>
                                          <p:spTgt spid="31"/>
                                        </p:tgtEl>
                                      </p:cBhvr>
                                    </p:animEffect>
                                  </p:childTnLst>
                                </p:cTn>
                              </p:par>
                            </p:childTnLst>
                          </p:cTn>
                        </p:par>
                        <p:par>
                          <p:cTn id="34" fill="hold">
                            <p:stCondLst>
                              <p:cond delay="1000"/>
                            </p:stCondLst>
                            <p:childTnLst>
                              <p:par>
                                <p:cTn id="35" presetID="22" presetClass="entr" presetSubtype="1" fill="hold" nodeType="afterEffect">
                                  <p:stCondLst>
                                    <p:cond delay="0"/>
                                  </p:stCondLst>
                                  <p:childTnLst>
                                    <p:set>
                                      <p:cBhvr>
                                        <p:cTn id="36" dur="1" fill="hold">
                                          <p:stCondLst>
                                            <p:cond delay="0"/>
                                          </p:stCondLst>
                                        </p:cTn>
                                        <p:tgtEl>
                                          <p:spTgt spid="76"/>
                                        </p:tgtEl>
                                        <p:attrNameLst>
                                          <p:attrName>style.visibility</p:attrName>
                                        </p:attrNameLst>
                                      </p:cBhvr>
                                      <p:to>
                                        <p:strVal val="visible"/>
                                      </p:to>
                                    </p:set>
                                    <p:animEffect transition="in" filter="wipe(up)">
                                      <p:cBhvr>
                                        <p:cTn id="37" dur="500"/>
                                        <p:tgtEl>
                                          <p:spTgt spid="76"/>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wipe(left)">
                                      <p:cBhvr>
                                        <p:cTn id="46" dur="500"/>
                                        <p:tgtEl>
                                          <p:spTgt spid="43"/>
                                        </p:tgtEl>
                                      </p:cBhvr>
                                    </p:animEffect>
                                  </p:childTnLst>
                                </p:cTn>
                              </p:par>
                            </p:childTnLst>
                          </p:cTn>
                        </p:par>
                        <p:par>
                          <p:cTn id="47" fill="hold">
                            <p:stCondLst>
                              <p:cond delay="500"/>
                            </p:stCondLst>
                            <p:childTnLst>
                              <p:par>
                                <p:cTn id="48" presetID="22" presetClass="entr" presetSubtype="4" fill="hold" nodeType="afterEffect">
                                  <p:stCondLst>
                                    <p:cond delay="0"/>
                                  </p:stCondLst>
                                  <p:childTnLst>
                                    <p:set>
                                      <p:cBhvr>
                                        <p:cTn id="49" dur="1" fill="hold">
                                          <p:stCondLst>
                                            <p:cond delay="0"/>
                                          </p:stCondLst>
                                        </p:cTn>
                                        <p:tgtEl>
                                          <p:spTgt spid="100"/>
                                        </p:tgtEl>
                                        <p:attrNameLst>
                                          <p:attrName>style.visibility</p:attrName>
                                        </p:attrNameLst>
                                      </p:cBhvr>
                                      <p:to>
                                        <p:strVal val="visible"/>
                                      </p:to>
                                    </p:set>
                                    <p:animEffect transition="in" filter="wipe(down)">
                                      <p:cBhvr>
                                        <p:cTn id="50" dur="500"/>
                                        <p:tgtEl>
                                          <p:spTgt spid="100"/>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13"/>
                                        </p:tgtEl>
                                        <p:attrNameLst>
                                          <p:attrName>style.visibility</p:attrName>
                                        </p:attrNameLst>
                                      </p:cBhvr>
                                      <p:to>
                                        <p:strVal val="visible"/>
                                      </p:to>
                                    </p:set>
                                    <p:animEffect transition="in" filter="fade">
                                      <p:cBhvr>
                                        <p:cTn id="54" dur="500"/>
                                        <p:tgtEl>
                                          <p:spTgt spid="11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wipe(left)">
                                      <p:cBhvr>
                                        <p:cTn id="59" dur="500"/>
                                        <p:tgtEl>
                                          <p:spTgt spid="45"/>
                                        </p:tgtEl>
                                      </p:cBhvr>
                                    </p:animEffect>
                                  </p:childTnLst>
                                </p:cTn>
                              </p:par>
                            </p:childTnLst>
                          </p:cTn>
                        </p:par>
                        <p:par>
                          <p:cTn id="60" fill="hold">
                            <p:stCondLst>
                              <p:cond delay="500"/>
                            </p:stCondLst>
                            <p:childTnLst>
                              <p:par>
                                <p:cTn id="61" presetID="22" presetClass="entr" presetSubtype="4" fill="hold" nodeType="afterEffect">
                                  <p:stCondLst>
                                    <p:cond delay="0"/>
                                  </p:stCondLst>
                                  <p:childTnLst>
                                    <p:set>
                                      <p:cBhvr>
                                        <p:cTn id="62" dur="1" fill="hold">
                                          <p:stCondLst>
                                            <p:cond delay="0"/>
                                          </p:stCondLst>
                                        </p:cTn>
                                        <p:tgtEl>
                                          <p:spTgt spid="101"/>
                                        </p:tgtEl>
                                        <p:attrNameLst>
                                          <p:attrName>style.visibility</p:attrName>
                                        </p:attrNameLst>
                                      </p:cBhvr>
                                      <p:to>
                                        <p:strVal val="visible"/>
                                      </p:to>
                                    </p:set>
                                    <p:animEffect transition="in" filter="wipe(down)">
                                      <p:cBhvr>
                                        <p:cTn id="63" dur="500"/>
                                        <p:tgtEl>
                                          <p:spTgt spid="101"/>
                                        </p:tgtEl>
                                      </p:cBhvr>
                                    </p:animEffect>
                                  </p:childTnLst>
                                </p:cTn>
                              </p:par>
                            </p:childTnLst>
                          </p:cTn>
                        </p:par>
                        <p:par>
                          <p:cTn id="64" fill="hold">
                            <p:stCondLst>
                              <p:cond delay="1000"/>
                            </p:stCondLst>
                            <p:childTnLst>
                              <p:par>
                                <p:cTn id="65" presetID="10" presetClass="entr" presetSubtype="0" fill="hold" grpId="0" nodeType="afterEffect">
                                  <p:stCondLst>
                                    <p:cond delay="0"/>
                                  </p:stCondLst>
                                  <p:childTnLst>
                                    <p:set>
                                      <p:cBhvr>
                                        <p:cTn id="66" dur="1" fill="hold">
                                          <p:stCondLst>
                                            <p:cond delay="0"/>
                                          </p:stCondLst>
                                        </p:cTn>
                                        <p:tgtEl>
                                          <p:spTgt spid="115"/>
                                        </p:tgtEl>
                                        <p:attrNameLst>
                                          <p:attrName>style.visibility</p:attrName>
                                        </p:attrNameLst>
                                      </p:cBhvr>
                                      <p:to>
                                        <p:strVal val="visible"/>
                                      </p:to>
                                    </p:set>
                                    <p:animEffect transition="in" filter="fade">
                                      <p:cBhvr>
                                        <p:cTn id="67" dur="500"/>
                                        <p:tgtEl>
                                          <p:spTgt spid="11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wipe(left)">
                                      <p:cBhvr>
                                        <p:cTn id="72" dur="500"/>
                                        <p:tgtEl>
                                          <p:spTgt spid="47"/>
                                        </p:tgtEl>
                                      </p:cBhvr>
                                    </p:animEffect>
                                  </p:childTnLst>
                                </p:cTn>
                              </p:par>
                            </p:childTnLst>
                          </p:cTn>
                        </p:par>
                        <p:par>
                          <p:cTn id="73" fill="hold">
                            <p:stCondLst>
                              <p:cond delay="500"/>
                            </p:stCondLst>
                            <p:childTnLst>
                              <p:par>
                                <p:cTn id="74" presetID="22" presetClass="entr" presetSubtype="1" fill="hold" nodeType="afterEffect">
                                  <p:stCondLst>
                                    <p:cond delay="0"/>
                                  </p:stCondLst>
                                  <p:childTnLst>
                                    <p:set>
                                      <p:cBhvr>
                                        <p:cTn id="75" dur="1" fill="hold">
                                          <p:stCondLst>
                                            <p:cond delay="0"/>
                                          </p:stCondLst>
                                        </p:cTn>
                                        <p:tgtEl>
                                          <p:spTgt spid="106"/>
                                        </p:tgtEl>
                                        <p:attrNameLst>
                                          <p:attrName>style.visibility</p:attrName>
                                        </p:attrNameLst>
                                      </p:cBhvr>
                                      <p:to>
                                        <p:strVal val="visible"/>
                                      </p:to>
                                    </p:set>
                                    <p:animEffect transition="in" filter="wipe(up)">
                                      <p:cBhvr>
                                        <p:cTn id="76" dur="500"/>
                                        <p:tgtEl>
                                          <p:spTgt spid="106"/>
                                        </p:tgtEl>
                                      </p:cBhvr>
                                    </p:animEffect>
                                  </p:childTnLst>
                                </p:cTn>
                              </p:par>
                            </p:childTnLst>
                          </p:cTn>
                        </p:par>
                        <p:par>
                          <p:cTn id="77" fill="hold">
                            <p:stCondLst>
                              <p:cond delay="1000"/>
                            </p:stCondLst>
                            <p:childTnLst>
                              <p:par>
                                <p:cTn id="78" presetID="10" presetClass="entr" presetSubtype="0" fill="hold" grpId="0" nodeType="afterEffect">
                                  <p:stCondLst>
                                    <p:cond delay="0"/>
                                  </p:stCondLst>
                                  <p:childTnLst>
                                    <p:set>
                                      <p:cBhvr>
                                        <p:cTn id="79" dur="1" fill="hold">
                                          <p:stCondLst>
                                            <p:cond delay="0"/>
                                          </p:stCondLst>
                                        </p:cTn>
                                        <p:tgtEl>
                                          <p:spTgt spid="114"/>
                                        </p:tgtEl>
                                        <p:attrNameLst>
                                          <p:attrName>style.visibility</p:attrName>
                                        </p:attrNameLst>
                                      </p:cBhvr>
                                      <p:to>
                                        <p:strVal val="visible"/>
                                      </p:to>
                                    </p:set>
                                    <p:animEffect transition="in" filter="fade">
                                      <p:cBhvr>
                                        <p:cTn id="80"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5" grpId="0"/>
      <p:bldP spid="26" grpId="0" animBg="1"/>
      <p:bldP spid="31" grpId="0" animBg="1"/>
      <p:bldP spid="33" grpId="0"/>
      <p:bldP spid="34" grpId="0"/>
      <p:bldP spid="113" grpId="0"/>
      <p:bldP spid="114" grpId="0"/>
      <p:bldP spid="11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带返回值的函数</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函数与调用者之间的沟通：</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通过参数从调用者输入值</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通过</a:t>
            </a:r>
            <a:r>
              <a:rPr lang="zh-CN" altLang="en-US" sz="3200">
                <a:solidFill>
                  <a:srgbClr val="C00000"/>
                </a:solidFill>
                <a:latin typeface="微软雅黑" panose="020B0503020204020204" pitchFamily="34" charset="-122"/>
                <a:ea typeface="微软雅黑" panose="020B0503020204020204" pitchFamily="34" charset="-122"/>
              </a:rPr>
              <a:t>返回值</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向调用者输出值</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定义</a:t>
            </a:r>
          </a:p>
        </p:txBody>
      </p:sp>
      <p:graphicFrame>
        <p:nvGraphicFramePr>
          <p:cNvPr id="4" name="表格 3"/>
          <p:cNvGraphicFramePr>
            <a:graphicFrameLocks noGrp="1"/>
          </p:cNvGraphicFramePr>
          <p:nvPr>
            <p:extLst>
              <p:ext uri="{D42A27DB-BD31-4B8C-83A1-F6EECF244321}">
                <p14:modId xmlns:p14="http://schemas.microsoft.com/office/powerpoint/2010/main" val="95900067"/>
              </p:ext>
            </p:extLst>
          </p:nvPr>
        </p:nvGraphicFramePr>
        <p:xfrm>
          <a:off x="2279576" y="3645024"/>
          <a:ext cx="5515990" cy="13716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953498">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def </a:t>
                      </a:r>
                      <a:r>
                        <a:rPr lang="en-US" altLang="zh-CN" sz="2800" b="1" kern="1200">
                          <a:solidFill>
                            <a:srgbClr val="000000"/>
                          </a:solidFill>
                          <a:latin typeface="Consolas" panose="020B0609020204030204" pitchFamily="49" charset="0"/>
                          <a:ea typeface="+mn-ea"/>
                          <a:cs typeface="+mn-cs"/>
                        </a:rPr>
                        <a:t>&lt;</a:t>
                      </a:r>
                      <a:r>
                        <a:rPr lang="zh-CN" altLang="en-US" sz="2800" b="1" kern="1200">
                          <a:solidFill>
                            <a:srgbClr val="000000"/>
                          </a:solidFill>
                          <a:latin typeface="Consolas" panose="020B0609020204030204" pitchFamily="49" charset="0"/>
                          <a:ea typeface="+mn-ea"/>
                          <a:cs typeface="+mn-cs"/>
                        </a:rPr>
                        <a:t>函数名</a:t>
                      </a:r>
                      <a:r>
                        <a:rPr lang="en-US" altLang="zh-CN" sz="2800" b="1" kern="1200">
                          <a:solidFill>
                            <a:srgbClr val="000000"/>
                          </a:solidFill>
                          <a:latin typeface="Consolas" panose="020B0609020204030204" pitchFamily="49" charset="0"/>
                          <a:ea typeface="+mn-ea"/>
                          <a:cs typeface="+mn-cs"/>
                        </a:rPr>
                        <a:t>&gt;(&lt;</a:t>
                      </a:r>
                      <a:r>
                        <a:rPr lang="zh-CN" altLang="en-US" sz="2800" b="1" kern="1200">
                          <a:solidFill>
                            <a:srgbClr val="000000"/>
                          </a:solidFill>
                          <a:latin typeface="Consolas" panose="020B0609020204030204" pitchFamily="49" charset="0"/>
                          <a:ea typeface="+mn-ea"/>
                          <a:cs typeface="+mn-cs"/>
                        </a:rPr>
                        <a:t>形参列表</a:t>
                      </a:r>
                      <a:r>
                        <a:rPr lang="en-US" altLang="zh-CN" sz="2800" b="1" kern="1200">
                          <a:solidFill>
                            <a:srgbClr val="000000"/>
                          </a:solidFill>
                          <a:latin typeface="Consolas" panose="020B0609020204030204" pitchFamily="49" charset="0"/>
                          <a:ea typeface="+mn-ea"/>
                          <a:cs typeface="+mn-cs"/>
                        </a:rPr>
                        <a:t>&gt;):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a:solidFill>
                            <a:srgbClr val="000000"/>
                          </a:solidFill>
                          <a:latin typeface="Consolas" panose="020B0609020204030204" pitchFamily="49" charset="0"/>
                          <a:ea typeface="+mn-ea"/>
                          <a:cs typeface="+mn-cs"/>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a:solidFill>
                            <a:srgbClr val="000000"/>
                          </a:solidFill>
                          <a:latin typeface="Consolas" panose="020B0609020204030204" pitchFamily="49" charset="0"/>
                          <a:ea typeface="+mn-ea"/>
                          <a:cs typeface="+mn-cs"/>
                        </a:rPr>
                        <a:t>    </a:t>
                      </a:r>
                      <a:r>
                        <a:rPr lang="en-US" altLang="zh-CN" sz="2800" b="1" kern="1200">
                          <a:solidFill>
                            <a:srgbClr val="8959A8"/>
                          </a:solidFill>
                          <a:latin typeface="Consolas" panose="020B0609020204030204" pitchFamily="49" charset="0"/>
                          <a:ea typeface="+mn-ea"/>
                          <a:cs typeface="+mn-cs"/>
                        </a:rPr>
                        <a:t>return</a:t>
                      </a:r>
                      <a:r>
                        <a:rPr lang="en-US" altLang="zh-CN" sz="2800" b="1" kern="1200">
                          <a:solidFill>
                            <a:srgbClr val="000000"/>
                          </a:solidFill>
                          <a:latin typeface="Consolas" panose="020B0609020204030204" pitchFamily="49" charset="0"/>
                          <a:ea typeface="+mn-ea"/>
                          <a:cs typeface="+mn-cs"/>
                        </a:rPr>
                        <a:t> &lt;</a:t>
                      </a:r>
                      <a:r>
                        <a:rPr lang="zh-CN" altLang="en-US" sz="2800" b="1" kern="1200">
                          <a:solidFill>
                            <a:srgbClr val="000000"/>
                          </a:solidFill>
                          <a:latin typeface="Consolas" panose="020B0609020204030204" pitchFamily="49" charset="0"/>
                          <a:ea typeface="+mn-ea"/>
                          <a:cs typeface="+mn-cs"/>
                        </a:rPr>
                        <a:t>表达式列表</a:t>
                      </a:r>
                      <a:r>
                        <a:rPr lang="en-US" altLang="zh-CN" sz="2800" b="1" kern="1200">
                          <a:solidFill>
                            <a:srgbClr val="000000"/>
                          </a:solidFill>
                          <a:latin typeface="Consolas" panose="020B0609020204030204" pitchFamily="49" charset="0"/>
                          <a:ea typeface="+mn-ea"/>
                          <a:cs typeface="+mn-cs"/>
                        </a:rPr>
                        <a:t>&gt;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 name="内容占位符 2"/>
          <p:cNvSpPr txBox="1">
            <a:spLocks/>
          </p:cNvSpPr>
          <p:nvPr/>
        </p:nvSpPr>
        <p:spPr bwMode="auto">
          <a:xfrm>
            <a:off x="609600" y="5228728"/>
            <a:ext cx="10972800" cy="1368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1200"/>
              </a:spcBef>
            </a:pP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rPr>
              <a:t>return</a:t>
            </a: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计算各表达式，将结果返回调用者，退出函数</a:t>
            </a:r>
          </a:p>
          <a:p>
            <a:pPr lvl="1" eaLnBrk="1">
              <a:spcBef>
                <a:spcPts val="1200"/>
              </a:spcBef>
            </a:pP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 没有</a:t>
            </a:r>
            <a:r>
              <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rPr>
              <a:t>return</a:t>
            </a: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的函数其实也返回一个值：</a:t>
            </a:r>
            <a:r>
              <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rPr>
              <a:t>None</a:t>
            </a:r>
          </a:p>
        </p:txBody>
      </p:sp>
    </p:spTree>
    <p:extLst>
      <p:ext uri="{BB962C8B-B14F-4D97-AF65-F5344CB8AC3E}">
        <p14:creationId xmlns:p14="http://schemas.microsoft.com/office/powerpoint/2010/main" val="36093129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extLst/>
          </p:nvPr>
        </p:nvGraphicFramePr>
        <p:xfrm>
          <a:off x="2850307" y="1199200"/>
          <a:ext cx="6624736" cy="52730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62473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def</a:t>
                      </a:r>
                      <a:r>
                        <a:rPr lang="en-US" altLang="zh-CN" sz="2000">
                          <a:solidFill>
                            <a:srgbClr val="000000"/>
                          </a:solidFill>
                          <a:latin typeface="Consolas" panose="020B0609020204030204" pitchFamily="49" charset="0"/>
                        </a:rPr>
                        <a:t> </a:t>
                      </a:r>
                      <a:r>
                        <a:rPr lang="en-US" altLang="zh-CN" sz="2000">
                          <a:solidFill>
                            <a:srgbClr val="4271AE"/>
                          </a:solidFill>
                          <a:latin typeface="Consolas" panose="020B0609020204030204" pitchFamily="49" charset="0"/>
                        </a:rPr>
                        <a:t>caishu</a:t>
                      </a:r>
                      <a:r>
                        <a:rPr lang="en-US" altLang="zh-CN" sz="2000">
                          <a:solidFill>
                            <a:srgbClr val="F5871F"/>
                          </a:solidFill>
                          <a:latin typeface="Consolas" panose="020B0609020204030204" pitchFamily="49" charset="0"/>
                        </a:rPr>
                        <a:t>()</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0</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key = random.randint(</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a:t>
                      </a:r>
                      <a:r>
                        <a:rPr lang="en-US" altLang="zh-CN" sz="2000">
                          <a:solidFill>
                            <a:srgbClr val="F5871F"/>
                          </a:solidFill>
                          <a:latin typeface="Consolas" panose="020B0609020204030204" pitchFamily="49" charset="0"/>
                        </a:rPr>
                        <a:t>10</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while</a:t>
                      </a:r>
                      <a:r>
                        <a:rPr lang="en-US" altLang="zh-CN" sz="2000">
                          <a:solidFill>
                            <a:srgbClr val="000000"/>
                          </a:solidFill>
                          <a:latin typeface="Consolas" panose="020B0609020204030204" pitchFamily="49" charset="0"/>
                        </a:rPr>
                        <a:t> i &lt; </a:t>
                      </a:r>
                      <a:r>
                        <a:rPr lang="en-US" altLang="zh-CN" sz="2000">
                          <a:solidFill>
                            <a:srgbClr val="F5871F"/>
                          </a:solidFill>
                          <a:latin typeface="Consolas" panose="020B0609020204030204" pitchFamily="49" charset="0"/>
                        </a:rPr>
                        <a:t>5</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guss = int(input(</a:t>
                      </a:r>
                      <a:r>
                        <a:rPr lang="en-US" altLang="zh-CN" sz="2000">
                          <a:solidFill>
                            <a:srgbClr val="718C00"/>
                          </a:solidFill>
                          <a:latin typeface="Consolas" panose="020B0609020204030204" pitchFamily="49" charset="0"/>
                        </a:rPr>
                        <a:t>"enter:"</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key == guss: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"good guess!"</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break</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elif</a:t>
                      </a:r>
                      <a:r>
                        <a:rPr lang="en-US" altLang="zh-CN" sz="2000">
                          <a:solidFill>
                            <a:srgbClr val="000000"/>
                          </a:solidFill>
                          <a:latin typeface="Consolas" panose="020B0609020204030204" pitchFamily="49" charset="0"/>
                        </a:rPr>
                        <a:t> guss &gt;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"guss&gt;ken try again"</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"guss&lt;key try again"</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"game over"</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"The key is:"</a:t>
                      </a:r>
                      <a:r>
                        <a:rPr lang="en-US" altLang="zh-CN" sz="2000">
                          <a:solidFill>
                            <a:srgbClr val="000000"/>
                          </a:solidFill>
                          <a:latin typeface="Consolas" panose="020B0609020204030204" pitchFamily="49" charset="0"/>
                        </a:rPr>
                        <a: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caishu()</a:t>
                      </a:r>
                      <a:endParaRPr lang="zh-CN" altLang="en-US" sz="20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0178" name="标题 1"/>
          <p:cNvSpPr>
            <a:spLocks noGrp="1" noChangeArrowheads="1"/>
          </p:cNvSpPr>
          <p:nvPr>
            <p:ph type="title"/>
          </p:nvPr>
        </p:nvSpPr>
        <p:spPr/>
        <p:txBody>
          <a:bodyPr/>
          <a:lstStyle/>
          <a:p>
            <a:r>
              <a:rPr lang="zh-CN" altLang="en-US"/>
              <a:t>再见小游戏</a:t>
            </a:r>
          </a:p>
        </p:txBody>
      </p:sp>
      <p:sp>
        <p:nvSpPr>
          <p:cNvPr id="19" name="圆角矩形标注 18"/>
          <p:cNvSpPr/>
          <p:nvPr/>
        </p:nvSpPr>
        <p:spPr>
          <a:xfrm>
            <a:off x="440701" y="1308709"/>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函数定义</a:t>
            </a:r>
          </a:p>
        </p:txBody>
      </p:sp>
      <p:sp>
        <p:nvSpPr>
          <p:cNvPr id="20" name="圆角矩形标注 19"/>
          <p:cNvSpPr/>
          <p:nvPr/>
        </p:nvSpPr>
        <p:spPr>
          <a:xfrm>
            <a:off x="407913" y="5878747"/>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函数调用</a:t>
            </a:r>
          </a:p>
        </p:txBody>
      </p:sp>
      <p:sp>
        <p:nvSpPr>
          <p:cNvPr id="21" name="矩形 20"/>
          <p:cNvSpPr/>
          <p:nvPr/>
        </p:nvSpPr>
        <p:spPr>
          <a:xfrm>
            <a:off x="3431704" y="2492340"/>
            <a:ext cx="5544616" cy="3672963"/>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标注 21"/>
          <p:cNvSpPr/>
          <p:nvPr/>
        </p:nvSpPr>
        <p:spPr>
          <a:xfrm>
            <a:off x="9408368" y="2168304"/>
            <a:ext cx="2016224" cy="648072"/>
          </a:xfrm>
          <a:prstGeom prst="wedgeRoundRectCallout">
            <a:avLst>
              <a:gd name="adj1" fmla="val -67635"/>
              <a:gd name="adj2" fmla="val 184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循环结构</a:t>
            </a:r>
          </a:p>
        </p:txBody>
      </p:sp>
      <p:sp>
        <p:nvSpPr>
          <p:cNvPr id="23" name="矩形 22"/>
          <p:cNvSpPr/>
          <p:nvPr/>
        </p:nvSpPr>
        <p:spPr>
          <a:xfrm>
            <a:off x="4007768" y="3068639"/>
            <a:ext cx="4752528" cy="2160562"/>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标注 23"/>
          <p:cNvSpPr/>
          <p:nvPr/>
        </p:nvSpPr>
        <p:spPr>
          <a:xfrm>
            <a:off x="9475043" y="3785480"/>
            <a:ext cx="2016224" cy="648072"/>
          </a:xfrm>
          <a:prstGeom prst="wedgeRoundRectCallout">
            <a:avLst>
              <a:gd name="adj1" fmla="val -82280"/>
              <a:gd name="adj2" fmla="val 2281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选择结构</a:t>
            </a:r>
          </a:p>
        </p:txBody>
      </p:sp>
      <p:sp>
        <p:nvSpPr>
          <p:cNvPr id="11" name="圆角矩形标注 10"/>
          <p:cNvSpPr/>
          <p:nvPr/>
        </p:nvSpPr>
        <p:spPr>
          <a:xfrm>
            <a:off x="7176120" y="1772816"/>
            <a:ext cx="1448160" cy="648072"/>
          </a:xfrm>
          <a:prstGeom prst="wedgeRoundRectCallout">
            <a:avLst>
              <a:gd name="adj1" fmla="val -34391"/>
              <a:gd name="adj2" fmla="val 9630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字符串</a:t>
            </a:r>
          </a:p>
        </p:txBody>
      </p:sp>
      <p:sp>
        <p:nvSpPr>
          <p:cNvPr id="13" name="圆角矩形标注 12"/>
          <p:cNvSpPr/>
          <p:nvPr/>
        </p:nvSpPr>
        <p:spPr>
          <a:xfrm>
            <a:off x="440701" y="3698093"/>
            <a:ext cx="2017562" cy="901654"/>
          </a:xfrm>
          <a:prstGeom prst="wedgeRoundRectCallout">
            <a:avLst>
              <a:gd name="adj1" fmla="val 88295"/>
              <a:gd name="adj2" fmla="val -29542"/>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缩进体现逻辑</a:t>
            </a:r>
          </a:p>
        </p:txBody>
      </p:sp>
    </p:spTree>
    <p:extLst>
      <p:ext uri="{BB962C8B-B14F-4D97-AF65-F5344CB8AC3E}">
        <p14:creationId xmlns:p14="http://schemas.microsoft.com/office/powerpoint/2010/main" val="120203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heel(1)">
                                      <p:cBhvr>
                                        <p:cTn id="17" dur="1000"/>
                                        <p:tgtEl>
                                          <p:spTgt spid="2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heel(1)">
                                      <p:cBhvr>
                                        <p:cTn id="26" dur="1000"/>
                                        <p:tgtEl>
                                          <p:spTgt spid="23"/>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11" grpId="0" animBg="1"/>
      <p:bldP spid="13"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noChangeArrowheads="1"/>
          </p:cNvSpPr>
          <p:nvPr>
            <p:ph type="title"/>
          </p:nvPr>
        </p:nvSpPr>
        <p:spPr/>
        <p:txBody>
          <a:bodyPr/>
          <a:lstStyle/>
          <a:p>
            <a:r>
              <a:rPr lang="en-US" altLang="zh-CN"/>
              <a:t>Python</a:t>
            </a:r>
            <a:r>
              <a:rPr lang="zh-CN" altLang="en-US"/>
              <a:t>进阶学习</a:t>
            </a:r>
          </a:p>
        </p:txBody>
      </p:sp>
      <p:pic>
        <p:nvPicPr>
          <p:cNvPr id="2" name="图片 1"/>
          <p:cNvPicPr>
            <a:picLocks noChangeAspect="1"/>
          </p:cNvPicPr>
          <p:nvPr/>
        </p:nvPicPr>
        <p:blipFill>
          <a:blip r:embed="rId2"/>
          <a:stretch>
            <a:fillRect/>
          </a:stretch>
        </p:blipFill>
        <p:spPr>
          <a:xfrm>
            <a:off x="2999656" y="1484784"/>
            <a:ext cx="6192688" cy="5057812"/>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6" name="矩形 5"/>
          <p:cNvSpPr/>
          <p:nvPr/>
        </p:nvSpPr>
        <p:spPr>
          <a:xfrm>
            <a:off x="7176120" y="3068639"/>
            <a:ext cx="2016224" cy="504377"/>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143672" y="5013176"/>
            <a:ext cx="1656184" cy="504377"/>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8657187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p>
        </p:txBody>
      </p:sp>
      <p:sp>
        <p:nvSpPr>
          <p:cNvPr id="3" name="内容占位符 2"/>
          <p:cNvSpPr>
            <a:spLocks noGrp="1"/>
          </p:cNvSpPr>
          <p:nvPr>
            <p:ph idx="1"/>
          </p:nvPr>
        </p:nvSpPr>
        <p:spPr>
          <a:xfrm>
            <a:off x="609600" y="1412776"/>
            <a:ext cx="7934672" cy="720080"/>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统计英文文章中出现频率最高的单词</a:t>
            </a:r>
          </a:p>
        </p:txBody>
      </p:sp>
      <p:graphicFrame>
        <p:nvGraphicFramePr>
          <p:cNvPr id="6" name="表格 5"/>
          <p:cNvGraphicFramePr>
            <a:graphicFrameLocks noGrp="1"/>
          </p:cNvGraphicFramePr>
          <p:nvPr>
            <p:extLst>
              <p:ext uri="{D42A27DB-BD31-4B8C-83A1-F6EECF244321}">
                <p14:modId xmlns:p14="http://schemas.microsoft.com/office/powerpoint/2010/main" val="1030525710"/>
              </p:ext>
            </p:extLst>
          </p:nvPr>
        </p:nvGraphicFramePr>
        <p:xfrm>
          <a:off x="1487488" y="2132856"/>
          <a:ext cx="9577064" cy="43586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577064">
                  <a:extLst>
                    <a:ext uri="{9D8B030D-6E8A-4147-A177-3AD203B41FA5}">
                      <a16:colId xmlns:a16="http://schemas.microsoft.com/office/drawing/2014/main" val="2740497982"/>
                    </a:ext>
                  </a:extLst>
                </a:gridCol>
              </a:tblGrid>
              <a:tr h="432048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re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operator</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ss = open(</a:t>
                      </a:r>
                      <a:r>
                        <a:rPr lang="en-US" altLang="zh-CN" sz="2000">
                          <a:solidFill>
                            <a:srgbClr val="718C00"/>
                          </a:solidFill>
                          <a:latin typeface="Consolas" panose="020B0609020204030204" pitchFamily="49" charset="0"/>
                        </a:rPr>
                        <a:t>"harry.txt"</a:t>
                      </a:r>
                      <a:r>
                        <a:rPr lang="en-US" altLang="zh-CN" sz="2000">
                          <a:solidFill>
                            <a:srgbClr val="000000"/>
                          </a:solidFill>
                          <a:latin typeface="Consolas" panose="020B0609020204030204" pitchFamily="49" charset="0"/>
                        </a:rPr>
                        <a:t>).read()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listoftokens = re.split(</a:t>
                      </a:r>
                      <a:r>
                        <a:rPr lang="en-US" altLang="zh-CN" sz="2000">
                          <a:solidFill>
                            <a:srgbClr val="718C00"/>
                          </a:solidFill>
                          <a:latin typeface="Consolas" panose="020B0609020204030204" pitchFamily="49" charset="0"/>
                        </a:rPr>
                        <a:t>r"[\s\"\.\t\,!0-9]"</a:t>
                      </a:r>
                      <a:r>
                        <a:rPr lang="en-US" altLang="zh-CN" sz="2000">
                          <a:solidFill>
                            <a:srgbClr val="000000"/>
                          </a:solidFill>
                          <a:latin typeface="Consolas" panose="020B0609020204030204" pitchFamily="49" charset="0"/>
                        </a:rPr>
                        <a:t>, ss)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dic = {}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for</a:t>
                      </a:r>
                      <a:r>
                        <a:rPr lang="en-US" altLang="zh-CN" sz="2000">
                          <a:solidFill>
                            <a:srgbClr val="000000"/>
                          </a:solidFill>
                          <a:latin typeface="Consolas" panose="020B0609020204030204" pitchFamily="49" charset="0"/>
                        </a:rPr>
                        <a:t> s </a:t>
                      </a:r>
                      <a:r>
                        <a:rPr lang="en-US" altLang="zh-CN" sz="2000">
                          <a:solidFill>
                            <a:srgbClr val="8959A8"/>
                          </a:solidFill>
                          <a:latin typeface="Consolas" panose="020B0609020204030204" pitchFamily="49" charset="0"/>
                        </a:rPr>
                        <a:t>in</a:t>
                      </a:r>
                      <a:r>
                        <a:rPr lang="en-US" altLang="zh-CN" sz="2000">
                          <a:solidFill>
                            <a:srgbClr val="000000"/>
                          </a:solidFill>
                          <a:latin typeface="Consolas" panose="020B0609020204030204" pitchFamily="49" charset="0"/>
                        </a:rPr>
                        <a:t> listoftokens: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s = s.lower()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len(s) &gt; </a:t>
                      </a:r>
                      <a:r>
                        <a:rPr lang="en-US" altLang="zh-CN" sz="2000">
                          <a:solidFill>
                            <a:srgbClr val="F5871F"/>
                          </a:solidFill>
                          <a:latin typeface="Consolas" panose="020B0609020204030204" pitchFamily="49" charset="0"/>
                        </a:rPr>
                        <a:t>3</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s </a:t>
                      </a:r>
                      <a:r>
                        <a:rPr lang="en-US" altLang="zh-CN" sz="2000">
                          <a:solidFill>
                            <a:srgbClr val="8959A8"/>
                          </a:solidFill>
                          <a:latin typeface="Consolas" panose="020B0609020204030204" pitchFamily="49" charset="0"/>
                        </a:rPr>
                        <a:t>in</a:t>
                      </a:r>
                      <a:r>
                        <a:rPr lang="en-US" altLang="zh-CN" sz="2000">
                          <a:solidFill>
                            <a:srgbClr val="000000"/>
                          </a:solidFill>
                          <a:latin typeface="Consolas" panose="020B0609020204030204" pitchFamily="49" charset="0"/>
                        </a:rPr>
                        <a:t> dic: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dic[s] = dic[s]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dic[s]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t = sorted(dic.items(), key=operator.itemgetter(</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reverse=</a:t>
                      </a:r>
                      <a:r>
                        <a:rPr lang="en-US" altLang="zh-CN" sz="2000">
                          <a:solidFill>
                            <a:srgbClr val="8959A8"/>
                          </a:solidFill>
                          <a:latin typeface="Consolas" panose="020B0609020204030204" pitchFamily="49" charset="0"/>
                        </a:rPr>
                        <a:t>True</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print(t)</a:t>
                      </a:r>
                      <a:endParaRPr lang="zh-CN" altLang="en-US" sz="20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3627218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上海Nordri专业商务幻灯演示设计">
  <a:themeElements>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fontScheme name="上海Nordri专业商务幻灯演示设计">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上海Nordri专业商务幻灯演示设计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上海Nordri专业商务幻灯演示设计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上海Nordri专业商务幻灯演示设计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上海Nordri专业商务幻灯演示设计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上海Nordri专业商务幻灯演示设计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上海Nordri专业商务幻灯演示设计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上海Nordri专业商务幻灯演示设计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上海Nordri专业商务幻灯演示设计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上海Nordri专业商务幻灯演示设计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上海Nordri专业商务幻灯演示设计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上海Nordri专业商务幻灯演示设计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上海Nordri专业商务幻灯演示设计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上海Nordri专业商务幻灯演示设计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上海Nordri专业商务幻灯演示设计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8F8F8"/>
        </a:hlink>
        <a:folHlink>
          <a:srgbClr val="F8F8F8"/>
        </a:folHlink>
      </a:clrScheme>
      <a:clrMap bg1="lt1" tx1="dk1" bg2="lt2" tx2="dk2" accent1="accent1" accent2="accent2" accent3="accent3" accent4="accent4" accent5="accent5" accent6="accent6" hlink="hlink" folHlink="folHlink"/>
    </a:extraClrScheme>
    <a:extraClrScheme>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8134</TotalTime>
  <Words>5726</Words>
  <Application>Microsoft Office PowerPoint</Application>
  <PresentationFormat>宽屏</PresentationFormat>
  <Paragraphs>1067</Paragraphs>
  <Slides>101</Slides>
  <Notes>65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101</vt:i4>
      </vt:variant>
    </vt:vector>
  </HeadingPairs>
  <TitlesOfParts>
    <vt:vector size="110" baseType="lpstr">
      <vt:lpstr>黑体</vt:lpstr>
      <vt:lpstr>楷体_GB2312</vt:lpstr>
      <vt:lpstr>宋体</vt:lpstr>
      <vt:lpstr>微软雅黑</vt:lpstr>
      <vt:lpstr>Arial</vt:lpstr>
      <vt:lpstr>Calibri</vt:lpstr>
      <vt:lpstr>Consolas</vt:lpstr>
      <vt:lpstr>Wingdings</vt:lpstr>
      <vt:lpstr>上海Nordri专业商务幻灯演示设计</vt:lpstr>
      <vt:lpstr>PowerPoint 演示文稿</vt:lpstr>
      <vt:lpstr>引子</vt:lpstr>
      <vt:lpstr>本章内容</vt:lpstr>
      <vt:lpstr>本章内容</vt:lpstr>
      <vt:lpstr>计算机编程的基本概念</vt:lpstr>
      <vt:lpstr>PowerPoint 演示文稿</vt:lpstr>
      <vt:lpstr>计算机编程基本概念</vt:lpstr>
      <vt:lpstr>计算机编程基本概念</vt:lpstr>
      <vt:lpstr>计算机编程基本概念</vt:lpstr>
      <vt:lpstr>机器语言</vt:lpstr>
      <vt:lpstr>汇编语言</vt:lpstr>
      <vt:lpstr>高级语言</vt:lpstr>
      <vt:lpstr>本章内容</vt:lpstr>
      <vt:lpstr>语言的层次</vt:lpstr>
      <vt:lpstr>语言的层次</vt:lpstr>
      <vt:lpstr>编译系统</vt:lpstr>
      <vt:lpstr>计算机软件</vt:lpstr>
      <vt:lpstr>编译类语言</vt:lpstr>
      <vt:lpstr>解释类语言</vt:lpstr>
      <vt:lpstr>本章内容</vt:lpstr>
      <vt:lpstr>高级语言的特点</vt:lpstr>
      <vt:lpstr>高级语言的语法</vt:lpstr>
      <vt:lpstr>词法规则</vt:lpstr>
      <vt:lpstr>语法规则</vt:lpstr>
      <vt:lpstr>高级语言的数据类型</vt:lpstr>
      <vt:lpstr>高级语言的表达式语句</vt:lpstr>
      <vt:lpstr>表达式例子</vt:lpstr>
      <vt:lpstr>函数调用语句</vt:lpstr>
      <vt:lpstr>控制结构</vt:lpstr>
      <vt:lpstr>顺序结构</vt:lpstr>
      <vt:lpstr>选择结构</vt:lpstr>
      <vt:lpstr>循环结构</vt:lpstr>
      <vt:lpstr>本章内容</vt:lpstr>
      <vt:lpstr>常用的程序设计语言 </vt:lpstr>
      <vt:lpstr>高级语言时代（1954—1995） </vt:lpstr>
      <vt:lpstr>被遗忘的PASCAL</vt:lpstr>
      <vt:lpstr>C语言</vt:lpstr>
      <vt:lpstr>C++的特点</vt:lpstr>
      <vt:lpstr>C#</vt:lpstr>
      <vt:lpstr>Java </vt:lpstr>
      <vt:lpstr>总结</vt:lpstr>
      <vt:lpstr>TIOBE编程语言排行榜</vt:lpstr>
      <vt:lpstr>本章内容</vt:lpstr>
      <vt:lpstr>Python</vt:lpstr>
      <vt:lpstr>为什么要学Python</vt:lpstr>
      <vt:lpstr>Python发展</vt:lpstr>
      <vt:lpstr>Windows中使用Python</vt:lpstr>
      <vt:lpstr>小例子：照猫画虎</vt:lpstr>
      <vt:lpstr>小游戏：结构分解</vt:lpstr>
      <vt:lpstr>中学知识再现</vt:lpstr>
      <vt:lpstr>初识Python</vt:lpstr>
      <vt:lpstr>Python</vt:lpstr>
      <vt:lpstr>Python</vt:lpstr>
      <vt:lpstr>整数类型</vt:lpstr>
      <vt:lpstr>浮点类型</vt:lpstr>
      <vt:lpstr>生成随机数</vt:lpstr>
      <vt:lpstr>Python</vt:lpstr>
      <vt:lpstr>布尔类型</vt:lpstr>
      <vt:lpstr>Python</vt:lpstr>
      <vt:lpstr>序列</vt:lpstr>
      <vt:lpstr>列表（list）</vt:lpstr>
      <vt:lpstr>序列的通用操作</vt:lpstr>
      <vt:lpstr>序列的通用操作</vt:lpstr>
      <vt:lpstr>序列的通用操作</vt:lpstr>
      <vt:lpstr>列表方法</vt:lpstr>
      <vt:lpstr>列表方法</vt:lpstr>
      <vt:lpstr>内建函数</vt:lpstr>
      <vt:lpstr>元组（tuple）</vt:lpstr>
      <vt:lpstr>Python</vt:lpstr>
      <vt:lpstr>字符串类型</vt:lpstr>
      <vt:lpstr>字符串类型的部分应用</vt:lpstr>
      <vt:lpstr>字符串的格式化</vt:lpstr>
      <vt:lpstr>字符串的格式化</vt:lpstr>
      <vt:lpstr>字符串专有方法</vt:lpstr>
      <vt:lpstr>字符串专有方法</vt:lpstr>
      <vt:lpstr>Python</vt:lpstr>
      <vt:lpstr>字典（dict）</vt:lpstr>
      <vt:lpstr>字典基本操作</vt:lpstr>
      <vt:lpstr>Python</vt:lpstr>
      <vt:lpstr>基本赋值语句</vt:lpstr>
      <vt:lpstr>序列赋值</vt:lpstr>
      <vt:lpstr>Python</vt:lpstr>
      <vt:lpstr>if语句</vt:lpstr>
      <vt:lpstr>例子：if</vt:lpstr>
      <vt:lpstr>While语句-通用格式</vt:lpstr>
      <vt:lpstr>While语句-continue</vt:lpstr>
      <vt:lpstr>While语句-break</vt:lpstr>
      <vt:lpstr>例子：continue和break</vt:lpstr>
      <vt:lpstr>for语句</vt:lpstr>
      <vt:lpstr>Python</vt:lpstr>
      <vt:lpstr>什么是函数</vt:lpstr>
      <vt:lpstr>函数的定义和使用</vt:lpstr>
      <vt:lpstr>编程实例：生日歌</vt:lpstr>
      <vt:lpstr>函数调用过程</vt:lpstr>
      <vt:lpstr>函数调用过程图解</vt:lpstr>
      <vt:lpstr>带返回值的函数</vt:lpstr>
      <vt:lpstr>再见小游戏</vt:lpstr>
      <vt:lpstr>Python进阶学习</vt:lpstr>
      <vt:lpstr>练习</vt:lpstr>
      <vt:lpstr>练习</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creator>Eetze</dc:creator>
  <cp:keywords>河北师范大学软件学院</cp:keywords>
  <dc:description>http://software.hebtu.edu.cn/</dc:description>
  <cp:lastModifiedBy>李 李晓涵</cp:lastModifiedBy>
  <cp:revision>766</cp:revision>
  <dcterms:created xsi:type="dcterms:W3CDTF">2007-10-21T01:27:31Z</dcterms:created>
  <dcterms:modified xsi:type="dcterms:W3CDTF">2018-11-01T23:50:29Z</dcterms:modified>
  <cp:category/>
</cp:coreProperties>
</file>