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62" r:id="rId4"/>
    <p:sldId id="270" r:id="rId5"/>
    <p:sldId id="350" r:id="rId6"/>
    <p:sldId id="343" r:id="rId7"/>
    <p:sldId id="307" r:id="rId8"/>
    <p:sldId id="318" r:id="rId9"/>
    <p:sldId id="341" r:id="rId10"/>
    <p:sldId id="345" r:id="rId11"/>
    <p:sldId id="348" r:id="rId12"/>
    <p:sldId id="346" r:id="rId13"/>
    <p:sldId id="347" r:id="rId14"/>
    <p:sldId id="320" r:id="rId15"/>
    <p:sldId id="319" r:id="rId16"/>
    <p:sldId id="324" r:id="rId17"/>
    <p:sldId id="325" r:id="rId18"/>
    <p:sldId id="326" r:id="rId19"/>
    <p:sldId id="327" r:id="rId20"/>
    <p:sldId id="328" r:id="rId21"/>
    <p:sldId id="329" r:id="rId22"/>
    <p:sldId id="342" r:id="rId23"/>
    <p:sldId id="330" r:id="rId24"/>
    <p:sldId id="351" r:id="rId25"/>
    <p:sldId id="331" r:id="rId26"/>
    <p:sldId id="334" r:id="rId27"/>
    <p:sldId id="349" r:id="rId28"/>
    <p:sldId id="335" r:id="rId29"/>
    <p:sldId id="34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83BA56"/>
    <a:srgbClr val="97C674"/>
    <a:srgbClr val="A1CC82"/>
    <a:srgbClr val="60923C"/>
    <a:srgbClr val="06B66D"/>
    <a:srgbClr val="63973D"/>
    <a:srgbClr val="FFC7C7"/>
    <a:srgbClr val="FE8170"/>
    <a:srgbClr val="FEA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8" autoAdjust="0"/>
    <p:restoredTop sz="94660"/>
  </p:normalViewPr>
  <p:slideViewPr>
    <p:cSldViewPr snapToGrid="0">
      <p:cViewPr>
        <p:scale>
          <a:sx n="62" d="100"/>
          <a:sy n="62" d="100"/>
        </p:scale>
        <p:origin x="-111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B1728-3DC9-AE4B-91BD-8C0231FE2C7D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AEA14-876D-8C41-9337-8F99BDC51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0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fld id="{222C4FD9-3836-448F-AF1D-4973DF9A106C}" type="slidenum">
              <a:rPr lang="en-US" altLang="zh-CN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fld id="{222C4FD9-3836-448F-AF1D-4973DF9A106C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960914" y="0"/>
            <a:ext cx="9231087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7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0B99-5D56-495B-BDA6-049F62BA0AAE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88DB-C0BC-4211-8BDF-33F88C7B8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6.xml"/><Relationship Id="rId10" Type="http://schemas.openxmlformats.org/officeDocument/2006/relationships/image" Target="../media/image6.png"/><Relationship Id="rId4" Type="http://schemas.openxmlformats.org/officeDocument/2006/relationships/tags" Target="../tags/tag45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6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4.xml"/><Relationship Id="rId7" Type="http://schemas.openxmlformats.org/officeDocument/2006/relationships/image" Target="../media/image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6.xml"/><Relationship Id="rId10" Type="http://schemas.openxmlformats.org/officeDocument/2006/relationships/image" Target="../media/image6.png"/><Relationship Id="rId4" Type="http://schemas.openxmlformats.org/officeDocument/2006/relationships/tags" Target="../tags/tag65.xml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5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.xml"/><Relationship Id="rId10" Type="http://schemas.openxmlformats.org/officeDocument/2006/relationships/image" Target="../media/image6.png"/><Relationship Id="rId4" Type="http://schemas.openxmlformats.org/officeDocument/2006/relationships/tags" Target="../tags/tag76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10" Type="http://schemas.openxmlformats.org/officeDocument/2006/relationships/image" Target="../media/image6.png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9431652" y="0"/>
            <a:ext cx="5520696" cy="6858000"/>
          </a:xfrm>
          <a:prstGeom prst="parallelogram">
            <a:avLst>
              <a:gd name="adj" fmla="val 761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>
            <a:off x="-2183265" y="1962239"/>
            <a:ext cx="8036596" cy="3394129"/>
          </a:xfrm>
          <a:prstGeom prst="parallelogram">
            <a:avLst>
              <a:gd name="adj" fmla="val 65216"/>
            </a:avLst>
          </a:prstGeom>
          <a:blipFill dpi="0" rotWithShape="1">
            <a:blip r:embed="rId3" cstate="screen"/>
            <a:srcRect/>
            <a:stretch>
              <a:fillRect l="25000"/>
            </a:stretch>
          </a:blipFill>
          <a:ln>
            <a:noFill/>
          </a:ln>
          <a:effectLst>
            <a:outerShdw dist="1905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0207" y="3242925"/>
            <a:ext cx="53949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2700000" scaled="1"/>
                </a:gradFill>
                <a:effectLst>
                  <a:outerShdw blurRad="76200" dist="762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</a:t>
            </a:r>
            <a:r>
              <a:rPr kumimoji="1" lang="zh-CN" altLang="en-US" sz="8000" b="1" dirty="0">
                <a:solidFill>
                  <a:srgbClr val="FEA799"/>
                </a:solidFill>
                <a:effectLst>
                  <a:outerShdw blurRad="76200" dist="76200" dir="2700000" algn="tl" rotWithShape="0">
                    <a:prstClr val="black">
                      <a:alpha val="3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</a:t>
            </a:r>
            <a:r>
              <a:rPr kumimoji="1" lang="zh-CN" sz="8000" b="1" dirty="0">
                <a:solidFill>
                  <a:schemeClr val="accent6">
                    <a:lumMod val="50000"/>
                  </a:schemeClr>
                </a:solidFill>
                <a:effectLst>
                  <a:outerShdw blurRad="76200" dist="76200" dir="2700000" algn="tl" rotWithShape="0">
                    <a:prstClr val="black">
                      <a:alpha val="3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操作系统</a:t>
            </a:r>
          </a:p>
        </p:txBody>
      </p:sp>
      <p:sp>
        <p:nvSpPr>
          <p:cNvPr id="14" name="平行四边形 13"/>
          <p:cNvSpPr/>
          <p:nvPr/>
        </p:nvSpPr>
        <p:spPr>
          <a:xfrm>
            <a:off x="-3764727" y="1611824"/>
            <a:ext cx="6973806" cy="5230678"/>
          </a:xfrm>
          <a:prstGeom prst="parallelogram">
            <a:avLst>
              <a:gd name="adj" fmla="val 6065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398871" y="1598573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9EE256"/>
              </a:gs>
              <a:gs pos="100000">
                <a:srgbClr val="52762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3383206" y="1895344"/>
            <a:ext cx="1266785" cy="10410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012830" y="5356368"/>
            <a:ext cx="904030" cy="15016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73025" y="5746530"/>
            <a:ext cx="904030" cy="15016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205579" y="241649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397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北京科技大学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290" y="120650"/>
            <a:ext cx="3992880" cy="128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834390"/>
            <a:ext cx="9915525" cy="5908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/>
              <a:t>进程的描述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的作用</a:t>
            </a:r>
            <a:endParaRPr lang="zh-CN" altLang="en-US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中的主要作用</a:t>
            </a:r>
            <a:endParaRPr lang="zh-CN" altLang="en-US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的组织方式</a:t>
            </a:r>
          </a:p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多个进程之间的同步与互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斥</a:t>
            </a:r>
            <a:endParaRPr lang="en-US" altLang="zh-CN" sz="2400" dirty="0" smtClean="0">
              <a:solidFill>
                <a:srgbClr val="FF0000"/>
              </a:solidFill>
              <a:sym typeface="+mn-ea"/>
            </a:endParaRPr>
          </a:p>
          <a:p>
            <a:pPr marL="7200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锁机</a:t>
            </a:r>
            <a:r>
              <a:rPr lang="zh-CN" altLang="en-US" dirty="0" smtClean="0">
                <a:sym typeface="+mn-ea"/>
              </a:rPr>
              <a:t>制（进程互斥）</a:t>
            </a:r>
            <a:endParaRPr lang="zh-CN" altLang="en-US" dirty="0"/>
          </a:p>
          <a:p>
            <a:pPr marL="7200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关中</a:t>
            </a:r>
            <a:r>
              <a:rPr lang="zh-CN" altLang="en-US" dirty="0" smtClean="0">
                <a:sym typeface="+mn-ea"/>
              </a:rPr>
              <a:t>断</a:t>
            </a:r>
            <a:r>
              <a:rPr lang="zh-CN" altLang="en-US" dirty="0">
                <a:sym typeface="+mn-ea"/>
              </a:rPr>
              <a:t>（进程互斥）</a:t>
            </a:r>
            <a:endParaRPr lang="en-US" altLang="zh-CN" dirty="0" smtClean="0">
              <a:sym typeface="+mn-ea"/>
            </a:endParaRPr>
          </a:p>
          <a:p>
            <a:pPr marL="7200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Peterson</a:t>
            </a:r>
            <a:r>
              <a:rPr lang="zh-CN" altLang="en-US" dirty="0" smtClean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（进程互斥）</a:t>
            </a:r>
            <a:endParaRPr lang="en-US" altLang="zh-CN" dirty="0" smtClean="0">
              <a:sym typeface="+mn-ea"/>
            </a:endParaRPr>
          </a:p>
          <a:p>
            <a:pPr marL="7200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机</a:t>
            </a:r>
            <a:r>
              <a:rPr lang="zh-CN" altLang="en-US" dirty="0" smtClean="0">
                <a:sym typeface="+mn-ea"/>
              </a:rPr>
              <a:t>器指令</a:t>
            </a:r>
            <a:r>
              <a:rPr lang="zh-CN" altLang="en-US" dirty="0">
                <a:sym typeface="+mn-ea"/>
              </a:rPr>
              <a:t>（进程互斥）</a:t>
            </a:r>
            <a:endParaRPr lang="en-US" altLang="zh-CN" dirty="0" smtClean="0">
              <a:sym typeface="+mn-ea"/>
            </a:endParaRPr>
          </a:p>
          <a:p>
            <a:pPr marL="7200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信号</a:t>
            </a:r>
            <a:r>
              <a:rPr lang="zh-CN" altLang="en-US" dirty="0" smtClean="0">
                <a:sym typeface="+mn-ea"/>
              </a:rPr>
              <a:t>量</a:t>
            </a:r>
            <a:r>
              <a:rPr lang="zh-CN" altLang="en-US" dirty="0">
                <a:sym typeface="+mn-ea"/>
              </a:rPr>
              <a:t>（进</a:t>
            </a:r>
            <a:r>
              <a:rPr lang="zh-CN" altLang="en-US" dirty="0" smtClean="0">
                <a:sym typeface="+mn-ea"/>
              </a:rPr>
              <a:t>程同步与互</a:t>
            </a:r>
            <a:r>
              <a:rPr lang="zh-CN" altLang="en-US" dirty="0">
                <a:sym typeface="+mn-ea"/>
              </a:rPr>
              <a:t>斥）</a:t>
            </a:r>
            <a:endParaRPr lang="zh-CN" altLang="en-US" dirty="0"/>
          </a:p>
          <a:p>
            <a:pPr fontAlgn="auto">
              <a:lnSpc>
                <a:spcPct val="200000"/>
              </a:lnSpc>
            </a:pP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 dirty="0">
              <a:solidFill>
                <a:srgbClr val="FF0000"/>
              </a:solidFill>
            </a:endParaRPr>
          </a:p>
          <a:p>
            <a:pPr marL="72009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 marL="72009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1</a:t>
            </a:r>
            <a:r>
              <a:rPr lang="zh-CN" altLang="en-US" sz="2400"/>
              <a:t>、进程调度达到的目标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5235" y="1478280"/>
            <a:ext cx="9701530" cy="4801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①</a:t>
            </a:r>
            <a:r>
              <a:rPr lang="en-US" altLang="zh-CN"/>
              <a:t>CPU</a:t>
            </a:r>
            <a:r>
              <a:rPr lang="zh-CN" altLang="en-US"/>
              <a:t>利用率高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②吞吐量大：提高吞吐量，引入多道程序，但单个进程的周转时间变长。为了尽可能减少单个</a:t>
            </a:r>
          </a:p>
          <a:p>
            <a:pPr indent="1296035" fontAlgn="auto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r>
              <a:rPr lang="zh-CN" altLang="en-US"/>
              <a:t>进程的周转时间，可采用短进程优先。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③周转时间短：短进程（作业）优先，长进程（作业）得不到调度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④等待时间短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⑤响应时间短：根据进程的紧急程度设置不同优先级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⑥公平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⑦调度算法不宜太复杂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695440" y="4295140"/>
            <a:ext cx="178435" cy="3886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73875" y="4120515"/>
            <a:ext cx="1252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静态优先级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873875" y="4548505"/>
            <a:ext cx="1370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动态优先级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38275" y="2764155"/>
            <a:ext cx="8255" cy="6635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0270" y="2891155"/>
            <a:ext cx="667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冲突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446530" y="4922520"/>
            <a:ext cx="0" cy="339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3"/>
            </p:custDataLst>
          </p:nvPr>
        </p:nvCxnSpPr>
        <p:spPr>
          <a:xfrm>
            <a:off x="1446530" y="5518150"/>
            <a:ext cx="0" cy="339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 flipH="1">
            <a:off x="880745" y="4954905"/>
            <a:ext cx="67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冲突</a:t>
            </a: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882015" y="5518150"/>
            <a:ext cx="675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冲突</a:t>
            </a:r>
          </a:p>
        </p:txBody>
      </p:sp>
      <p:cxnSp>
        <p:nvCxnSpPr>
          <p:cNvPr id="41" name="曲线连接符 40"/>
          <p:cNvCxnSpPr/>
          <p:nvPr/>
        </p:nvCxnSpPr>
        <p:spPr>
          <a:xfrm rot="10800000" flipV="1">
            <a:off x="1244600" y="3674745"/>
            <a:ext cx="62865" cy="2277110"/>
          </a:xfrm>
          <a:prstGeom prst="curvedConnector3">
            <a:avLst>
              <a:gd name="adj1" fmla="val 1260606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 flipH="1">
            <a:off x="630555" y="4204335"/>
            <a:ext cx="67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3206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</a:t>
            </a:r>
            <a:r>
              <a:rPr lang="zh-CN" altLang="en-US" sz="2400"/>
              <a:t>、进程切换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5235" y="1478280"/>
            <a:ext cx="9701530" cy="3082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①硬件中断</a:t>
            </a:r>
          </a:p>
          <a:p>
            <a:pPr indent="0">
              <a:lnSpc>
                <a:spcPct val="260000"/>
              </a:lnSpc>
              <a:buFont typeface="Arial" panose="020B0604020202020204" pitchFamily="34" charset="0"/>
              <a:buNone/>
            </a:pPr>
            <a:r>
              <a:rPr lang="zh-CN" altLang="en-US"/>
              <a:t>②进程异常：</a:t>
            </a:r>
            <a:r>
              <a:rPr lang="en-US" altLang="zh-CN"/>
              <a:t>OS</a:t>
            </a:r>
            <a:r>
              <a:rPr lang="zh-CN" altLang="en-US"/>
              <a:t>处理，决定是否终止之，还是继续进行或切换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③请求</a:t>
            </a:r>
            <a:r>
              <a:rPr lang="en-US" altLang="zh-CN"/>
              <a:t>OS</a:t>
            </a:r>
            <a:r>
              <a:rPr lang="zh-CN" altLang="en-US"/>
              <a:t>服务（陷入）：请求</a:t>
            </a:r>
            <a:r>
              <a:rPr lang="en-US" altLang="zh-CN"/>
              <a:t>I/O</a:t>
            </a:r>
            <a:r>
              <a:rPr lang="zh-CN" altLang="en-US"/>
              <a:t>，在启动</a:t>
            </a:r>
            <a:r>
              <a:rPr lang="en-US" altLang="zh-CN"/>
              <a:t>I/O</a:t>
            </a:r>
            <a:r>
              <a:rPr lang="zh-CN" altLang="en-US"/>
              <a:t>后通常置当前进程为阻塞。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④一个进程正常结束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⑤出现一个更高优先级的进程</a:t>
            </a:r>
          </a:p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580640" y="1755140"/>
            <a:ext cx="178435" cy="3886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59075" y="1580515"/>
            <a:ext cx="1252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时钟中断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759075" y="2008505"/>
            <a:ext cx="1370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I/O</a:t>
            </a:r>
            <a:r>
              <a:rPr lang="zh-CN" altLang="en-US" sz="1600"/>
              <a:t>中断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847725" y="472059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3</a:t>
            </a:r>
            <a:r>
              <a:rPr lang="zh-CN" altLang="en-US" sz="2400"/>
              <a:t>、按什么原则分配</a:t>
            </a:r>
            <a:r>
              <a:rPr lang="en-US" altLang="zh-CN" sz="2400"/>
              <a:t>CPU</a:t>
            </a:r>
            <a:r>
              <a:rPr lang="zh-CN" altLang="en-US" sz="2400"/>
              <a:t>：需要确定调度方式和算法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847725" y="524764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4</a:t>
            </a:r>
            <a:r>
              <a:rPr lang="zh-CN" altLang="en-US" sz="2400"/>
              <a:t>、何时分配</a:t>
            </a:r>
            <a:r>
              <a:rPr lang="en-US" altLang="zh-CN" sz="2400"/>
              <a:t>CPU</a:t>
            </a:r>
            <a:r>
              <a:rPr lang="zh-CN" altLang="en-US" sz="2400"/>
              <a:t>：需要确定调度时机</a:t>
            </a: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47725" y="577469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5</a:t>
            </a:r>
            <a:r>
              <a:rPr lang="zh-CN" altLang="en-US" sz="2400"/>
              <a:t>、如何分配</a:t>
            </a:r>
            <a:r>
              <a:rPr lang="en-US" altLang="zh-CN" sz="2400"/>
              <a:t>CPU</a:t>
            </a:r>
            <a:r>
              <a:rPr lang="zh-CN" altLang="en-US" sz="2400"/>
              <a:t>：进程上下文切换（</a:t>
            </a:r>
            <a:r>
              <a:rPr lang="en-US" altLang="zh-CN" sz="2400"/>
              <a:t>CPU</a:t>
            </a:r>
            <a:r>
              <a:rPr lang="zh-CN" altLang="en-US" sz="2400"/>
              <a:t>调度过程）</a:t>
            </a:r>
          </a:p>
        </p:txBody>
      </p:sp>
    </p:spTree>
    <p:extLst>
      <p:ext uri="{BB962C8B-B14F-4D97-AF65-F5344CB8AC3E}">
        <p14:creationId xmlns:p14="http://schemas.microsoft.com/office/powerpoint/2010/main" val="18961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6</a:t>
            </a:r>
            <a:r>
              <a:rPr lang="zh-CN" altLang="en-US" sz="2400"/>
              <a:t>、进程调度算法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5235" y="1478280"/>
            <a:ext cx="9701530" cy="4617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①先来先服务调度算法（</a:t>
            </a:r>
            <a:r>
              <a:rPr lang="en-US" altLang="zh-CN" dirty="0"/>
              <a:t>FIFO</a:t>
            </a:r>
            <a:r>
              <a:rPr lang="zh-CN" altLang="en-US" dirty="0"/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②短进程（作业）优先（</a:t>
            </a:r>
            <a:r>
              <a:rPr lang="en-US" altLang="zh-CN" dirty="0"/>
              <a:t>SPN</a:t>
            </a:r>
            <a:r>
              <a:rPr lang="zh-CN" altLang="en-US" dirty="0"/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③最高响应比优化算法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④时间片轮转（</a:t>
            </a:r>
            <a:r>
              <a:rPr lang="en-US" altLang="zh-CN" dirty="0"/>
              <a:t>Round Robin</a:t>
            </a:r>
            <a:r>
              <a:rPr lang="zh-CN" altLang="en-US" dirty="0"/>
              <a:t>，</a:t>
            </a:r>
            <a:r>
              <a:rPr lang="en-US" altLang="zh-CN" dirty="0"/>
              <a:t>RR</a:t>
            </a:r>
            <a:r>
              <a:rPr lang="zh-CN" altLang="en-US" dirty="0"/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⑤基于优先级（优先数）的调</a:t>
            </a:r>
            <a:r>
              <a:rPr lang="zh-CN" altLang="en-US" dirty="0" smtClean="0"/>
              <a:t>度：静态优先级、动态优先级</a:t>
            </a:r>
            <a:endParaRPr lang="zh-CN" altLang="en-US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⑥多级反馈队列：按优先级设置</a:t>
            </a:r>
            <a:r>
              <a:rPr lang="en-US" altLang="zh-CN" dirty="0"/>
              <a:t>n(n&gt;1)</a:t>
            </a:r>
            <a:r>
              <a:rPr lang="zh-CN" altLang="en-US" dirty="0"/>
              <a:t>个就绪队列，每个队列赋予不同优先级</a:t>
            </a: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注：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有利于什么进程，不利于什么进程</a:t>
            </a:r>
            <a:r>
              <a:rPr lang="zh-CN" altLang="en-US" dirty="0" smtClean="0"/>
              <a:t>？适合于什么类型的进程</a:t>
            </a:r>
            <a:r>
              <a:rPr lang="zh-CN" altLang="en-US" dirty="0"/>
              <a:t>？</a:t>
            </a:r>
            <a:endParaRPr lang="zh-CN" altLang="en-US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每种算法优点及不足，如何改进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IO</a:t>
            </a:r>
            <a:r>
              <a:rPr lang="zh-CN" altLang="en-US" dirty="0"/>
              <a:t>操作密集的，计算量密集的，等待信号量的，前台进程：响应时间</a:t>
            </a:r>
          </a:p>
        </p:txBody>
      </p:sp>
    </p:spTree>
    <p:extLst>
      <p:ext uri="{BB962C8B-B14F-4D97-AF65-F5344CB8AC3E}">
        <p14:creationId xmlns:p14="http://schemas.microsoft.com/office/powerpoint/2010/main" val="27050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210060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834390"/>
            <a:ext cx="9915525" cy="5908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死</a:t>
            </a:r>
            <a:r>
              <a:rPr lang="zh-CN" altLang="en-US" sz="2400" dirty="0">
                <a:sym typeface="+mn-ea"/>
              </a:rPr>
              <a:t>锁，死锁的概</a:t>
            </a:r>
            <a:r>
              <a:rPr lang="zh-CN" altLang="en-US" sz="2400" dirty="0" smtClean="0">
                <a:sym typeface="+mn-ea"/>
              </a:rPr>
              <a:t>念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sym typeface="+mn-ea"/>
              </a:rPr>
              <a:t>(1) </a:t>
            </a:r>
            <a:r>
              <a:rPr lang="zh-CN" altLang="en-US" dirty="0" smtClean="0">
                <a:sym typeface="+mn-ea"/>
              </a:rPr>
              <a:t>如</a:t>
            </a:r>
            <a:r>
              <a:rPr lang="zh-CN" altLang="en-US" dirty="0">
                <a:sym typeface="+mn-ea"/>
              </a:rPr>
              <a:t>何预防死</a:t>
            </a:r>
            <a:r>
              <a:rPr lang="zh-CN" altLang="en-US" dirty="0" smtClean="0">
                <a:sym typeface="+mn-ea"/>
              </a:rPr>
              <a:t>锁的发生或避免死锁</a:t>
            </a:r>
            <a:endParaRPr lang="zh-CN" altLang="en-US" dirty="0"/>
          </a:p>
          <a:p>
            <a:pPr marL="360045" indent="457200" fontAlgn="auto">
              <a:lnSpc>
                <a:spcPct val="150000"/>
              </a:lnSpc>
              <a:buFont typeface="+mj-lt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ym typeface="+mn-ea"/>
              </a:rPr>
              <a:t>银行</a:t>
            </a:r>
            <a:r>
              <a:rPr lang="zh-CN" altLang="en-US" dirty="0" smtClean="0">
                <a:sym typeface="+mn-ea"/>
              </a:rPr>
              <a:t>家算法、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使产生死锁的四个必要条件至少有一个不成立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如何检测死锁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>
              <a:sym typeface="+mn-ea"/>
            </a:endParaRPr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:wpsdc="http://www.wps.cn/officeDocument/2017/drawingmlCustomData" xmlns="" xmlns:lc="http://schemas.openxmlformats.org/drawingml/2006/lockedCanvas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① 每</a:t>
            </a:r>
            <a:r>
              <a:rPr lang="zh-CN" altLang="en-US" dirty="0">
                <a:sym typeface="+mn-ea"/>
              </a:rPr>
              <a:t>种资源只有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个：资源分配图，存在环</a:t>
            </a:r>
            <a:endParaRPr lang="zh-CN" altLang="en-US" dirty="0"/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:wpsdc="http://www.wps.cn/officeDocument/2017/drawingmlCustomData" xmlns="" xmlns:lc="http://schemas.openxmlformats.org/drawingml/2006/lockedCanvas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② 每</a:t>
            </a:r>
            <a:r>
              <a:rPr lang="zh-CN" altLang="en-US" dirty="0">
                <a:sym typeface="+mn-ea"/>
              </a:rPr>
              <a:t>种资源有多个：基于矩阵的算法</a:t>
            </a:r>
            <a:endParaRPr lang="zh-CN" altLang="en-US" dirty="0"/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:wpsdc="http://www.wps.cn/officeDocument/2017/drawingmlCustomData" xmlns="" xmlns:lc="http://schemas.openxmlformats.org/drawingml/2006/lockedCanvas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③ 检</a:t>
            </a:r>
            <a:r>
              <a:rPr lang="zh-CN" altLang="en-US" dirty="0">
                <a:sym typeface="+mn-ea"/>
              </a:rPr>
              <a:t>测时</a:t>
            </a:r>
            <a:r>
              <a:rPr lang="zh-CN" altLang="en-US" dirty="0" smtClean="0">
                <a:sym typeface="+mn-ea"/>
              </a:rPr>
              <a:t>间：有资源请求时，周期性检测，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的使用率降到某一阈值时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+mj-lt"/>
              <a:buNone/>
            </a:pPr>
            <a:r>
              <a:rPr lang="en-US" altLang="zh-CN" dirty="0" smtClean="0">
                <a:sym typeface="+mn-ea"/>
              </a:rPr>
              <a:t>(3) </a:t>
            </a:r>
            <a:r>
              <a:rPr lang="zh-CN" altLang="en-US" dirty="0" smtClean="0">
                <a:sym typeface="+mn-ea"/>
              </a:rPr>
              <a:t>如何从死锁中恢复</a:t>
            </a:r>
            <a:endParaRPr lang="zh-CN" altLang="en-US" dirty="0"/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① 剥夺法</a:t>
            </a:r>
            <a:endParaRPr lang="en-US" altLang="zh-CN" dirty="0" smtClean="0">
              <a:sym typeface="+mn-ea"/>
            </a:endParaRPr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② 回退法</a:t>
            </a:r>
            <a:endParaRPr lang="en-US" altLang="zh-CN" dirty="0" smtClean="0">
              <a:sym typeface="+mn-ea"/>
            </a:endParaRPr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 smtClean="0">
                <a:sym typeface="+mn-ea"/>
              </a:rPr>
              <a:t>③ 杀死进程</a:t>
            </a:r>
            <a:endParaRPr lang="en-US" altLang="zh-CN" dirty="0">
              <a:sym typeface="+mn-ea"/>
            </a:endParaRPr>
          </a:p>
          <a:p>
            <a:pPr marL="360045" indent="457200" fontAlgn="auto">
              <a:lnSpc>
                <a:spcPct val="150000"/>
              </a:lnSpc>
              <a:buFont typeface="+mj-ea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pPr indent="-342900" fontAlgn="auto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dirty="0">
              <a:solidFill>
                <a:srgbClr val="FF0000"/>
              </a:solidFill>
            </a:endParaRPr>
          </a:p>
          <a:p>
            <a:pPr marL="72009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 marL="72009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4083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/>
              <a:t>银行家算</a:t>
            </a:r>
            <a:r>
              <a:rPr lang="zh-CN" altLang="en-US" sz="2400" dirty="0" smtClean="0"/>
              <a:t>法：已知资源的最大需求</a:t>
            </a:r>
            <a:endParaRPr lang="zh-CN" altLang="en-US" sz="2400" dirty="0"/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/>
              <a:t>产生死锁的4个必要条件</a:t>
            </a:r>
          </a:p>
          <a:p>
            <a:pPr marL="360045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①破坏互斥条件：互斥是由资源的固有特性决定的，是不能改变的。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②破坏不可剥夺条件：进程申请的资源被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其他进程占用时可以通过操作系统抢占这一资源。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③破坏占有及等待条件：原子性地获得所需全部资源（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种方法）。</a:t>
            </a:r>
            <a:endParaRPr lang="zh-CN" altLang="en-US" dirty="0"/>
          </a:p>
          <a:p>
            <a:pPr marL="360045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④破坏环路等待条件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采用资源有序分配法</a:t>
            </a:r>
            <a:r>
              <a:rPr lang="zh-CN" altLang="en-US" dirty="0" smtClean="0">
                <a:sym typeface="+mn-ea"/>
              </a:rPr>
              <a:t>。（适合资源不是很多的情况）</a:t>
            </a:r>
            <a:endParaRPr lang="zh-CN" altLang="en-US" dirty="0"/>
          </a:p>
          <a:p>
            <a:pPr marL="360045" indent="457200" fontAlgn="auto">
              <a:lnSpc>
                <a:spcPct val="19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ym typeface="+mn-ea"/>
              </a:rPr>
              <a:t>理解各种方法的优缺点。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 flipV="1">
            <a:off x="-2790890" y="-1679573"/>
            <a:ext cx="7190610" cy="6418335"/>
            <a:chOff x="3731234" y="478518"/>
            <a:chExt cx="7190610" cy="6418335"/>
          </a:xfrm>
        </p:grpSpPr>
        <p:sp>
          <p:nvSpPr>
            <p:cNvPr id="11" name="平行四边形 10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三角形 11"/>
            <p:cNvSpPr/>
            <p:nvPr/>
          </p:nvSpPr>
          <p:spPr>
            <a:xfrm>
              <a:off x="3731234" y="478518"/>
              <a:ext cx="2685751" cy="2207111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三角形 12"/>
            <p:cNvSpPr/>
            <p:nvPr/>
          </p:nvSpPr>
          <p:spPr>
            <a:xfrm rot="10800000">
              <a:off x="5792175" y="1645530"/>
              <a:ext cx="1266785" cy="1041025"/>
            </a:xfrm>
            <a:prstGeom prst="triangle">
              <a:avLst/>
            </a:prstGeom>
            <a:solidFill>
              <a:srgbClr val="A1CC82"/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9961739" y="437322"/>
            <a:ext cx="5520696" cy="6858000"/>
          </a:xfrm>
          <a:prstGeom prst="parallelogram">
            <a:avLst>
              <a:gd name="adj" fmla="val 76100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010" y="2758326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 Black" panose="020B0A04020102020204" pitchFamily="34" charset="0"/>
                <a:sym typeface="Arial" panose="020B0604020202020204" pitchFamily="34" charset="0"/>
              </a:rPr>
              <a:t>03</a:t>
            </a:r>
            <a:endParaRPr kumimoji="1"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99720" y="2876083"/>
            <a:ext cx="3688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内存管理</a:t>
            </a:r>
          </a:p>
        </p:txBody>
      </p:sp>
      <p:sp>
        <p:nvSpPr>
          <p:cNvPr id="16" name="平行四边形 15"/>
          <p:cNvSpPr/>
          <p:nvPr/>
        </p:nvSpPr>
        <p:spPr>
          <a:xfrm flipH="1" flipV="1">
            <a:off x="-2790890" y="-309693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092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01-标志 拷贝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130" y="5553710"/>
            <a:ext cx="2265680" cy="1304290"/>
          </a:xfrm>
          <a:prstGeom prst="rect">
            <a:avLst/>
          </a:prstGeom>
        </p:spPr>
      </p:pic>
      <p:cxnSp>
        <p:nvCxnSpPr>
          <p:cNvPr id="104" name="直线连接符 103"/>
          <p:cNvCxnSpPr/>
          <p:nvPr>
            <p:custDataLst>
              <p:tags r:id="rId2"/>
            </p:custDataLst>
          </p:nvPr>
        </p:nvCxnSpPr>
        <p:spPr>
          <a:xfrm flipH="1">
            <a:off x="2338600" y="277987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103"/>
          <p:cNvCxnSpPr/>
          <p:nvPr>
            <p:custDataLst>
              <p:tags r:id="rId3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图片 8" descr="北京科技大学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82950" y="55245"/>
            <a:ext cx="3159125" cy="1012825"/>
          </a:xfrm>
          <a:prstGeom prst="rect">
            <a:avLst/>
          </a:prstGeom>
        </p:spPr>
      </p:pic>
      <p:pic>
        <p:nvPicPr>
          <p:cNvPr id="4" name="图片 3" descr="未标题-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264795"/>
            <a:ext cx="247777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内存管理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1</a:t>
            </a:r>
            <a:r>
              <a:rPr lang="zh-CN" altLang="en-US" sz="2400"/>
              <a:t>、分区技术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5235" y="1478280"/>
            <a:ext cx="9701530" cy="5274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210000"/>
              </a:lnSpc>
              <a:buFont typeface="Arial" panose="020B0604020202020204" pitchFamily="34" charset="0"/>
              <a:buNone/>
            </a:pPr>
            <a:r>
              <a:rPr lang="zh-CN" altLang="en-US"/>
              <a:t>①固定分区技术</a:t>
            </a:r>
          </a:p>
          <a:p>
            <a:pPr indent="0">
              <a:lnSpc>
                <a:spcPct val="300000"/>
              </a:lnSpc>
              <a:buFont typeface="Arial" panose="020B0604020202020204" pitchFamily="34" charset="0"/>
              <a:buNone/>
            </a:pPr>
            <a:r>
              <a:rPr lang="zh-CN" altLang="en-US"/>
              <a:t>②动态分区技术：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分页式：页表内容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分段式：段表内容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段页式</a:t>
            </a:r>
          </a:p>
          <a:p>
            <a:pPr indent="0" fontAlgn="auto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/>
              <a:t>③虚拟存储技术：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虚拟页式存储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虚拟段式存储</a:t>
            </a:r>
            <a:endParaRPr lang="zh-CN" altLang="en-US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虚拟段页式存储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070860" y="1753235"/>
            <a:ext cx="178435" cy="3886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49295" y="1578610"/>
            <a:ext cx="1675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固定大小相同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249295" y="2006600"/>
            <a:ext cx="2166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固定大小不相同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91965" y="5196205"/>
            <a:ext cx="224599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实际计算题目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内存管理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070610" y="1434465"/>
            <a:ext cx="9701530" cy="4918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）页表项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/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）地址转换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）缺页中断处理</a:t>
            </a:r>
            <a:r>
              <a:rPr lang="zh-CN" altLang="en-US" dirty="0"/>
              <a:t>：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72009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什么时候会发生缺页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）页的调入策略：</a:t>
            </a:r>
          </a:p>
          <a:p>
            <a:pPr marL="720090" indent="-285750" fontAlgn="auto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请求调页</a:t>
            </a:r>
          </a:p>
          <a:p>
            <a:pPr marL="720090" indent="-285750" fontAlgn="auto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预调页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542540" y="1683385"/>
            <a:ext cx="211455" cy="1100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753995" y="1741805"/>
            <a:ext cx="130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2753995" y="204597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有效位、修改位</a:t>
            </a: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753995" y="149479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页号，物理块号</a:t>
            </a: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2753995" y="259715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访问位，保护位，外存地址</a:t>
            </a:r>
          </a:p>
        </p:txBody>
      </p:sp>
      <p:sp>
        <p:nvSpPr>
          <p:cNvPr id="21" name="左大括号 20"/>
          <p:cNvSpPr/>
          <p:nvPr>
            <p:custDataLst>
              <p:tags r:id="rId7"/>
            </p:custDataLst>
          </p:nvPr>
        </p:nvSpPr>
        <p:spPr>
          <a:xfrm>
            <a:off x="4058285" y="3670300"/>
            <a:ext cx="211455" cy="12782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69740" y="3496310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快表</a:t>
            </a: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4269740" y="3917315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页表</a:t>
            </a:r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4269740" y="4330700"/>
            <a:ext cx="124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段表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269740" y="4744085"/>
            <a:ext cx="173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内存物理块</a:t>
            </a: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847725" y="873125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虚拟页式存储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内存管理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873125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虚拟页式存储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29615" y="1217930"/>
            <a:ext cx="10217150" cy="5317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）页的置换算法：</a:t>
            </a:r>
          </a:p>
          <a:p>
            <a:pPr marL="72009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局部置换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最优置换算法（</a:t>
            </a:r>
            <a:r>
              <a:rPr lang="en-US" altLang="zh-CN"/>
              <a:t>OPT</a:t>
            </a:r>
            <a:r>
              <a:rPr lang="zh-CN" altLang="en-US"/>
              <a:t>）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先进先出置换算法（</a:t>
            </a:r>
            <a:r>
              <a:rPr lang="en-US" altLang="zh-CN"/>
              <a:t>FIFO</a:t>
            </a:r>
            <a:r>
              <a:rPr lang="zh-CN" altLang="en-US"/>
              <a:t>）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最近最久未使用算法（</a:t>
            </a:r>
            <a:r>
              <a:rPr lang="en-US" altLang="zh-CN"/>
              <a:t>LRU</a:t>
            </a:r>
            <a:r>
              <a:rPr lang="zh-CN" altLang="en-US"/>
              <a:t>）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最近未使用算法（</a:t>
            </a:r>
            <a:r>
              <a:rPr lang="en-US" altLang="zh-CN"/>
              <a:t>NRU</a:t>
            </a:r>
            <a:r>
              <a:rPr lang="zh-CN" altLang="en-US"/>
              <a:t>）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Clock</a:t>
            </a:r>
            <a:r>
              <a:rPr lang="zh-CN" altLang="en-US"/>
              <a:t>算法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改进的</a:t>
            </a:r>
            <a:r>
              <a:rPr lang="en-US" altLang="zh-CN"/>
              <a:t>Clock</a:t>
            </a:r>
            <a:r>
              <a:rPr lang="zh-CN" altLang="en-US"/>
              <a:t>算法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最少使用算法（</a:t>
            </a:r>
            <a:r>
              <a:rPr lang="en-US" altLang="zh-CN"/>
              <a:t>LFU</a:t>
            </a:r>
            <a:r>
              <a:rPr lang="zh-CN" altLang="en-US"/>
              <a:t>）</a:t>
            </a:r>
          </a:p>
          <a:p>
            <a:pPr marL="1080135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页缓冲算法：空闲页链表，已修改页链表</a:t>
            </a:r>
          </a:p>
          <a:p>
            <a:pPr marL="1259840"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①若淘汰页未修改，则直接放入空闲页链表，否则放入已修改链表。</a:t>
            </a:r>
          </a:p>
          <a:p>
            <a:pPr marL="1259840"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②当修改页达到一定数量时，再将其一起写回磁盘，减少磁盘</a:t>
            </a:r>
            <a:r>
              <a:rPr lang="en-US" altLang="zh-CN"/>
              <a:t>I/O</a:t>
            </a:r>
            <a:r>
              <a:rPr lang="zh-CN" altLang="en-US"/>
              <a:t>操作的次数。</a:t>
            </a:r>
          </a:p>
          <a:p>
            <a:pPr marL="72009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/>
              <a:t>全局置换算法</a:t>
            </a:r>
          </a:p>
          <a:p>
            <a:pPr marL="72009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/>
              <a:t>工作集置换算法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8565" y="3060065"/>
            <a:ext cx="2091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置换算法使用场合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局限性，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如何改进</a:t>
            </a:r>
            <a:r>
              <a:rPr lang="en-US" altLang="zh-CN" sz="14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-文本框 61"/>
          <p:cNvSpPr txBox="1"/>
          <p:nvPr>
            <p:custDataLst>
              <p:tags r:id="rId1"/>
            </p:custDataLst>
          </p:nvPr>
        </p:nvSpPr>
        <p:spPr>
          <a:xfrm>
            <a:off x="2269499" y="2014558"/>
            <a:ext cx="300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spc="300" dirty="0">
                <a:solidFill>
                  <a:schemeClr val="accent6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操作系统概述</a:t>
            </a:r>
          </a:p>
        </p:txBody>
      </p:sp>
      <p:sp>
        <p:nvSpPr>
          <p:cNvPr id="66" name="PA-文本框 65"/>
          <p:cNvSpPr txBox="1"/>
          <p:nvPr>
            <p:custDataLst>
              <p:tags r:id="rId2"/>
            </p:custDataLst>
          </p:nvPr>
        </p:nvSpPr>
        <p:spPr>
          <a:xfrm>
            <a:off x="2269499" y="2751340"/>
            <a:ext cx="221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rgbClr val="C31116"/>
                </a:solidFill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sp>
        <p:nvSpPr>
          <p:cNvPr id="96" name="PA-文本框 95"/>
          <p:cNvSpPr txBox="1"/>
          <p:nvPr>
            <p:custDataLst>
              <p:tags r:id="rId3"/>
            </p:custDataLst>
          </p:nvPr>
        </p:nvSpPr>
        <p:spPr>
          <a:xfrm>
            <a:off x="2269425" y="3488573"/>
            <a:ext cx="221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rgbClr val="C31116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内存管理</a:t>
            </a:r>
          </a:p>
        </p:txBody>
      </p:sp>
      <p:grpSp>
        <p:nvGrpSpPr>
          <p:cNvPr id="15" name="组合 14"/>
          <p:cNvGrpSpPr/>
          <p:nvPr/>
        </p:nvGrpSpPr>
        <p:grpSpPr>
          <a:xfrm flipH="1" flipV="1">
            <a:off x="8214914" y="1236624"/>
            <a:ext cx="8451548" cy="5243929"/>
            <a:chOff x="3948038" y="1652924"/>
            <a:chExt cx="8451548" cy="52439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3" name="平行四边形 82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三角形 92"/>
            <p:cNvSpPr/>
            <p:nvPr/>
          </p:nvSpPr>
          <p:spPr>
            <a:xfrm>
              <a:off x="10130051" y="1652924"/>
              <a:ext cx="1627559" cy="1337504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三角形 102"/>
            <p:cNvSpPr/>
            <p:nvPr/>
          </p:nvSpPr>
          <p:spPr>
            <a:xfrm rot="10800000">
              <a:off x="11132801" y="1950330"/>
              <a:ext cx="1266785" cy="104102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-1543608" y="-3536601"/>
            <a:ext cx="5520696" cy="6858000"/>
            <a:chOff x="9073843" y="54351"/>
            <a:chExt cx="5520696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3" name="平行四边形 72"/>
            <p:cNvSpPr/>
            <p:nvPr/>
          </p:nvSpPr>
          <p:spPr>
            <a:xfrm>
              <a:off x="9073843" y="54351"/>
              <a:ext cx="5520696" cy="6858000"/>
            </a:xfrm>
            <a:prstGeom prst="parallelogram">
              <a:avLst>
                <a:gd name="adj" fmla="val 76100"/>
              </a:avLst>
            </a:prstGeom>
            <a:grpFill/>
            <a:ln>
              <a:noFill/>
            </a:ln>
            <a:effectLst>
              <a:outerShdw blurRad="762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04" name="直线连接符 103"/>
            <p:cNvCxnSpPr/>
            <p:nvPr/>
          </p:nvCxnSpPr>
          <p:spPr>
            <a:xfrm flipH="1">
              <a:off x="10655021" y="5410719"/>
              <a:ext cx="904030" cy="150163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269413" y="743949"/>
            <a:ext cx="201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406903" y="1378863"/>
            <a:ext cx="2364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CONTENTS</a:t>
            </a:r>
          </a:p>
        </p:txBody>
      </p:sp>
      <p:pic>
        <p:nvPicPr>
          <p:cNvPr id="4" name="图片 3" descr="A01-标志 拷贝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6980" y="4253230"/>
            <a:ext cx="4722495" cy="2719070"/>
          </a:xfrm>
          <a:prstGeom prst="rect">
            <a:avLst/>
          </a:prstGeom>
        </p:spPr>
      </p:pic>
      <p:cxnSp>
        <p:nvCxnSpPr>
          <p:cNvPr id="6" name="直线连接符 103"/>
          <p:cNvCxnSpPr/>
          <p:nvPr>
            <p:custDataLst>
              <p:tags r:id="rId5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PA-文本框 95"/>
          <p:cNvSpPr txBox="1"/>
          <p:nvPr>
            <p:custDataLst>
              <p:tags r:id="rId6"/>
            </p:custDataLst>
          </p:nvPr>
        </p:nvSpPr>
        <p:spPr>
          <a:xfrm>
            <a:off x="2269425" y="4962408"/>
            <a:ext cx="2907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rgbClr val="C31116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I/O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设备管理</a:t>
            </a:r>
          </a:p>
        </p:txBody>
      </p:sp>
      <p:sp>
        <p:nvSpPr>
          <p:cNvPr id="3" name="PA-文本框 95"/>
          <p:cNvSpPr txBox="1"/>
          <p:nvPr>
            <p:custDataLst>
              <p:tags r:id="rId7"/>
            </p:custDataLst>
          </p:nvPr>
        </p:nvSpPr>
        <p:spPr>
          <a:xfrm>
            <a:off x="2269425" y="4251208"/>
            <a:ext cx="221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solidFill>
                  <a:srgbClr val="C31116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62" grpId="0"/>
      <p:bldP spid="66" grpId="0"/>
      <p:bldP spid="9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 flipV="1">
            <a:off x="-2790890" y="-1679573"/>
            <a:ext cx="7190610" cy="6418335"/>
            <a:chOff x="3731234" y="478518"/>
            <a:chExt cx="7190610" cy="6418335"/>
          </a:xfrm>
        </p:grpSpPr>
        <p:sp>
          <p:nvSpPr>
            <p:cNvPr id="11" name="平行四边形 10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三角形 11"/>
            <p:cNvSpPr/>
            <p:nvPr/>
          </p:nvSpPr>
          <p:spPr>
            <a:xfrm>
              <a:off x="3731234" y="478518"/>
              <a:ext cx="2685751" cy="2207111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三角形 12"/>
            <p:cNvSpPr/>
            <p:nvPr/>
          </p:nvSpPr>
          <p:spPr>
            <a:xfrm rot="10800000">
              <a:off x="5792175" y="1645530"/>
              <a:ext cx="1266785" cy="1041025"/>
            </a:xfrm>
            <a:prstGeom prst="triangle">
              <a:avLst/>
            </a:prstGeom>
            <a:solidFill>
              <a:srgbClr val="A1CC82"/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9961739" y="437322"/>
            <a:ext cx="5520696" cy="6858000"/>
          </a:xfrm>
          <a:prstGeom prst="parallelogram">
            <a:avLst>
              <a:gd name="adj" fmla="val 76100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010" y="2758326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 Black" panose="020B0A04020102020204" pitchFamily="34" charset="0"/>
                <a:sym typeface="Arial" panose="020B0604020202020204" pitchFamily="34" charset="0"/>
              </a:rPr>
              <a:t>04</a:t>
            </a:r>
            <a:endParaRPr kumimoji="1"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99720" y="2876083"/>
            <a:ext cx="3688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  <p:sp>
        <p:nvSpPr>
          <p:cNvPr id="16" name="平行四边形 15"/>
          <p:cNvSpPr/>
          <p:nvPr/>
        </p:nvSpPr>
        <p:spPr>
          <a:xfrm flipH="1" flipV="1">
            <a:off x="-2790890" y="-309693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092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01-标志 拷贝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130" y="5553710"/>
            <a:ext cx="2265680" cy="1304290"/>
          </a:xfrm>
          <a:prstGeom prst="rect">
            <a:avLst/>
          </a:prstGeom>
        </p:spPr>
      </p:pic>
      <p:cxnSp>
        <p:nvCxnSpPr>
          <p:cNvPr id="104" name="直线连接符 103"/>
          <p:cNvCxnSpPr/>
          <p:nvPr>
            <p:custDataLst>
              <p:tags r:id="rId2"/>
            </p:custDataLst>
          </p:nvPr>
        </p:nvCxnSpPr>
        <p:spPr>
          <a:xfrm flipH="1">
            <a:off x="2338600" y="277987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103"/>
          <p:cNvCxnSpPr/>
          <p:nvPr>
            <p:custDataLst>
              <p:tags r:id="rId3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图片 8" descr="北京科技大学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82950" y="55245"/>
            <a:ext cx="3159125" cy="1012825"/>
          </a:xfrm>
          <a:prstGeom prst="rect">
            <a:avLst/>
          </a:prstGeom>
        </p:spPr>
      </p:pic>
      <p:pic>
        <p:nvPicPr>
          <p:cNvPr id="4" name="图片 3" descr="未标题-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264795"/>
            <a:ext cx="247777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3441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1233170"/>
            <a:ext cx="10363200" cy="5452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1</a:t>
            </a:r>
            <a:r>
              <a:rPr lang="zh-CN" altLang="en-US" sz="2400" dirty="0" smtClean="0"/>
              <a:t>、文件系统管理目标：文件访问速度快、文件占用内存和磁盘空间效率高</a:t>
            </a:r>
            <a:endParaRPr lang="en-US" altLang="zh-CN" sz="2400" dirty="0" smtClean="0"/>
          </a:p>
          <a:p>
            <a:pPr indent="0" fontAlgn="auto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件逻辑结构</a:t>
            </a:r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字节序列</a:t>
            </a:r>
            <a:endParaRPr lang="zh-CN" altLang="en-US" sz="2000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记录序列</a:t>
            </a:r>
            <a:endParaRPr lang="zh-CN" altLang="en-US" sz="2000" dirty="0"/>
          </a:p>
          <a:p>
            <a:pPr marL="72009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树</a:t>
            </a:r>
          </a:p>
          <a:p>
            <a:pPr algn="l" fontAlgn="auto">
              <a:lnSpc>
                <a:spcPct val="150000"/>
              </a:lnSpc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en-US" altLang="zh-CN" sz="2400" dirty="0" smtClean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文件的物理结构</a:t>
            </a:r>
            <a:endParaRPr lang="en-US" altLang="zh-CN" sz="2400" dirty="0"/>
          </a:p>
          <a:p>
            <a:pPr marL="72009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连续结构</a:t>
            </a:r>
            <a:endParaRPr lang="zh-CN" altLang="en-US" sz="2000" dirty="0"/>
          </a:p>
          <a:p>
            <a:pPr marL="72009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链式结构</a:t>
            </a:r>
            <a:endParaRPr lang="zh-CN" altLang="en-US" sz="2000" dirty="0"/>
          </a:p>
          <a:p>
            <a:pPr marL="72009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索引结</a:t>
            </a:r>
            <a:r>
              <a:rPr lang="zh-CN" altLang="en-US" sz="2000" dirty="0" smtClean="0">
                <a:sym typeface="+mn-ea"/>
              </a:rPr>
              <a:t>构（文件速度访问快，但是占用了更多的存储空间）</a:t>
            </a:r>
            <a:endParaRPr lang="zh-CN" altLang="en-US" sz="2000" dirty="0">
              <a:sym typeface="+mn-ea"/>
            </a:endParaRPr>
          </a:p>
          <a:p>
            <a:pPr marL="72009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880745" y="1188085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3</a:t>
            </a:r>
            <a:r>
              <a:rPr lang="zh-CN" altLang="en-US" sz="2400"/>
              <a:t>、文件目录实现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211580" y="1663700"/>
            <a:ext cx="9701530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(1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多</a:t>
            </a:r>
            <a:r>
              <a:rPr lang="zh-CN" altLang="en-US" sz="2000" dirty="0"/>
              <a:t>个</a:t>
            </a:r>
            <a:r>
              <a:rPr lang="en-US" altLang="zh-CN" sz="2000" dirty="0"/>
              <a:t>FCB</a:t>
            </a:r>
            <a:r>
              <a:rPr lang="zh-CN" altLang="en-US" sz="2000" dirty="0"/>
              <a:t>组织在一起，构成目录文件。</a:t>
            </a: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(2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文件说明分成</a:t>
            </a:r>
            <a:r>
              <a:rPr lang="en-US" altLang="zh-CN" sz="2000" dirty="0"/>
              <a:t>2</a:t>
            </a:r>
            <a:r>
              <a:rPr lang="zh-CN" altLang="en-US" sz="2000" dirty="0"/>
              <a:t>部分（目录项分解法）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8" name="左大括号 17"/>
          <p:cNvSpPr/>
          <p:nvPr/>
        </p:nvSpPr>
        <p:spPr>
          <a:xfrm>
            <a:off x="2221230" y="3279140"/>
            <a:ext cx="228600" cy="6483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1518285" y="3420745"/>
            <a:ext cx="77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FCB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49830" y="3176270"/>
            <a:ext cx="654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符号目录项：文件名，文件号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59990" y="3790315"/>
            <a:ext cx="588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基本目录项：除文件名以外的所有文件说明</a:t>
            </a:r>
          </a:p>
        </p:txBody>
      </p:sp>
      <p:sp>
        <p:nvSpPr>
          <p:cNvPr id="22" name="文本框 7"/>
          <p:cNvSpPr txBox="1"/>
          <p:nvPr/>
        </p:nvSpPr>
        <p:spPr>
          <a:xfrm>
            <a:off x="7172325" y="2361565"/>
            <a:ext cx="224599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实际计算题目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5444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平均访问磁盘数：</a:t>
            </a:r>
            <a:r>
              <a:rPr lang="en-US" altLang="zh-CN" sz="2000" dirty="0"/>
              <a:t>(</a:t>
            </a:r>
            <a:r>
              <a:rPr lang="zh-CN" altLang="en-US" sz="2000" dirty="0"/>
              <a:t>最小</a:t>
            </a:r>
            <a:r>
              <a:rPr lang="en-US" altLang="zh-CN" sz="2000" dirty="0"/>
              <a:t>+</a:t>
            </a:r>
            <a:r>
              <a:rPr lang="zh-CN" altLang="en-US" sz="2000" dirty="0"/>
              <a:t>最大</a:t>
            </a:r>
            <a:r>
              <a:rPr lang="en-US" altLang="zh-CN" sz="2000" dirty="0"/>
              <a:t>)/2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按名查找：</a:t>
            </a:r>
          </a:p>
          <a:p>
            <a:pPr marL="53975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(1)</a:t>
            </a:r>
            <a:r>
              <a:rPr lang="zh-CN" altLang="en-US" dirty="0"/>
              <a:t>字符串查找</a:t>
            </a:r>
          </a:p>
          <a:p>
            <a:pPr marL="53975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(2)Hash</a:t>
            </a:r>
            <a:r>
              <a:rPr lang="zh-CN" altLang="en-US" dirty="0"/>
              <a:t>表：目录文件按目录项键</a:t>
            </a:r>
            <a:r>
              <a:rPr lang="en-US" altLang="zh-CN" dirty="0"/>
              <a:t>(key)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值进行顺序组织</a:t>
            </a:r>
            <a:endParaRPr lang="en-US" altLang="zh-CN" dirty="0"/>
          </a:p>
          <a:p>
            <a:pPr marL="53975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(3)B+</a:t>
            </a:r>
            <a:r>
              <a:rPr lang="zh-CN" altLang="en-US" dirty="0" smtClean="0"/>
              <a:t>树</a:t>
            </a: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 smtClean="0"/>
              <a:t>空</a:t>
            </a:r>
            <a:r>
              <a:rPr lang="zh-CN" altLang="en-US" sz="2000" dirty="0"/>
              <a:t>闲存储空间管理</a:t>
            </a:r>
          </a:p>
          <a:p>
            <a:pPr marL="539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空闲块表</a:t>
            </a:r>
          </a:p>
          <a:p>
            <a:pPr marL="539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空闲位图</a:t>
            </a: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/>
              <a:t>文件共享、文件存取控制（简单看看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文件管理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0745" y="958850"/>
            <a:ext cx="10363200" cy="5444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文件访问效率高与保持一致性的冲突</a:t>
            </a:r>
          </a:p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xmlns:lc="http://schemas.openxmlformats.org/drawingml/2006/lockedCanvas" val="200" checksum="59296752"/>
                </a:ext>
              </a:extLst>
            </a:pPr>
            <a:r>
              <a:rPr lang="zh-CN" altLang="en-US" sz="2000" dirty="0"/>
              <a:t>为了提高文件访问效率，一般会在内存设置缓冲区，写文件时首先写入缓冲区，等延迟一段时间后再将文件的数据从缓冲区写入磁盘，虽然提升了效率，但如果发生断电或系统崩溃，部分写文件的数据就会丢失，造成内容不一致。为了解决崩溃一致性问题，可以记录日志，再重新启动时，根据日志进行恢复，但会付出时间空间代价。</a:t>
            </a: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9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 flipV="1">
            <a:off x="-2790890" y="-1679573"/>
            <a:ext cx="7190610" cy="6418335"/>
            <a:chOff x="3731234" y="478518"/>
            <a:chExt cx="7190610" cy="6418335"/>
          </a:xfrm>
        </p:grpSpPr>
        <p:sp>
          <p:nvSpPr>
            <p:cNvPr id="11" name="平行四边形 10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三角形 11"/>
            <p:cNvSpPr/>
            <p:nvPr/>
          </p:nvSpPr>
          <p:spPr>
            <a:xfrm>
              <a:off x="3731234" y="478518"/>
              <a:ext cx="2685751" cy="2207111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三角形 12"/>
            <p:cNvSpPr/>
            <p:nvPr/>
          </p:nvSpPr>
          <p:spPr>
            <a:xfrm rot="10800000">
              <a:off x="5792175" y="1645530"/>
              <a:ext cx="1266785" cy="1041025"/>
            </a:xfrm>
            <a:prstGeom prst="triangle">
              <a:avLst/>
            </a:prstGeom>
            <a:solidFill>
              <a:srgbClr val="A1CC82"/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9961739" y="437322"/>
            <a:ext cx="5520696" cy="6858000"/>
          </a:xfrm>
          <a:prstGeom prst="parallelogram">
            <a:avLst>
              <a:gd name="adj" fmla="val 76100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010" y="2758326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 Black" panose="020B0A04020102020204" pitchFamily="34" charset="0"/>
                <a:sym typeface="Arial" panose="020B0604020202020204" pitchFamily="34" charset="0"/>
              </a:rPr>
              <a:t>05</a:t>
            </a:r>
            <a:endParaRPr kumimoji="1"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99720" y="2876083"/>
            <a:ext cx="341312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I/O</a:t>
            </a:r>
            <a:r>
              <a:rPr lang="zh-CN" altLang="en-US" sz="6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16" name="平行四边形 15"/>
          <p:cNvSpPr/>
          <p:nvPr/>
        </p:nvSpPr>
        <p:spPr>
          <a:xfrm flipH="1" flipV="1">
            <a:off x="-2790890" y="-309693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092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01-标志 拷贝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130" y="5553710"/>
            <a:ext cx="2265680" cy="1304290"/>
          </a:xfrm>
          <a:prstGeom prst="rect">
            <a:avLst/>
          </a:prstGeom>
        </p:spPr>
      </p:pic>
      <p:cxnSp>
        <p:nvCxnSpPr>
          <p:cNvPr id="104" name="直线连接符 103"/>
          <p:cNvCxnSpPr/>
          <p:nvPr>
            <p:custDataLst>
              <p:tags r:id="rId2"/>
            </p:custDataLst>
          </p:nvPr>
        </p:nvCxnSpPr>
        <p:spPr>
          <a:xfrm flipH="1">
            <a:off x="2338600" y="277987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103"/>
          <p:cNvCxnSpPr/>
          <p:nvPr>
            <p:custDataLst>
              <p:tags r:id="rId3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图片 8" descr="北京科技大学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82950" y="55245"/>
            <a:ext cx="3159125" cy="1012825"/>
          </a:xfrm>
          <a:prstGeom prst="rect">
            <a:avLst/>
          </a:prstGeom>
        </p:spPr>
      </p:pic>
      <p:pic>
        <p:nvPicPr>
          <p:cNvPr id="4" name="图片 3" descr="未标题-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264795"/>
            <a:ext cx="247777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031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I/O</a:t>
            </a:r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812800"/>
            <a:ext cx="10363200" cy="457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30000"/>
              </a:lnSpc>
              <a:buFont typeface="Wingdings" panose="05000000000000000000" charset="0"/>
              <a:buChar char="Ø"/>
            </a:pPr>
            <a:r>
              <a:rPr lang="zh-CN" altLang="en-US"/>
              <a:t>外设种类繁多。</a:t>
            </a:r>
          </a:p>
          <a:p>
            <a:pPr marL="342900" indent="-342900">
              <a:lnSpc>
                <a:spcPct val="230000"/>
              </a:lnSpc>
              <a:buFont typeface="Wingdings" panose="05000000000000000000" charset="0"/>
              <a:buChar char="Ø"/>
            </a:pPr>
            <a:r>
              <a:rPr lang="en-US" altLang="zh-CN"/>
              <a:t>OS</a:t>
            </a:r>
            <a:r>
              <a:rPr lang="zh-CN" altLang="en-US"/>
              <a:t>要向用户提供一个友好、清晰、简单、功能更强的接口</a:t>
            </a:r>
          </a:p>
          <a:p>
            <a:pPr marL="342900" indent="-342900" algn="l" fontAlgn="auto">
              <a:lnSpc>
                <a:spcPct val="23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/>
              <a:t>I/O</a:t>
            </a:r>
            <a:r>
              <a:rPr lang="zh-CN" altLang="en-US"/>
              <a:t>管理使用分层：</a:t>
            </a:r>
          </a:p>
          <a:p>
            <a:pPr marL="720090" indent="-285750" algn="l" fontAlgn="auto">
              <a:lnSpc>
                <a:spcPct val="2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通用性与特定应用程序执行效率低的冲突</a:t>
            </a:r>
          </a:p>
          <a:p>
            <a:pPr marL="720090" indent="-285750" algn="l" fontAlgn="auto">
              <a:lnSpc>
                <a:spcPct val="2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/>
              <a:t>解法：对于特定类别的设备，如网络设备，可以单独提供接口。</a:t>
            </a:r>
          </a:p>
          <a:p>
            <a:pPr marL="342900" indent="-342900" algn="l" fontAlgn="auto">
              <a:lnSpc>
                <a:spcPct val="23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/>
              <a:t>访问I/O速度慢，减少访问I/O次数</a:t>
            </a:r>
          </a:p>
          <a:p>
            <a:pPr marL="342900" indent="-342900" algn="l" fontAlgn="auto">
              <a:lnSpc>
                <a:spcPct val="2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/>
              <a:t>设备管理的两个重要目标：效率、通用性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207025"/>
            <a:ext cx="2031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I/O</a:t>
            </a:r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1071880"/>
            <a:ext cx="10363200" cy="457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3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 smtClean="0"/>
              <a:t>I/O</a:t>
            </a:r>
            <a:r>
              <a:rPr lang="zh-CN" altLang="en-US" sz="2400" dirty="0"/>
              <a:t>管</a:t>
            </a:r>
            <a:r>
              <a:rPr lang="zh-CN" altLang="en-US" sz="2400" dirty="0" smtClean="0"/>
              <a:t>理中的几个重要思想</a:t>
            </a:r>
            <a:endParaRPr lang="zh-CN" altLang="en-US" sz="2400" dirty="0"/>
          </a:p>
          <a:p>
            <a:pPr marL="720090" indent="-285750" algn="l" fontAlgn="auto">
              <a:lnSpc>
                <a:spcPct val="2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/>
              <a:t>设</a:t>
            </a:r>
            <a:r>
              <a:rPr lang="zh-CN" altLang="en-US" sz="2000" dirty="0" smtClean="0"/>
              <a:t>备的独立性</a:t>
            </a:r>
            <a:endParaRPr lang="zh-CN" altLang="en-US" sz="2000" dirty="0"/>
          </a:p>
          <a:p>
            <a:pPr marL="720090" indent="-285750" algn="l" fontAlgn="auto">
              <a:lnSpc>
                <a:spcPct val="2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SPOOLing</a:t>
            </a:r>
            <a:r>
              <a:rPr lang="zh-CN" altLang="en-US" sz="2000" dirty="0" smtClean="0"/>
              <a:t>技术</a:t>
            </a:r>
            <a:endParaRPr lang="en-US" altLang="zh-CN" sz="2000" dirty="0" smtClean="0"/>
          </a:p>
          <a:p>
            <a:pPr marL="720090" indent="-285750" algn="l" fontAlgn="auto">
              <a:lnSpc>
                <a:spcPct val="2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I/O</a:t>
            </a:r>
            <a:r>
              <a:rPr lang="zh-CN" altLang="en-US" sz="2000" dirty="0" smtClean="0"/>
              <a:t>软件的多层模型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4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031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I/O</a:t>
            </a:r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812800"/>
            <a:ext cx="10363200" cy="5883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dirty="0"/>
              <a:t>提高磁盘</a:t>
            </a:r>
            <a:r>
              <a:rPr lang="en-US" altLang="zh-CN" dirty="0"/>
              <a:t>I/O</a:t>
            </a:r>
            <a:r>
              <a:rPr lang="zh-CN" altLang="en-US" dirty="0"/>
              <a:t>性能方法（访问</a:t>
            </a:r>
            <a:r>
              <a:rPr lang="en-US" altLang="zh-CN" dirty="0"/>
              <a:t>I/O</a:t>
            </a:r>
            <a:r>
              <a:rPr lang="zh-CN" altLang="en-US" dirty="0"/>
              <a:t>时间长）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/>
              <a:t>I/O</a:t>
            </a:r>
            <a:r>
              <a:rPr lang="zh-CN" altLang="en-US" dirty="0" smtClean="0"/>
              <a:t>缓冲技术</a:t>
            </a:r>
            <a:endParaRPr lang="en-US" altLang="zh-CN" dirty="0" smtClean="0"/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磁</a:t>
            </a:r>
            <a:r>
              <a:rPr lang="zh-CN" altLang="en-US" dirty="0"/>
              <a:t>盘高速缓存（</a:t>
            </a:r>
            <a:r>
              <a:rPr lang="en-US" altLang="zh-CN" dirty="0"/>
              <a:t>Disk Cache</a:t>
            </a:r>
            <a:r>
              <a:rPr lang="zh-CN" altLang="en-US" dirty="0"/>
              <a:t>）：空间换取时间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合理分配磁盘空间，把有可能顺序访问的放在一起。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提前读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延迟写</a:t>
            </a:r>
          </a:p>
          <a:p>
            <a:pPr marL="342900" indent="-342900" algn="l" fontAlgn="auto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dirty="0"/>
              <a:t>三</a:t>
            </a:r>
            <a:r>
              <a:rPr lang="zh-CN" altLang="en-US" dirty="0" smtClean="0"/>
              <a:t>种</a:t>
            </a:r>
            <a:r>
              <a:rPr lang="zh-CN" altLang="en-US" dirty="0"/>
              <a:t>I/O控制方式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程序直接控制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中断方式</a:t>
            </a:r>
          </a:p>
          <a:p>
            <a:pPr marL="720090" indent="-285750" algn="l" fontAlgn="auto">
              <a:lnSpc>
                <a:spcPct val="1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DMA方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87395" y="549275"/>
            <a:ext cx="1060873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 smtClean="0">
                <a:latin typeface="方正姚体" pitchFamily="2" charset="-122"/>
                <a:ea typeface="方正姚体" pitchFamily="2" charset="-122"/>
              </a:rPr>
              <a:t>考试介绍</a:t>
            </a:r>
            <a:endParaRPr kumimoji="1" lang="zh-CN" altLang="en-US" sz="32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814917" y="1772816"/>
            <a:ext cx="10753691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600"/>
              </a:spcBef>
              <a:buSzPct val="110000"/>
              <a:buFont typeface="Wingdings" pitchFamily="2" charset="2"/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考试时间：第</a:t>
            </a:r>
            <a:r>
              <a:rPr lang="en-US" altLang="zh-CN" sz="2000" dirty="0" smtClean="0">
                <a:latin typeface="+mn-ea"/>
                <a:ea typeface="+mn-ea"/>
              </a:rPr>
              <a:t>10</a:t>
            </a:r>
            <a:r>
              <a:rPr lang="zh-CN" altLang="en-US" sz="2000" dirty="0" smtClean="0">
                <a:latin typeface="+mn-ea"/>
                <a:ea typeface="+mn-ea"/>
              </a:rPr>
              <a:t>周的周日（</a:t>
            </a:r>
            <a:r>
              <a:rPr lang="en-US" altLang="zh-CN" sz="2000" dirty="0" smtClean="0">
                <a:latin typeface="+mn-ea"/>
                <a:ea typeface="+mn-ea"/>
              </a:rPr>
              <a:t>2023</a:t>
            </a:r>
            <a:r>
              <a:rPr lang="zh-CN" altLang="en-US" sz="2000" dirty="0" smtClean="0">
                <a:latin typeface="+mn-ea"/>
                <a:ea typeface="+mn-ea"/>
              </a:rPr>
              <a:t>年</a:t>
            </a:r>
            <a:r>
              <a:rPr lang="en-US" altLang="zh-CN" sz="2000" dirty="0" smtClean="0">
                <a:latin typeface="+mn-ea"/>
                <a:ea typeface="+mn-ea"/>
              </a:rPr>
              <a:t>11</a:t>
            </a:r>
            <a:r>
              <a:rPr lang="zh-CN" altLang="en-US" sz="2000" dirty="0" smtClean="0">
                <a:latin typeface="+mn-ea"/>
                <a:ea typeface="+mn-ea"/>
              </a:rPr>
              <a:t>月</a:t>
            </a:r>
            <a:r>
              <a:rPr lang="en-US" altLang="zh-CN" sz="2000" dirty="0" smtClean="0">
                <a:latin typeface="+mn-ea"/>
                <a:ea typeface="+mn-ea"/>
              </a:rPr>
              <a:t>26</a:t>
            </a:r>
            <a:r>
              <a:rPr lang="zh-CN" altLang="en-US" sz="2000" dirty="0" smtClean="0">
                <a:latin typeface="+mn-ea"/>
                <a:ea typeface="+mn-ea"/>
              </a:rPr>
              <a:t>日）</a:t>
            </a:r>
            <a:r>
              <a:rPr lang="en-US" altLang="zh-CN" sz="2000" dirty="0" smtClean="0">
                <a:latin typeface="+mn-ea"/>
                <a:ea typeface="+mn-ea"/>
              </a:rPr>
              <a:t>14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r>
              <a:rPr lang="en-US" altLang="zh-CN" sz="2000" dirty="0" smtClean="0">
                <a:latin typeface="+mn-ea"/>
                <a:ea typeface="+mn-ea"/>
              </a:rPr>
              <a:t>00---16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r>
              <a:rPr lang="en-US" altLang="zh-CN" sz="2000" dirty="0" smtClean="0">
                <a:latin typeface="+mn-ea"/>
                <a:ea typeface="+mn-ea"/>
              </a:rPr>
              <a:t>00</a:t>
            </a:r>
          </a:p>
          <a:p>
            <a:pPr algn="just" eaLnBrk="1" hangingPunct="1">
              <a:lnSpc>
                <a:spcPct val="200000"/>
              </a:lnSpc>
              <a:spcBef>
                <a:spcPts val="600"/>
              </a:spcBef>
              <a:buSzPct val="110000"/>
              <a:buFont typeface="Wingdings" pitchFamily="2" charset="2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考</a:t>
            </a:r>
            <a:r>
              <a:rPr lang="zh-CN" altLang="en-US" sz="2000" dirty="0" smtClean="0">
                <a:latin typeface="+mn-ea"/>
                <a:ea typeface="+mn-ea"/>
              </a:rPr>
              <a:t>试地点：逸夫楼 </a:t>
            </a:r>
            <a:r>
              <a:rPr lang="en-US" altLang="zh-CN" sz="2000" dirty="0" smtClean="0">
                <a:latin typeface="+mn-ea"/>
                <a:ea typeface="+mn-ea"/>
              </a:rPr>
              <a:t>505</a:t>
            </a:r>
            <a:r>
              <a:rPr lang="zh-CN" altLang="en-US" sz="2000" dirty="0" smtClean="0">
                <a:latin typeface="+mn-ea"/>
                <a:ea typeface="+mn-ea"/>
              </a:rPr>
              <a:t>（信安），逸夫楼</a:t>
            </a:r>
            <a:r>
              <a:rPr lang="en-US" altLang="zh-CN" sz="2000" dirty="0" smtClean="0">
                <a:latin typeface="+mn-ea"/>
                <a:ea typeface="+mn-ea"/>
              </a:rPr>
              <a:t>507</a:t>
            </a:r>
            <a:r>
              <a:rPr lang="zh-CN" altLang="en-US" sz="2000" dirty="0" smtClean="0">
                <a:latin typeface="+mn-ea"/>
                <a:ea typeface="+mn-ea"/>
              </a:rPr>
              <a:t>（物联）</a:t>
            </a:r>
            <a:endParaRPr lang="en-US" altLang="zh-CN" sz="20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200000"/>
              </a:lnSpc>
              <a:spcBef>
                <a:spcPts val="600"/>
              </a:spcBef>
              <a:buSzPct val="110000"/>
              <a:buFont typeface="Wingdings" pitchFamily="2" charset="2"/>
              <a:buAutoNum type="arabicPeriod"/>
            </a:pPr>
            <a:r>
              <a:rPr lang="zh-CN" altLang="en-US" sz="2000" dirty="0">
                <a:latin typeface="+mn-ea"/>
                <a:ea typeface="+mn-ea"/>
              </a:rPr>
              <a:t>考</a:t>
            </a:r>
            <a:r>
              <a:rPr lang="zh-CN" altLang="en-US" sz="2000" dirty="0" smtClean="0">
                <a:latin typeface="+mn-ea"/>
                <a:ea typeface="+mn-ea"/>
              </a:rPr>
              <a:t>试题型：简答题（每题</a:t>
            </a:r>
            <a:r>
              <a:rPr lang="en-US" altLang="zh-CN" sz="2000" dirty="0" smtClean="0">
                <a:latin typeface="+mn-ea"/>
                <a:ea typeface="+mn-ea"/>
              </a:rPr>
              <a:t>6</a:t>
            </a:r>
            <a:r>
              <a:rPr lang="zh-CN" altLang="en-US" sz="2000" dirty="0" smtClean="0">
                <a:latin typeface="+mn-ea"/>
                <a:ea typeface="+mn-ea"/>
              </a:rPr>
              <a:t>分）、大题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863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flipH="1" flipV="1">
            <a:off x="-2790890" y="-1679573"/>
            <a:ext cx="7190610" cy="6418335"/>
            <a:chOff x="3731234" y="478518"/>
            <a:chExt cx="7190610" cy="6418335"/>
          </a:xfrm>
        </p:grpSpPr>
        <p:sp>
          <p:nvSpPr>
            <p:cNvPr id="11" name="平行四边形 10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三角形 11"/>
            <p:cNvSpPr/>
            <p:nvPr/>
          </p:nvSpPr>
          <p:spPr>
            <a:xfrm>
              <a:off x="3731234" y="478518"/>
              <a:ext cx="2685751" cy="2207111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三角形 12"/>
            <p:cNvSpPr/>
            <p:nvPr/>
          </p:nvSpPr>
          <p:spPr>
            <a:xfrm rot="10800000">
              <a:off x="5792175" y="1645530"/>
              <a:ext cx="1266785" cy="1041025"/>
            </a:xfrm>
            <a:prstGeom prst="triangle">
              <a:avLst/>
            </a:prstGeom>
            <a:solidFill>
              <a:srgbClr val="A1CC82"/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9961739" y="437322"/>
            <a:ext cx="5520696" cy="6858000"/>
          </a:xfrm>
          <a:prstGeom prst="parallelogram">
            <a:avLst>
              <a:gd name="adj" fmla="val 76100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010" y="2758326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 Black" panose="020B0A04020102020204" pitchFamily="34" charset="0"/>
                <a:sym typeface="Arial" panose="020B0604020202020204" pitchFamily="34" charset="0"/>
              </a:rPr>
              <a:t>01</a:t>
            </a:r>
            <a:endParaRPr kumimoji="1"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99720" y="2860208"/>
            <a:ext cx="54406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 spc="300" dirty="0">
                <a:solidFill>
                  <a:schemeClr val="accent6">
                    <a:lumMod val="50000"/>
                  </a:schemeClr>
                </a:solidFill>
                <a:latin typeface="+mn-ea"/>
                <a:sym typeface="Arial" panose="020B0604020202020204" pitchFamily="34" charset="0"/>
              </a:rPr>
              <a:t>操作系统概述</a:t>
            </a:r>
          </a:p>
          <a:p>
            <a:endParaRPr lang="zh-CN" altLang="en-US" sz="6600" b="1" spc="3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/>
        </p:nvSpPr>
        <p:spPr>
          <a:xfrm flipH="1" flipV="1">
            <a:off x="-2790890" y="-309693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092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01-标志 拷贝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4130" y="5553710"/>
            <a:ext cx="2265680" cy="1304290"/>
          </a:xfrm>
          <a:prstGeom prst="rect">
            <a:avLst/>
          </a:prstGeom>
        </p:spPr>
      </p:pic>
      <p:cxnSp>
        <p:nvCxnSpPr>
          <p:cNvPr id="104" name="直线连接符 103"/>
          <p:cNvCxnSpPr/>
          <p:nvPr>
            <p:custDataLst>
              <p:tags r:id="rId1"/>
            </p:custDataLst>
          </p:nvPr>
        </p:nvCxnSpPr>
        <p:spPr>
          <a:xfrm flipH="1">
            <a:off x="2338600" y="277987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线连接符 103"/>
          <p:cNvCxnSpPr/>
          <p:nvPr>
            <p:custDataLst>
              <p:tags r:id="rId2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图片 7" descr="北京科技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82950" y="55245"/>
            <a:ext cx="3159125" cy="1012825"/>
          </a:xfrm>
          <a:prstGeom prst="rect">
            <a:avLst/>
          </a:prstGeom>
        </p:spPr>
      </p:pic>
      <p:pic>
        <p:nvPicPr>
          <p:cNvPr id="7" name="图片 6" descr="未标题-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264795"/>
            <a:ext cx="247777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操作系统概述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958850"/>
            <a:ext cx="1036320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、用户角度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1070610" y="1728470"/>
            <a:ext cx="368554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>
                <a:sym typeface="+mn-ea"/>
              </a:rPr>
              <a:t>用户与计算机之间的接口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6" name="左大括号 25"/>
          <p:cNvSpPr/>
          <p:nvPr/>
        </p:nvSpPr>
        <p:spPr>
          <a:xfrm>
            <a:off x="4095750" y="1729105"/>
            <a:ext cx="178435" cy="4775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74185" y="1514475"/>
            <a:ext cx="462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命令接口：命令行，</a:t>
            </a:r>
            <a:r>
              <a:rPr lang="en-US" altLang="zh-CN"/>
              <a:t>GUI</a:t>
            </a:r>
            <a:r>
              <a:rPr lang="zh-CN" altLang="en-US"/>
              <a:t>，命令脚本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74185" y="2056130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编程接口：系统调用，高级语言库函数</a:t>
            </a:r>
          </a:p>
        </p:txBody>
      </p:sp>
      <p:sp>
        <p:nvSpPr>
          <p:cNvPr id="43" name="文本框 42"/>
          <p:cNvSpPr txBox="1"/>
          <p:nvPr>
            <p:custDataLst>
              <p:tags r:id="rId2"/>
            </p:custDataLst>
          </p:nvPr>
        </p:nvSpPr>
        <p:spPr>
          <a:xfrm>
            <a:off x="847725" y="2468245"/>
            <a:ext cx="10363200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、系统观点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  <p:sp>
        <p:nvSpPr>
          <p:cNvPr id="47" name="左大括号 46"/>
          <p:cNvSpPr/>
          <p:nvPr>
            <p:custDataLst>
              <p:tags r:id="rId3"/>
            </p:custDataLst>
          </p:nvPr>
        </p:nvSpPr>
        <p:spPr>
          <a:xfrm>
            <a:off x="3051175" y="3314700"/>
            <a:ext cx="178435" cy="4775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70610" y="3314700"/>
            <a:ext cx="1965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ym typeface="+mn-ea"/>
              </a:rPr>
              <a:t>一个资源管理器</a:t>
            </a:r>
            <a:endParaRPr lang="zh-CN" altLang="en-US" sz="2000"/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244850" y="3046095"/>
            <a:ext cx="462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硬件资源：</a:t>
            </a:r>
            <a:r>
              <a:rPr lang="en-US"/>
              <a:t>CPU</a:t>
            </a:r>
            <a:r>
              <a:rPr lang="zh-CN" altLang="en-US"/>
              <a:t>管理，内存管理，</a:t>
            </a:r>
            <a:r>
              <a:rPr lang="en-US" altLang="zh-CN"/>
              <a:t>I/O</a:t>
            </a:r>
            <a:r>
              <a:rPr lang="zh-CN" altLang="en-US"/>
              <a:t>管理</a:t>
            </a:r>
          </a:p>
        </p:txBody>
      </p:sp>
      <p:sp>
        <p:nvSpPr>
          <p:cNvPr id="53" name="文本框 52"/>
          <p:cNvSpPr txBox="1"/>
          <p:nvPr>
            <p:custDataLst>
              <p:tags r:id="rId5"/>
            </p:custDataLst>
          </p:nvPr>
        </p:nvSpPr>
        <p:spPr>
          <a:xfrm>
            <a:off x="3244850" y="3587750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软件资源：文件管理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81075" y="4208145"/>
            <a:ext cx="7865745" cy="1950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进程管理：程序调度，处理机（</a:t>
            </a:r>
            <a:r>
              <a:rPr lang="en-US" altLang="zh-CN"/>
              <a:t>cpu</a:t>
            </a:r>
            <a:r>
              <a:rPr lang="zh-CN" altLang="en-US"/>
              <a:t>）的分配等。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内存管理：内存分配，释放与回收，内存保护，内存扩充等。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文件管理：文件存储空间广利，文件存取，文件访问控制等。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I/O</a:t>
            </a:r>
            <a:r>
              <a:rPr lang="zh-CN" altLang="en-US"/>
              <a:t>设备管理：设备分配；缓冲区管理等。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1583267" y="50133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85944" y="692150"/>
            <a:ext cx="1065741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操作系统</a:t>
            </a:r>
            <a:endParaRPr kumimoji="1"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14918" y="1520826"/>
            <a:ext cx="1012962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）进程管理的目标</a:t>
            </a:r>
            <a:endParaRPr lang="zh-CN"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）内存管理的目标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）文件系统的目标</a:t>
            </a:r>
            <a:endParaRPr lang="zh-CN"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 smtClean="0">
                <a:latin typeface="+mn-ea"/>
                <a:ea typeface="+mn-ea"/>
              </a:rPr>
              <a:t>）</a:t>
            </a:r>
            <a:r>
              <a:rPr lang="en-US" altLang="zh-CN" sz="2000" dirty="0" smtClean="0">
                <a:latin typeface="+mn-ea"/>
                <a:ea typeface="+mn-ea"/>
              </a:rPr>
              <a:t>I/O</a:t>
            </a:r>
            <a:r>
              <a:rPr lang="zh-CN" altLang="en-US" sz="2000" dirty="0" smtClean="0">
                <a:latin typeface="+mn-ea"/>
                <a:ea typeface="+mn-ea"/>
              </a:rPr>
              <a:t>管理的目标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1583267" y="50133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534584" y="692150"/>
            <a:ext cx="1065741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latin typeface="方正姚体" pitchFamily="2" charset="-122"/>
                <a:ea typeface="方正姚体" pitchFamily="2" charset="-122"/>
              </a:rPr>
              <a:t>现</a:t>
            </a:r>
            <a:r>
              <a:rPr kumimoji="1" lang="zh-CN" altLang="en-US" dirty="0">
                <a:latin typeface="方正姚体" pitchFamily="2" charset="-122"/>
                <a:ea typeface="方正姚体" pitchFamily="2" charset="-122"/>
              </a:rPr>
              <a:t>代操作系统的基本特征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14918" y="1520826"/>
            <a:ext cx="101296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）并</a:t>
            </a:r>
            <a:r>
              <a:rPr lang="zh-CN" altLang="en-US" sz="2000" dirty="0" smtClean="0">
                <a:latin typeface="+mn-ea"/>
                <a:ea typeface="+mn-ea"/>
              </a:rPr>
              <a:t>发：计</a:t>
            </a:r>
            <a:r>
              <a:rPr lang="zh-CN" altLang="en-US" sz="2000" dirty="0">
                <a:latin typeface="+mn-ea"/>
                <a:ea typeface="+mn-ea"/>
              </a:rPr>
              <a:t>算机系统中同时存在多个运行的程序，需要</a:t>
            </a:r>
            <a:r>
              <a:rPr lang="en-US" altLang="zh-CN" sz="2000" dirty="0">
                <a:latin typeface="+mn-ea"/>
                <a:ea typeface="+mn-ea"/>
              </a:rPr>
              <a:t>OS</a:t>
            </a:r>
            <a:r>
              <a:rPr lang="zh-CN" altLang="en-US" sz="2000" dirty="0">
                <a:latin typeface="+mn-ea"/>
                <a:ea typeface="+mn-ea"/>
              </a:rPr>
              <a:t>管理和调度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）共</a:t>
            </a:r>
            <a:r>
              <a:rPr lang="zh-CN" altLang="en-US" sz="2000" dirty="0" smtClean="0">
                <a:latin typeface="+mn-ea"/>
                <a:ea typeface="+mn-ea"/>
              </a:rPr>
              <a:t>享：“</a:t>
            </a:r>
            <a:r>
              <a:rPr lang="zh-CN" altLang="en-US" sz="2000" dirty="0">
                <a:latin typeface="+mn-ea"/>
                <a:ea typeface="+mn-ea"/>
              </a:rPr>
              <a:t>同时”访</a:t>
            </a:r>
            <a:r>
              <a:rPr lang="zh-CN" altLang="en-US" sz="2000" dirty="0" smtClean="0">
                <a:latin typeface="+mn-ea"/>
                <a:ea typeface="+mn-ea"/>
              </a:rPr>
              <a:t>问、互</a:t>
            </a:r>
            <a:r>
              <a:rPr lang="zh-CN" altLang="en-US" sz="2000" dirty="0">
                <a:latin typeface="+mn-ea"/>
                <a:ea typeface="+mn-ea"/>
              </a:rPr>
              <a:t>斥共享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endParaRPr lang="zh-CN"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）虚</a:t>
            </a:r>
            <a:r>
              <a:rPr lang="zh-CN" altLang="en-US" sz="2000" dirty="0" smtClean="0">
                <a:latin typeface="+mn-ea"/>
                <a:ea typeface="+mn-ea"/>
              </a:rPr>
              <a:t>拟：利</a:t>
            </a:r>
            <a:r>
              <a:rPr lang="zh-CN" altLang="en-US" sz="2000" dirty="0">
                <a:latin typeface="+mn-ea"/>
                <a:ea typeface="+mn-ea"/>
              </a:rPr>
              <a:t>用多道程序设计技术，让每个用户都觉得有一个计算机专门为他服务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</a:rPr>
              <a:t>）异</a:t>
            </a:r>
            <a:r>
              <a:rPr lang="zh-CN" altLang="en-US" sz="2000" dirty="0" smtClean="0">
                <a:latin typeface="+mn-ea"/>
                <a:ea typeface="+mn-ea"/>
              </a:rPr>
              <a:t>步：程</a:t>
            </a:r>
            <a:r>
              <a:rPr lang="zh-CN" altLang="en-US" sz="2000" dirty="0">
                <a:latin typeface="+mn-ea"/>
                <a:ea typeface="+mn-ea"/>
              </a:rPr>
              <a:t>序的执行不是一贯到底，而是走走停停，向前推进的速度不可预</a:t>
            </a:r>
            <a:r>
              <a:rPr lang="zh-CN" altLang="en-US" sz="2000" dirty="0" smtClean="0">
                <a:latin typeface="+mn-ea"/>
                <a:ea typeface="+mn-ea"/>
              </a:rPr>
              <a:t>知。只</a:t>
            </a:r>
            <a:r>
              <a:rPr lang="zh-CN" altLang="en-US" sz="2000" dirty="0">
                <a:latin typeface="+mn-ea"/>
                <a:ea typeface="+mn-ea"/>
              </a:rPr>
              <a:t>要运行环境相同，</a:t>
            </a:r>
            <a:r>
              <a:rPr lang="en-US" altLang="zh-CN" sz="2000" dirty="0">
                <a:latin typeface="+mn-ea"/>
                <a:ea typeface="+mn-ea"/>
              </a:rPr>
              <a:t>OS</a:t>
            </a:r>
            <a:r>
              <a:rPr lang="zh-CN" altLang="en-US" sz="2000" dirty="0">
                <a:latin typeface="+mn-ea"/>
                <a:ea typeface="+mn-ea"/>
              </a:rPr>
              <a:t>需要保证程序运行的结果也要相</a:t>
            </a:r>
            <a:r>
              <a:rPr lang="zh-CN" altLang="en-US" sz="2000" dirty="0" smtClean="0">
                <a:latin typeface="+mn-ea"/>
                <a:ea typeface="+mn-ea"/>
              </a:rPr>
              <a:t>同。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5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 flipV="1">
            <a:off x="-2790890" y="-1679573"/>
            <a:ext cx="7190610" cy="6418335"/>
            <a:chOff x="3731234" y="478518"/>
            <a:chExt cx="7190610" cy="6418335"/>
          </a:xfrm>
        </p:grpSpPr>
        <p:sp>
          <p:nvSpPr>
            <p:cNvPr id="11" name="平行四边形 10"/>
            <p:cNvSpPr/>
            <p:nvPr/>
          </p:nvSpPr>
          <p:spPr>
            <a:xfrm>
              <a:off x="3948038" y="1666175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三角形 11"/>
            <p:cNvSpPr/>
            <p:nvPr/>
          </p:nvSpPr>
          <p:spPr>
            <a:xfrm>
              <a:off x="3731234" y="478518"/>
              <a:ext cx="2685751" cy="2207111"/>
            </a:xfrm>
            <a:prstGeom prst="triangle">
              <a:avLst/>
            </a:prstGeom>
            <a:gradFill flip="none" rotWithShape="1"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三角形 12"/>
            <p:cNvSpPr/>
            <p:nvPr/>
          </p:nvSpPr>
          <p:spPr>
            <a:xfrm rot="10800000">
              <a:off x="5792175" y="1645530"/>
              <a:ext cx="1266785" cy="1041025"/>
            </a:xfrm>
            <a:prstGeom prst="triangle">
              <a:avLst/>
            </a:prstGeom>
            <a:solidFill>
              <a:srgbClr val="A1CC82"/>
            </a:solidFill>
            <a:ln>
              <a:noFill/>
            </a:ln>
            <a:effectLst>
              <a:outerShdw blurRad="762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9961739" y="437322"/>
            <a:ext cx="5520696" cy="6858000"/>
          </a:xfrm>
          <a:prstGeom prst="parallelogram">
            <a:avLst>
              <a:gd name="adj" fmla="val 76100"/>
            </a:avLst>
          </a:prstGeom>
          <a:solidFill>
            <a:srgbClr val="92D050"/>
          </a:soli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0010" y="2758326"/>
            <a:ext cx="11150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Arial Black" panose="020B0A04020102020204" pitchFamily="34" charset="0"/>
                <a:sym typeface="Arial" panose="020B0604020202020204" pitchFamily="34" charset="0"/>
              </a:rPr>
              <a:t>02</a:t>
            </a:r>
            <a:endParaRPr kumimoji="1" lang="zh-CN" altLang="en-US" sz="6600" b="1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99720" y="2876083"/>
            <a:ext cx="3688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sp>
        <p:nvSpPr>
          <p:cNvPr id="16" name="平行四边形 15"/>
          <p:cNvSpPr/>
          <p:nvPr/>
        </p:nvSpPr>
        <p:spPr>
          <a:xfrm flipH="1" flipV="1">
            <a:off x="-2790890" y="-309693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6092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A01-标志 拷贝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4130" y="5553710"/>
            <a:ext cx="2265680" cy="1304290"/>
          </a:xfrm>
          <a:prstGeom prst="rect">
            <a:avLst/>
          </a:prstGeom>
        </p:spPr>
      </p:pic>
      <p:cxnSp>
        <p:nvCxnSpPr>
          <p:cNvPr id="104" name="直线连接符 103"/>
          <p:cNvCxnSpPr/>
          <p:nvPr>
            <p:custDataLst>
              <p:tags r:id="rId2"/>
            </p:custDataLst>
          </p:nvPr>
        </p:nvCxnSpPr>
        <p:spPr>
          <a:xfrm flipH="1">
            <a:off x="2338600" y="277987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103"/>
          <p:cNvCxnSpPr/>
          <p:nvPr>
            <p:custDataLst>
              <p:tags r:id="rId3"/>
            </p:custDataLst>
          </p:nvPr>
        </p:nvCxnSpPr>
        <p:spPr>
          <a:xfrm flipH="1">
            <a:off x="10035435" y="4812522"/>
            <a:ext cx="1064260" cy="1743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图片 8" descr="北京科技大学校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82950" y="55245"/>
            <a:ext cx="3159125" cy="1012825"/>
          </a:xfrm>
          <a:prstGeom prst="rect">
            <a:avLst/>
          </a:prstGeom>
        </p:spPr>
      </p:pic>
      <p:pic>
        <p:nvPicPr>
          <p:cNvPr id="4" name="图片 3" descr="未标题-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264795"/>
            <a:ext cx="2477770" cy="165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7725" y="958850"/>
            <a:ext cx="10363200" cy="5138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dirty="0"/>
              <a:t>什么是进程</a:t>
            </a:r>
            <a:r>
              <a:rPr lang="en-US" altLang="zh-CN" sz="2400" dirty="0"/>
              <a:t>?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进程和程序的关系与差异</a:t>
            </a: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进程调度的类型</a:t>
            </a:r>
            <a:endParaRPr lang="zh-CN" altLang="en-US" sz="2400" dirty="0"/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dirty="0" smtClean="0"/>
              <a:t>线</a:t>
            </a:r>
            <a:r>
              <a:rPr lang="zh-CN" altLang="en-US" sz="2400" dirty="0"/>
              <a:t>程调度</a:t>
            </a:r>
          </a:p>
          <a:p>
            <a:pPr marL="720090" indent="-342900" algn="l">
              <a:lnSpc>
                <a:spcPct val="17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针对与有线程机制的系统，是指进程内多个并发执行线程按一定策略占用处理机。</a:t>
            </a: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2400" dirty="0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78152" y="115585"/>
            <a:ext cx="216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进程管理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212033" y="-377866"/>
            <a:ext cx="1092634" cy="1190657"/>
            <a:chOff x="-2790890" y="-3096932"/>
            <a:chExt cx="7190610" cy="7835694"/>
          </a:xfrm>
          <a:solidFill>
            <a:schemeClr val="accent6">
              <a:lumMod val="75000"/>
            </a:schemeClr>
          </a:solidFill>
        </p:grpSpPr>
        <p:grpSp>
          <p:nvGrpSpPr>
            <p:cNvPr id="28" name="组合 27"/>
            <p:cNvGrpSpPr/>
            <p:nvPr/>
          </p:nvGrpSpPr>
          <p:grpSpPr>
            <a:xfrm flipH="1" flipV="1">
              <a:off x="-2790890" y="-1679573"/>
              <a:ext cx="7190610" cy="6418335"/>
              <a:chOff x="3731234" y="478518"/>
              <a:chExt cx="7190610" cy="6418335"/>
            </a:xfrm>
            <a:grpFill/>
          </p:grpSpPr>
          <p:sp>
            <p:nvSpPr>
              <p:cNvPr id="29" name="平行四边形 28"/>
              <p:cNvSpPr/>
              <p:nvPr/>
            </p:nvSpPr>
            <p:spPr>
              <a:xfrm>
                <a:off x="3948038" y="1666175"/>
                <a:ext cx="6973806" cy="5230678"/>
              </a:xfrm>
              <a:prstGeom prst="parallelogram">
                <a:avLst>
                  <a:gd name="adj" fmla="val 60655"/>
                </a:avLst>
              </a:prstGeom>
              <a:grpFill/>
              <a:ln>
                <a:noFill/>
              </a:ln>
              <a:effectLst>
                <a:outerShdw blurRad="508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" name="三角形 29"/>
              <p:cNvSpPr/>
              <p:nvPr/>
            </p:nvSpPr>
            <p:spPr>
              <a:xfrm>
                <a:off x="3731234" y="478518"/>
                <a:ext cx="2685751" cy="2207111"/>
              </a:xfrm>
              <a:prstGeom prst="triangle">
                <a:avLst/>
              </a:prstGeom>
              <a:gradFill flip="none" rotWithShape="1"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三角形 30"/>
              <p:cNvSpPr/>
              <p:nvPr/>
            </p:nvSpPr>
            <p:spPr>
              <a:xfrm rot="10800000">
                <a:off x="5792175" y="1645530"/>
                <a:ext cx="1266785" cy="1041025"/>
              </a:xfrm>
              <a:prstGeom prst="triangle">
                <a:avLst/>
              </a:prstGeom>
              <a:solidFill>
                <a:srgbClr val="83BA56"/>
              </a:solidFill>
              <a:ln>
                <a:solidFill>
                  <a:srgbClr val="83BA56"/>
                </a:solidFill>
              </a:ln>
              <a:effectLst>
                <a:outerShdw blurRad="762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 flipH="1" flipV="1">
              <a:off x="-2790890" y="-3096932"/>
              <a:ext cx="6973806" cy="5230678"/>
            </a:xfrm>
            <a:prstGeom prst="parallelogram">
              <a:avLst>
                <a:gd name="adj" fmla="val 606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1" name="图片 10" descr="未标题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09635" y="5196205"/>
            <a:ext cx="5486400" cy="3657600"/>
          </a:xfrm>
          <a:prstGeom prst="rect">
            <a:avLst/>
          </a:prstGeom>
        </p:spPr>
      </p:pic>
      <p:pic>
        <p:nvPicPr>
          <p:cNvPr id="6" name="图片 5" descr="4030a359cbba64bc0d3104592816e2b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88365" y="1551305"/>
            <a:ext cx="7939405" cy="4245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5705" y="941705"/>
            <a:ext cx="3488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进程状态转换图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3aa166c-7d45-43ec-b0e7-d7325cd14769"/>
  <p:tag name="COMMONDATA" val="eyJoZGlkIjoiNjk4N2E4ZDNiYzEwYmJkYTIzYWVkOThkMDlhZjg4O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1920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5.085039370078,&quot;width&quot;:12656.05669291338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19201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19,&quot;width&quot;:3723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19201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1,&quot;width&quot;:1920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954F72"/>
      </a:folHlink>
    </a:clrScheme>
    <a:fontScheme name="自定义 6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2599</Words>
  <Application>Microsoft Office PowerPoint</Application>
  <PresentationFormat>自定义</PresentationFormat>
  <Paragraphs>241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xb21cn</cp:lastModifiedBy>
  <cp:revision>135</cp:revision>
  <dcterms:created xsi:type="dcterms:W3CDTF">2019-10-10T09:15:00Z</dcterms:created>
  <dcterms:modified xsi:type="dcterms:W3CDTF">2023-11-09T22:20:18Z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6A2E5481FF554BCFB867FBEC99611F1F_13</vt:lpwstr>
  </property>
  <property fmtid="{D5CDD505-2E9C-101B-9397-08002B2CF9AE}" pid="3" name="KSOProductBuildVer">
    <vt:lpwstr>2052-11.1.0.14309</vt:lpwstr>
  </property>
</Properties>
</file>