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0" r:id="rId2"/>
    <p:sldId id="276" r:id="rId3"/>
    <p:sldId id="275" r:id="rId4"/>
    <p:sldId id="271" r:id="rId5"/>
    <p:sldId id="272" r:id="rId6"/>
    <p:sldId id="273" r:id="rId7"/>
    <p:sldId id="274" r:id="rId8"/>
    <p:sldId id="265" r:id="rId9"/>
    <p:sldId id="266" r:id="rId10"/>
    <p:sldId id="267" r:id="rId11"/>
    <p:sldId id="268" r:id="rId12"/>
    <p:sldId id="269" r:id="rId13"/>
    <p:sldId id="258" r:id="rId14"/>
    <p:sldId id="260" r:id="rId15"/>
    <p:sldId id="261" r:id="rId16"/>
    <p:sldId id="262" r:id="rId17"/>
    <p:sldId id="263" r:id="rId18"/>
    <p:sldId id="26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320F4-7ADF-41CD-AE04-656DEBB1CF84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BA426-A784-4E13-B13E-A4BA762A0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0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A40C4-6FC2-45B5-B88A-158BDAAF34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4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AA5BF-D910-405E-8756-8EEAF986B91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93E19E-B71B-4027-9699-012393B4C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E31DA-600D-AFDD-E9B7-4523CD6F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338" y="1517846"/>
            <a:ext cx="7766936" cy="1646302"/>
          </a:xfrm>
        </p:spPr>
        <p:txBody>
          <a:bodyPr/>
          <a:lstStyle/>
          <a:p>
            <a:r>
              <a:rPr lang="zh-CN" altLang="en-US" dirty="0"/>
              <a:t>计组课设团队展示</a:t>
            </a:r>
            <a:br>
              <a:rPr lang="en-US" altLang="zh-CN" dirty="0"/>
            </a:br>
            <a:r>
              <a:rPr lang="en-US" altLang="zh-CN" dirty="0"/>
              <a:t>——5</a:t>
            </a:r>
            <a:r>
              <a:rPr lang="zh-CN" altLang="en-US" dirty="0"/>
              <a:t>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EC3CAB-8407-04FA-4D5E-06E79A233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338" y="3256505"/>
            <a:ext cx="7766936" cy="2072877"/>
          </a:xfrm>
        </p:spPr>
        <p:txBody>
          <a:bodyPr>
            <a:normAutofit/>
          </a:bodyPr>
          <a:lstStyle/>
          <a:p>
            <a:r>
              <a:rPr lang="zh-CN" altLang="en-US" dirty="0"/>
              <a:t>计</a:t>
            </a:r>
            <a:r>
              <a:rPr lang="en-US" altLang="zh-CN" dirty="0"/>
              <a:t>202 </a:t>
            </a:r>
            <a:r>
              <a:rPr lang="zh-CN" altLang="en-US" dirty="0"/>
              <a:t>刘伟浩</a:t>
            </a:r>
            <a:endParaRPr lang="en-US" altLang="zh-CN" dirty="0"/>
          </a:p>
          <a:p>
            <a:r>
              <a:rPr lang="zh-CN" altLang="en-US" dirty="0"/>
              <a:t>计</a:t>
            </a:r>
            <a:r>
              <a:rPr lang="en-US" altLang="zh-CN" dirty="0"/>
              <a:t>202 </a:t>
            </a:r>
            <a:r>
              <a:rPr lang="zh-CN" altLang="en-US" dirty="0"/>
              <a:t>秦铭壕</a:t>
            </a:r>
            <a:endParaRPr lang="en-US" altLang="zh-CN" dirty="0"/>
          </a:p>
          <a:p>
            <a:r>
              <a:rPr lang="zh-CN" altLang="en-US" dirty="0"/>
              <a:t>计</a:t>
            </a:r>
            <a:r>
              <a:rPr lang="en-US" altLang="zh-CN" dirty="0"/>
              <a:t>202    </a:t>
            </a:r>
            <a:r>
              <a:rPr lang="zh-CN" altLang="en-US" dirty="0"/>
              <a:t>郝鑫</a:t>
            </a:r>
            <a:endParaRPr lang="en-US" altLang="zh-CN" dirty="0"/>
          </a:p>
          <a:p>
            <a:r>
              <a:rPr lang="zh-CN" altLang="en-US" dirty="0"/>
              <a:t>信安</a:t>
            </a:r>
            <a:r>
              <a:rPr lang="en-US" altLang="zh-CN" dirty="0"/>
              <a:t>202 </a:t>
            </a:r>
            <a:r>
              <a:rPr lang="zh-CN" altLang="en-US" dirty="0"/>
              <a:t>罗奇峰</a:t>
            </a:r>
            <a:endParaRPr lang="en-US" altLang="zh-CN" dirty="0"/>
          </a:p>
          <a:p>
            <a:r>
              <a:rPr lang="zh-CN" altLang="en-US" dirty="0"/>
              <a:t>信安</a:t>
            </a:r>
            <a:r>
              <a:rPr lang="en-US" altLang="zh-CN" dirty="0"/>
              <a:t>202 </a:t>
            </a:r>
            <a:r>
              <a:rPr lang="zh-CN" altLang="en-US" dirty="0"/>
              <a:t>吴宇航</a:t>
            </a:r>
          </a:p>
        </p:txBody>
      </p:sp>
    </p:spTree>
    <p:extLst>
      <p:ext uri="{BB962C8B-B14F-4D97-AF65-F5344CB8AC3E}">
        <p14:creationId xmlns:p14="http://schemas.microsoft.com/office/powerpoint/2010/main" val="336019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3" y="733464"/>
            <a:ext cx="9976256" cy="571446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EDD3D-2C2E-40FA-A138-6BE8F884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69" y="296946"/>
            <a:ext cx="8596668" cy="3880773"/>
          </a:xfrm>
        </p:spPr>
        <p:txBody>
          <a:bodyPr/>
          <a:lstStyle/>
          <a:p>
            <a:r>
              <a:rPr lang="zh-CN" altLang="en-US" dirty="0"/>
              <a:t>仿真波形图</a:t>
            </a:r>
            <a:r>
              <a:rPr lang="en-US" altLang="zh-CN" dirty="0"/>
              <a:t>1——</a:t>
            </a:r>
            <a:r>
              <a:rPr lang="zh-CN" altLang="en-US" dirty="0"/>
              <a:t>无符号除法，被除数为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52" y="888302"/>
            <a:ext cx="8839966" cy="493056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F0026-E84E-4A72-B50F-7AAF8D68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69" y="296946"/>
            <a:ext cx="8596668" cy="3880773"/>
          </a:xfrm>
        </p:spPr>
        <p:txBody>
          <a:bodyPr/>
          <a:lstStyle/>
          <a:p>
            <a:r>
              <a:rPr lang="zh-CN" altLang="en-US" dirty="0"/>
              <a:t>仿真波形图</a:t>
            </a:r>
            <a:r>
              <a:rPr lang="en-US" altLang="zh-CN" dirty="0"/>
              <a:t>2——</a:t>
            </a:r>
            <a:r>
              <a:rPr lang="zh-CN" altLang="en-US" dirty="0"/>
              <a:t>无符号除法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07" y="730158"/>
            <a:ext cx="8737481" cy="583089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7CDC2-62EC-4B90-86DB-D2CB9B4D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69" y="296946"/>
            <a:ext cx="8596668" cy="3880773"/>
          </a:xfrm>
        </p:spPr>
        <p:txBody>
          <a:bodyPr/>
          <a:lstStyle/>
          <a:p>
            <a:r>
              <a:rPr lang="zh-CN" altLang="en-US" dirty="0"/>
              <a:t>仿真波形图</a:t>
            </a:r>
            <a:r>
              <a:rPr lang="en-US" altLang="zh-CN" dirty="0"/>
              <a:t>3——</a:t>
            </a:r>
            <a:r>
              <a:rPr lang="zh-CN" altLang="en-US" dirty="0"/>
              <a:t>有符号除法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Part 3. HILO</a:t>
            </a:r>
            <a:r>
              <a:rPr lang="zh-CN" altLang="en-US" dirty="0">
                <a:sym typeface="+mn-ea"/>
              </a:rPr>
              <a:t>寄存器和相关指令及其顶层模块的实现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/>
              <a:t>主要内容：主要是顶层模块的实现，这部分主要解决写后读的情况，大部分信号主要在</a:t>
            </a:r>
            <a:r>
              <a:rPr lang="en-US" altLang="zh-CN" sz="1600"/>
              <a:t>EX</a:t>
            </a:r>
            <a:r>
              <a:rPr lang="zh-CN" altLang="en-US" sz="1600"/>
              <a:t>级命名：hilo_rp_hi, hilo_rp_lo, ex_hi, ex_lo, exmem_hi, exmem_lo，</a:t>
            </a:r>
            <a:r>
              <a:rPr lang="en-US" altLang="zh-CN" sz="1600"/>
              <a:t>ex_hilo_write_en, exmem_hilo_write_en</a:t>
            </a:r>
            <a:r>
              <a:rPr lang="zh-CN" altLang="en-US" sz="1600"/>
              <a:t>，然后在</a:t>
            </a:r>
            <a:r>
              <a:rPr lang="en-US" altLang="zh-CN" sz="1600"/>
              <a:t>WB</a:t>
            </a:r>
            <a:r>
              <a:rPr lang="zh-CN" altLang="en-US" sz="1600"/>
              <a:t>级定义</a:t>
            </a:r>
            <a:r>
              <a:rPr lang="en-US" altLang="zh-CN" sz="1600"/>
              <a:t> </a:t>
            </a:r>
            <a:r>
              <a:rPr lang="zh-CN" altLang="en-US" sz="1600"/>
              <a:t>wire[`DATA_BUS] wb_hi = memwb_hi;wire[`DATA_BUS] wb_lo = memwb_lo ，然后通过下面两个顶层模块实现数据前递，并将数据前递的</a:t>
            </a:r>
            <a:r>
              <a:rPr lang="zh-CN" altLang="en-US" sz="1600">
                <a:sym typeface="+mn-ea"/>
              </a:rPr>
              <a:t> hilo_rp_hi和 hilo_rp_</a:t>
            </a:r>
            <a:r>
              <a:rPr lang="en-US" altLang="zh-CN" sz="1600">
                <a:sym typeface="+mn-ea"/>
              </a:rPr>
              <a:t>lo</a:t>
            </a:r>
            <a:r>
              <a:rPr lang="zh-CN" altLang="en-US" sz="1600">
                <a:sym typeface="+mn-ea"/>
              </a:rPr>
              <a:t>返回到</a:t>
            </a:r>
            <a:r>
              <a:rPr lang="en-US" altLang="zh-CN" sz="1600">
                <a:sym typeface="+mn-ea"/>
              </a:rPr>
              <a:t>EX</a:t>
            </a:r>
            <a:r>
              <a:rPr lang="zh-CN" altLang="en-US" sz="1600">
                <a:sym typeface="+mn-ea"/>
              </a:rPr>
              <a:t>级。</a:t>
            </a:r>
          </a:p>
          <a:p>
            <a:r>
              <a:rPr lang="zh-CN" altLang="en-US" sz="900">
                <a:sym typeface="+mn-ea"/>
              </a:rPr>
              <a:t>wire [`DATA_BUS] hilo_hi, hilo_lo;</a:t>
            </a:r>
          </a:p>
          <a:p>
            <a:r>
              <a:rPr lang="zh-CN" altLang="en-US" sz="900">
                <a:sym typeface="+mn-ea"/>
              </a:rPr>
              <a:t>   HILOReadProxy  u_HILOReadProxy (</a:t>
            </a:r>
          </a:p>
          <a:p>
            <a:r>
              <a:rPr lang="zh-CN" altLang="en-US" sz="900">
                <a:sym typeface="+mn-ea"/>
              </a:rPr>
              <a:t>    .hi_i                    ( hilo_hi               ),</a:t>
            </a:r>
          </a:p>
          <a:p>
            <a:r>
              <a:rPr lang="zh-CN" altLang="en-US" sz="900">
                <a:sym typeface="+mn-ea"/>
              </a:rPr>
              <a:t>    .lo_i                    ( hilo_lo               ),</a:t>
            </a:r>
          </a:p>
          <a:p>
            <a:r>
              <a:rPr lang="zh-CN" altLang="en-US" sz="900">
                <a:sym typeface="+mn-ea"/>
              </a:rPr>
              <a:t>    .mem_hilo_write_en       ( mem_hilo_write_en     ),</a:t>
            </a:r>
          </a:p>
          <a:p>
            <a:r>
              <a:rPr lang="zh-CN" altLang="en-US" sz="900">
                <a:sym typeface="+mn-ea"/>
              </a:rPr>
              <a:t>    .mem_hi_i                ( mem_hi                ),</a:t>
            </a:r>
          </a:p>
          <a:p>
            <a:r>
              <a:rPr lang="zh-CN" altLang="en-US" sz="900">
                <a:sym typeface="+mn-ea"/>
              </a:rPr>
              <a:t>    .mem_lo_i                ( mem_lo                ),</a:t>
            </a:r>
          </a:p>
          <a:p>
            <a:r>
              <a:rPr lang="zh-CN" altLang="en-US" sz="900">
                <a:sym typeface="+mn-ea"/>
              </a:rPr>
              <a:t>    .wb_hilo_write_en        ( wb_hilo_write_en      ),</a:t>
            </a:r>
          </a:p>
          <a:p>
            <a:r>
              <a:rPr lang="zh-CN" altLang="en-US" sz="900">
                <a:sym typeface="+mn-ea"/>
              </a:rPr>
              <a:t>    .wb_hi_i                 ( wb_hi                 ),</a:t>
            </a:r>
          </a:p>
          <a:p>
            <a:r>
              <a:rPr lang="zh-CN" altLang="en-US" sz="900">
                <a:sym typeface="+mn-ea"/>
              </a:rPr>
              <a:t>    .wb_lo_i                 ( wb_lo                 ),</a:t>
            </a:r>
          </a:p>
          <a:p>
            <a:r>
              <a:rPr lang="zh-CN" altLang="en-US" sz="900">
                <a:sym typeface="+mn-ea"/>
              </a:rPr>
              <a:t>    .hi_o                    ( hilo_rp_hi            ),</a:t>
            </a:r>
          </a:p>
          <a:p>
            <a:r>
              <a:rPr lang="zh-CN" altLang="en-US" sz="900">
                <a:sym typeface="+mn-ea"/>
              </a:rPr>
              <a:t>    .lo_o                    ( hilo_rp_lo            )</a:t>
            </a:r>
          </a:p>
          <a:p>
            <a:r>
              <a:rPr lang="zh-CN" altLang="en-US" sz="900">
                <a:sym typeface="+mn-ea"/>
              </a:rPr>
              <a:t>  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4. </a:t>
            </a:r>
            <a:r>
              <a:rPr lang="zh-CN" altLang="en-US" dirty="0"/>
              <a:t>协处理器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07185"/>
            <a:ext cx="8596630" cy="4434205"/>
          </a:xfrm>
        </p:spPr>
        <p:txBody>
          <a:bodyPr>
            <a:normAutofit/>
          </a:bodyPr>
          <a:lstStyle/>
          <a:p>
            <a:r>
              <a:rPr lang="zh-CN" altLang="en-US" sz="2000"/>
              <a:t>协处理器部分完成了对多个状态寄存器</a:t>
            </a:r>
            <a:r>
              <a:rPr lang="zh-CN" altLang="en-US" sz="2000">
                <a:sym typeface="+mn-ea"/>
              </a:rPr>
              <a:t>CP0</a:t>
            </a:r>
            <a:r>
              <a:rPr lang="zh-CN" altLang="en-US" sz="2000"/>
              <a:t>的定义书写，主要寄存器有BadVaddr、Count、Status、Cause、EPC等。</a:t>
            </a: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25" y="2774950"/>
            <a:ext cx="696595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4. </a:t>
            </a:r>
            <a:r>
              <a:rPr lang="zh-CN" altLang="en-US" dirty="0"/>
              <a:t>协处理器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3880773"/>
          </a:xfrm>
        </p:spPr>
        <p:txBody>
          <a:bodyPr/>
          <a:lstStyle/>
          <a:p>
            <a:pPr lvl="1"/>
            <a:r>
              <a:rPr lang="en-US" altLang="zh-CN" sz="2000"/>
              <a:t>     </a:t>
            </a:r>
            <a:r>
              <a:rPr lang="zh-CN" altLang="en-US" sz="1800"/>
              <a:t>在实现五个主要寄存器之后，完成对协处理器访问指令mtc0和mfc0，以及为解决数据相关冲突而设计的数据前递部件</a:t>
            </a:r>
            <a:r>
              <a:rPr lang="en-US" altLang="zh-CN" sz="1800"/>
              <a:t>cp0ReadProxy</a:t>
            </a:r>
            <a:r>
              <a:rPr lang="zh-CN" altLang="en-US" sz="1800"/>
              <a:t>，在此基础上开展对异常处理部分的拓展。</a:t>
            </a:r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5" y="4194175"/>
            <a:ext cx="5574030" cy="1682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50" y="2663825"/>
            <a:ext cx="3218815" cy="12782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2663825"/>
            <a:ext cx="1769110" cy="1530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475" y="2663825"/>
            <a:ext cx="2635885" cy="1344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5. </a:t>
            </a:r>
            <a:r>
              <a:rPr lang="zh-CN" altLang="en-US" dirty="0"/>
              <a:t>基础异常与扩展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pc="30" dirty="0">
                <a:latin typeface="+mn-ea"/>
              </a:rPr>
              <a:t>处理思想：收集流水线各级的异常信息，在访存级进行统一的异常信息处理，将异常相关信息传递给</a:t>
            </a:r>
            <a:r>
              <a:rPr lang="en-US" altLang="zh-CN" sz="2000" spc="30" dirty="0">
                <a:latin typeface="+mn-ea"/>
              </a:rPr>
              <a:t>cp0</a:t>
            </a:r>
            <a:r>
              <a:rPr lang="zh-CN" altLang="en-US" sz="2000" spc="30" dirty="0">
                <a:latin typeface="+mn-ea"/>
              </a:rPr>
              <a:t>存储</a:t>
            </a:r>
            <a:endParaRPr lang="en-US" altLang="zh-CN" sz="2000" spc="30" dirty="0">
              <a:latin typeface="+mn-ea"/>
            </a:endParaRPr>
          </a:p>
          <a:p>
            <a:endParaRPr lang="en-US" altLang="zh-CN" sz="2000" spc="30" dirty="0">
              <a:latin typeface="+mn-ea"/>
            </a:endParaRPr>
          </a:p>
          <a:p>
            <a:r>
              <a:rPr lang="zh-CN" altLang="en-US" sz="2000" spc="30" dirty="0">
                <a:latin typeface="+mn-ea"/>
              </a:rPr>
              <a:t>异常细分：</a:t>
            </a:r>
            <a:r>
              <a:rPr lang="en-US" altLang="zh-CN" sz="2000" spc="30" dirty="0">
                <a:latin typeface="+mn-ea"/>
              </a:rPr>
              <a:t>id</a:t>
            </a:r>
            <a:r>
              <a:rPr lang="zh-CN" altLang="en-US" sz="2000" spc="30" dirty="0">
                <a:latin typeface="+mn-ea"/>
              </a:rPr>
              <a:t>级判断是否有系统调用异常、返回指令与无效指令，</a:t>
            </a:r>
            <a:r>
              <a:rPr lang="en-US" altLang="zh-CN" sz="2000" spc="30" dirty="0">
                <a:latin typeface="+mn-ea"/>
              </a:rPr>
              <a:t>ex</a:t>
            </a:r>
            <a:r>
              <a:rPr lang="zh-CN" altLang="en-US" sz="2000" spc="30" dirty="0">
                <a:latin typeface="+mn-ea"/>
              </a:rPr>
              <a:t>级判断是否溢出，</a:t>
            </a:r>
            <a:r>
              <a:rPr lang="en-US" altLang="zh-CN" sz="2000" spc="30" dirty="0">
                <a:latin typeface="+mn-ea"/>
              </a:rPr>
              <a:t>mem</a:t>
            </a:r>
            <a:r>
              <a:rPr lang="zh-CN" altLang="en-US" sz="2000" spc="30" dirty="0">
                <a:latin typeface="+mn-ea"/>
              </a:rPr>
              <a:t>级判断是否有地址调用异常</a:t>
            </a:r>
            <a:endParaRPr lang="en-US" altLang="zh-CN" sz="2000" spc="30" dirty="0">
              <a:latin typeface="+mn-ea"/>
            </a:endParaRPr>
          </a:p>
          <a:p>
            <a:endParaRPr lang="en-US" altLang="zh-CN" sz="2000" spc="30" dirty="0">
              <a:latin typeface="+mn-ea"/>
            </a:endParaRPr>
          </a:p>
          <a:p>
            <a:r>
              <a:rPr lang="zh-CN" altLang="en-US" sz="2000" spc="30" dirty="0">
                <a:latin typeface="+mn-ea"/>
              </a:rPr>
              <a:t>注意点：延迟槽指令处理、</a:t>
            </a:r>
            <a:r>
              <a:rPr lang="en-US" altLang="zh-CN" sz="2000" spc="30" dirty="0">
                <a:latin typeface="+mn-ea"/>
              </a:rPr>
              <a:t>flush</a:t>
            </a:r>
            <a:r>
              <a:rPr lang="zh-CN" altLang="en-US" sz="2000" spc="30" dirty="0">
                <a:latin typeface="+mn-ea"/>
              </a:rPr>
              <a:t>信号流水线清空操作等</a:t>
            </a:r>
            <a:endParaRPr lang="en-US" altLang="zh-CN" sz="2000" spc="30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5.</a:t>
            </a:r>
            <a:r>
              <a:rPr lang="zh-CN" altLang="en-US" dirty="0"/>
              <a:t>基础异常与扩展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69"/>
          <a:stretch>
            <a:fillRect/>
          </a:stretch>
        </p:blipFill>
        <p:spPr>
          <a:xfrm>
            <a:off x="477541" y="2824989"/>
            <a:ext cx="8088453" cy="105072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718"/>
          <a:stretch>
            <a:fillRect/>
          </a:stretch>
        </p:blipFill>
        <p:spPr>
          <a:xfrm>
            <a:off x="677334" y="2064205"/>
            <a:ext cx="5916413" cy="6269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019574"/>
            <a:ext cx="4305727" cy="20653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5.</a:t>
            </a:r>
            <a:r>
              <a:rPr lang="zh-CN" altLang="en-US" dirty="0"/>
              <a:t>基础异常与扩展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85" r="7844" b="1375"/>
          <a:stretch>
            <a:fillRect/>
          </a:stretch>
        </p:blipFill>
        <p:spPr>
          <a:xfrm>
            <a:off x="814877" y="1677798"/>
            <a:ext cx="6651325" cy="457060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6. </a:t>
            </a:r>
            <a:r>
              <a:rPr lang="zh-CN" altLang="en-US" dirty="0"/>
              <a:t>直接映射</a:t>
            </a:r>
            <a:r>
              <a:rPr lang="en-US" altLang="zh-CN" dirty="0"/>
              <a:t>Cache</a:t>
            </a:r>
            <a:r>
              <a:rPr lang="zh-CN" altLang="en-US" dirty="0"/>
              <a:t>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首先，这个</a:t>
            </a:r>
            <a:r>
              <a:rPr lang="en-US" altLang="zh-CN"/>
              <a:t>Cache</a:t>
            </a:r>
            <a:r>
              <a:rPr lang="zh-CN" altLang="en-US"/>
              <a:t>缓存中cache大小为32块，主存大小为1024块，1块=4字，1字=32bit。</a:t>
            </a:r>
          </a:p>
          <a:p>
            <a:r>
              <a:rPr lang="zh-CN" altLang="en-US"/>
              <a:t>两条格式：</a:t>
            </a:r>
          </a:p>
          <a:p>
            <a:r>
              <a:rPr lang="en-US" altLang="zh-CN"/>
              <a:t>1.</a:t>
            </a:r>
            <a:r>
              <a:rPr lang="zh-CN" altLang="en-US"/>
              <a:t>主存地址：主存地址为12位，其中[1:0]是块内偏移，[6:2]是索引，[11:7]是Tag</a:t>
            </a:r>
          </a:p>
          <a:p>
            <a:r>
              <a:rPr lang="en-US" altLang="zh-CN"/>
              <a:t>2.cache</a:t>
            </a:r>
            <a:r>
              <a:rPr lang="zh-CN" altLang="en-US"/>
              <a:t>行：cache</a:t>
            </a:r>
            <a:r>
              <a:rPr lang="en-US" altLang="zh-CN"/>
              <a:t>=</a:t>
            </a:r>
            <a:r>
              <a:rPr lang="zh-CN" altLang="en-US"/>
              <a:t>V+D+Tag+Data=1+1+5+128=135。</a:t>
            </a:r>
          </a:p>
          <a:p>
            <a:r>
              <a:rPr lang="zh-CN" altLang="en-US"/>
              <a:t>然后通过状态机实现</a:t>
            </a:r>
            <a:r>
              <a:rPr lang="en-US" altLang="zh-CN"/>
              <a:t>cache</a:t>
            </a:r>
            <a:r>
              <a:rPr lang="zh-CN" altLang="en-US"/>
              <a:t>模块，分别有</a:t>
            </a:r>
            <a:r>
              <a:rPr lang="en-US" altLang="zh-CN"/>
              <a:t>4</a:t>
            </a:r>
            <a:r>
              <a:rPr lang="zh-CN" altLang="en-US"/>
              <a:t>个状态，</a:t>
            </a:r>
            <a:r>
              <a:rPr lang="en-US" altLang="zh-CN"/>
              <a:t>IDLE</a:t>
            </a:r>
            <a:r>
              <a:rPr lang="zh-CN" altLang="en-US"/>
              <a:t>为空闲状态， CompareTag为通过</a:t>
            </a:r>
            <a:r>
              <a:rPr lang="en-US" altLang="zh-CN"/>
              <a:t>Tag</a:t>
            </a:r>
            <a:r>
              <a:rPr lang="zh-CN" altLang="en-US"/>
              <a:t>比较判断是否命中，执行两种情况的状态，</a:t>
            </a:r>
            <a:r>
              <a:rPr lang="en-US" altLang="zh-CN"/>
              <a:t>Allocate</a:t>
            </a:r>
            <a:r>
              <a:rPr lang="zh-CN" altLang="en-US"/>
              <a:t>为没有命中时的情况从内存取出数据放到</a:t>
            </a:r>
            <a:r>
              <a:rPr lang="en-US" altLang="zh-CN"/>
              <a:t>cache</a:t>
            </a:r>
            <a:r>
              <a:rPr lang="zh-CN" altLang="en-US"/>
              <a:t>里面，然后更新修改位</a:t>
            </a:r>
            <a:r>
              <a:rPr lang="en-US" altLang="zh-CN"/>
              <a:t>D</a:t>
            </a:r>
            <a:r>
              <a:rPr lang="zh-CN" altLang="en-US"/>
              <a:t>和有效位</a:t>
            </a:r>
            <a:r>
              <a:rPr lang="en-US" altLang="zh-CN"/>
              <a:t>V</a:t>
            </a:r>
            <a:r>
              <a:rPr lang="zh-CN" altLang="en-US"/>
              <a:t>。在</a:t>
            </a:r>
            <a:r>
              <a:rPr lang="en-US" altLang="zh-CN"/>
              <a:t>WriteBack</a:t>
            </a:r>
            <a:r>
              <a:rPr lang="zh-CN" altLang="en-US"/>
              <a:t>阶段执行将</a:t>
            </a:r>
            <a:r>
              <a:rPr lang="en-US" altLang="zh-CN"/>
              <a:t>cache</a:t>
            </a:r>
            <a:r>
              <a:rPr lang="zh-CN" altLang="en-US"/>
              <a:t>的修改行写入到内存中。</a:t>
            </a:r>
          </a:p>
          <a:p>
            <a:r>
              <a:rPr lang="zh-CN" altLang="en-US"/>
              <a:t>在上面状态机的转换中，无论是</a:t>
            </a:r>
            <a:r>
              <a:rPr lang="en-US" altLang="zh-CN"/>
              <a:t>CPU</a:t>
            </a:r>
            <a:r>
              <a:rPr lang="zh-CN" altLang="en-US"/>
              <a:t>写</a:t>
            </a:r>
            <a:r>
              <a:rPr lang="en-US" altLang="zh-CN"/>
              <a:t>cache</a:t>
            </a:r>
            <a:r>
              <a:rPr lang="zh-CN" altLang="en-US"/>
              <a:t>（其实就是写内存，中间过渡</a:t>
            </a:r>
            <a:r>
              <a:rPr lang="en-US" altLang="zh-CN"/>
              <a:t>cache</a:t>
            </a:r>
            <a:r>
              <a:rPr lang="zh-CN" altLang="en-US"/>
              <a:t>）还是读</a:t>
            </a:r>
            <a:r>
              <a:rPr lang="en-US" altLang="zh-CN"/>
              <a:t>cache</a:t>
            </a:r>
            <a:r>
              <a:rPr lang="zh-CN" altLang="en-US"/>
              <a:t>，只有当没有命中时且那一个</a:t>
            </a:r>
            <a:r>
              <a:rPr lang="en-US" altLang="zh-CN"/>
              <a:t>cache</a:t>
            </a:r>
            <a:r>
              <a:rPr lang="zh-CN" altLang="en-US"/>
              <a:t>行（</a:t>
            </a:r>
            <a:r>
              <a:rPr lang="en-US" altLang="zh-CN"/>
              <a:t>index</a:t>
            </a:r>
            <a:r>
              <a:rPr lang="zh-CN" altLang="en-US"/>
              <a:t>确定）的修改位有效位都为</a:t>
            </a:r>
            <a:r>
              <a:rPr lang="en-US" altLang="zh-CN"/>
              <a:t>1</a:t>
            </a:r>
            <a:r>
              <a:rPr lang="zh-CN" altLang="en-US"/>
              <a:t>时，才将</a:t>
            </a:r>
            <a:r>
              <a:rPr lang="en-US" altLang="zh-CN"/>
              <a:t>cache</a:t>
            </a:r>
            <a:r>
              <a:rPr lang="zh-CN" altLang="en-US"/>
              <a:t>那行写入到内存，然后执行和之前一样的没有命中的时候读写的情况。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375D-58D1-4132-8384-EA07C3CF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760" y="260808"/>
            <a:ext cx="8596668" cy="1320800"/>
          </a:xfrm>
        </p:spPr>
        <p:txBody>
          <a:bodyPr/>
          <a:lstStyle/>
          <a:p>
            <a:r>
              <a:rPr lang="zh-CN" altLang="en-US" dirty="0"/>
              <a:t>组内工作统计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1FC3B62-E208-460E-8748-91AEF903E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56234"/>
              </p:ext>
            </p:extLst>
          </p:nvPr>
        </p:nvGraphicFramePr>
        <p:xfrm>
          <a:off x="825369" y="1090891"/>
          <a:ext cx="812800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32371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895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77521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607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5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Part1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乘法指令的实现与流水化华莱士树乘法器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刘伟浩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基础部分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与 扩展部分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Part2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除法指令的实现与迭代除法器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秦铭壕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基础部分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与 扩展部分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0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Part3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HILO</a:t>
                      </a:r>
                      <a:r>
                        <a:rPr lang="zh-CN" altLang="en-US" dirty="0"/>
                        <a:t>寄存器及相关的数据转移指令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郝鑫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基础部分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Part4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协处理器及相关指令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罗奇峰</a:t>
                      </a:r>
                      <a:r>
                        <a:rPr lang="zh-CN" altLang="en-US" dirty="0"/>
                        <a:t>，吴宇航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基础部分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2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Part5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基础异常处理及其扩展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罗奇峰，吴宇航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基础部分 与 拓展部分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7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Part6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直接映射</a:t>
                      </a:r>
                      <a:r>
                        <a:rPr lang="en-US" altLang="zh-CN" dirty="0"/>
                        <a:t>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郝鑫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创新部分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97578"/>
                  </a:ext>
                </a:extLst>
              </a:tr>
              <a:tr h="163031">
                <a:tc gridSpan="4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分值总计：基础部分（</a:t>
                      </a:r>
                      <a:r>
                        <a:rPr lang="en-US" altLang="zh-CN" dirty="0"/>
                        <a:t>15</a:t>
                      </a:r>
                      <a:r>
                        <a:rPr lang="zh-CN" altLang="en-US" dirty="0"/>
                        <a:t>分）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流水化华莱士树乘法器（</a:t>
                      </a:r>
                      <a:r>
                        <a:rPr lang="en-US" altLang="zh-CN" dirty="0"/>
                        <a:t>15</a:t>
                      </a:r>
                      <a:r>
                        <a:rPr lang="zh-CN" altLang="en-US" dirty="0"/>
                        <a:t>分）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迭代除法器（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分）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异常扩展（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分）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直接映射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分）</a:t>
                      </a:r>
                      <a:r>
                        <a:rPr lang="en-US" altLang="zh-CN" dirty="0"/>
                        <a:t>= 48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8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12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31C31-717C-53DF-BDF4-99BC9881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1. </a:t>
            </a:r>
            <a:r>
              <a:rPr lang="zh-CN" altLang="en-US" dirty="0"/>
              <a:t>流水化华莱士树乘法器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C3DA0-49E6-D495-D67F-A20AAB14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流水线式乘法器： </a:t>
            </a:r>
            <a:r>
              <a:rPr lang="en-US" altLang="zh-CN" dirty="0"/>
              <a:t>7 </a:t>
            </a:r>
            <a:r>
              <a:rPr lang="zh-CN" altLang="en-US" dirty="0"/>
              <a:t>个时钟周期后得到计算结果</a:t>
            </a:r>
            <a:endParaRPr lang="en-US" altLang="zh-CN" dirty="0"/>
          </a:p>
          <a:p>
            <a:r>
              <a:rPr lang="zh-CN" altLang="en-US" dirty="0"/>
              <a:t>核心部件：</a:t>
            </a:r>
            <a:r>
              <a:rPr lang="en-US" altLang="zh-CN" dirty="0"/>
              <a:t>CSA </a:t>
            </a:r>
            <a:r>
              <a:rPr lang="zh-CN" altLang="en-US" dirty="0"/>
              <a:t>进位保留加法器</a:t>
            </a:r>
            <a:endParaRPr lang="en-US" altLang="zh-CN" dirty="0"/>
          </a:p>
          <a:p>
            <a:r>
              <a:rPr lang="zh-CN" altLang="en-US" dirty="0"/>
              <a:t>优化部件：</a:t>
            </a:r>
            <a:r>
              <a:rPr lang="en-US" altLang="zh-CN" dirty="0"/>
              <a:t>Booth </a:t>
            </a:r>
            <a:r>
              <a:rPr lang="zh-CN" altLang="en-US" dirty="0"/>
              <a:t>编码器</a:t>
            </a:r>
            <a:endParaRPr lang="en-US" altLang="zh-CN" dirty="0"/>
          </a:p>
          <a:p>
            <a:r>
              <a:rPr lang="zh-CN" altLang="en-US" dirty="0"/>
              <a:t>组织形式：流水化华莱士树</a:t>
            </a:r>
          </a:p>
        </p:txBody>
      </p:sp>
    </p:spTree>
    <p:extLst>
      <p:ext uri="{BB962C8B-B14F-4D97-AF65-F5344CB8AC3E}">
        <p14:creationId xmlns:p14="http://schemas.microsoft.com/office/powerpoint/2010/main" val="311615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31C31-717C-53DF-BDF4-99BC9881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1. </a:t>
            </a:r>
            <a:r>
              <a:rPr lang="zh-CN" altLang="en-US" dirty="0"/>
              <a:t>流水化华莱士树乘法器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3D7B8-39F0-402B-8F51-4BA4ACDDB762}"/>
              </a:ext>
            </a:extLst>
          </p:cNvPr>
          <p:cNvSpPr txBox="1"/>
          <p:nvPr/>
        </p:nvSpPr>
        <p:spPr>
          <a:xfrm>
            <a:off x="2106861" y="4495453"/>
            <a:ext cx="248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Booth</a:t>
            </a:r>
            <a:r>
              <a:rPr lang="zh-CN" altLang="en-US" dirty="0"/>
              <a:t>编码器</a:t>
            </a:r>
            <a:r>
              <a:rPr lang="en-US" altLang="zh-CN" dirty="0"/>
              <a:t>(3</a:t>
            </a:r>
            <a:r>
              <a:rPr lang="zh-CN" altLang="en-US" dirty="0"/>
              <a:t>位编码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75DB78-1F62-6F3D-98A7-3A458EC32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91" y="1381775"/>
            <a:ext cx="3600000" cy="240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19FDF26-EAC4-CACB-83DD-4C064FC922FE}"/>
              </a:ext>
            </a:extLst>
          </p:cNvPr>
          <p:cNvSpPr txBox="1"/>
          <p:nvPr/>
        </p:nvSpPr>
        <p:spPr>
          <a:xfrm>
            <a:off x="7075054" y="4016796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CSA </a:t>
            </a:r>
            <a:r>
              <a:rPr lang="zh-CN" altLang="en-US" dirty="0"/>
              <a:t>进位保留加法器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68E60D9-EE90-2A07-ED0E-DCE37FED7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88" y="1381775"/>
            <a:ext cx="5823928" cy="30043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4083342-5531-D36A-CBE7-C455A8E28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24" y="4951131"/>
            <a:ext cx="8355830" cy="105018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02F2CDF-C500-8A6F-090B-7538F58F0D61}"/>
              </a:ext>
            </a:extLst>
          </p:cNvPr>
          <p:cNvSpPr txBox="1"/>
          <p:nvPr/>
        </p:nvSpPr>
        <p:spPr>
          <a:xfrm>
            <a:off x="2185940" y="6087664"/>
            <a:ext cx="248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Booth</a:t>
            </a:r>
            <a:r>
              <a:rPr lang="zh-CN" altLang="en-US" dirty="0"/>
              <a:t>编码原理</a:t>
            </a:r>
          </a:p>
        </p:txBody>
      </p:sp>
    </p:spTree>
    <p:extLst>
      <p:ext uri="{BB962C8B-B14F-4D97-AF65-F5344CB8AC3E}">
        <p14:creationId xmlns:p14="http://schemas.microsoft.com/office/powerpoint/2010/main" val="281128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31C31-717C-53DF-BDF4-99BC9881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1. </a:t>
            </a:r>
            <a:r>
              <a:rPr lang="zh-CN" altLang="en-US" dirty="0"/>
              <a:t>流水化华莱士树乘法器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C3DA0-49E6-D495-D67F-A20AAB14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zh-CN" altLang="en-US" dirty="0"/>
              <a:t>核心思想：乘法转加法，将乘法通过</a:t>
            </a:r>
            <a:r>
              <a:rPr lang="en-US" altLang="zh-CN" dirty="0"/>
              <a:t>Booth</a:t>
            </a:r>
            <a:r>
              <a:rPr lang="zh-CN" altLang="en-US" dirty="0"/>
              <a:t>编码器变为</a:t>
            </a:r>
            <a:r>
              <a:rPr lang="en-US" altLang="zh-CN" dirty="0"/>
              <a:t>17</a:t>
            </a:r>
            <a:r>
              <a:rPr lang="zh-CN" altLang="en-US" dirty="0"/>
              <a:t>个部分积相加</a:t>
            </a:r>
            <a:endParaRPr lang="en-US" altLang="zh-CN" dirty="0"/>
          </a:p>
          <a:p>
            <a:r>
              <a:rPr lang="zh-CN" altLang="en-US" dirty="0"/>
              <a:t>流水化结构图：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0F1A2E-27EF-58B1-598A-90687E32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16728"/>
            <a:ext cx="7381702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6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31C31-717C-53DF-BDF4-99BC9881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1. </a:t>
            </a:r>
            <a:r>
              <a:rPr lang="zh-CN" altLang="en-US" dirty="0"/>
              <a:t>流水化华莱士树乘法器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2353B6C-E463-FFCE-B892-E215A213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116"/>
            <a:ext cx="8596668" cy="3880773"/>
          </a:xfrm>
        </p:spPr>
        <p:txBody>
          <a:bodyPr/>
          <a:lstStyle/>
          <a:p>
            <a:r>
              <a:rPr lang="zh-CN" altLang="en-US" dirty="0"/>
              <a:t>部件单独测试结果：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A31E40-6DB9-5E9F-621B-C1B33C31B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4880"/>
            <a:ext cx="12192000" cy="26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3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31C31-717C-53DF-BDF4-99BC9881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1. </a:t>
            </a:r>
            <a:r>
              <a:rPr lang="zh-CN" altLang="en-US" dirty="0"/>
              <a:t>流水化华莱士树乘法器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2353B6C-E463-FFCE-B892-E215A213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116"/>
            <a:ext cx="8596668" cy="3880773"/>
          </a:xfrm>
        </p:spPr>
        <p:txBody>
          <a:bodyPr/>
          <a:lstStyle/>
          <a:p>
            <a:r>
              <a:rPr lang="zh-CN" altLang="en-US" dirty="0"/>
              <a:t>乘法器单独的</a:t>
            </a:r>
            <a:r>
              <a:rPr lang="en-US" altLang="zh-CN" dirty="0"/>
              <a:t>testbench</a:t>
            </a:r>
            <a:r>
              <a:rPr lang="zh-CN" altLang="en-US" dirty="0"/>
              <a:t>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275236-1566-70B7-2E1C-CBB3C013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80" y="2076496"/>
            <a:ext cx="4424818" cy="446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4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2. </a:t>
            </a:r>
            <a:r>
              <a:rPr lang="zh-CN" altLang="en-US" dirty="0"/>
              <a:t>除法器的实现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核心思想：将除法转化为减法</a:t>
            </a:r>
          </a:p>
          <a:p>
            <a:r>
              <a:rPr lang="zh-CN" altLang="en-US" dirty="0"/>
              <a:t>具体实现方法：</a:t>
            </a:r>
            <a:r>
              <a:rPr lang="zh-CN" altLang="en-US" dirty="0">
                <a:sym typeface="+mn-ea"/>
              </a:rPr>
              <a:t>试商法</a:t>
            </a:r>
            <a:endParaRPr lang="zh-CN" altLang="en-US" dirty="0"/>
          </a:p>
          <a:p>
            <a:r>
              <a:rPr lang="zh-CN" altLang="en-US" dirty="0"/>
              <a:t>实现的功能：可对</a:t>
            </a:r>
            <a:r>
              <a:rPr lang="en-US" altLang="zh-CN" dirty="0"/>
              <a:t>32</a:t>
            </a:r>
            <a:r>
              <a:rPr lang="zh-CN" altLang="en-US" dirty="0"/>
              <a:t>位的两个操作数进行有</a:t>
            </a:r>
            <a:r>
              <a:rPr lang="en-US" altLang="zh-CN" dirty="0"/>
              <a:t>/</a:t>
            </a:r>
            <a:r>
              <a:rPr lang="zh-CN" altLang="en-US" dirty="0"/>
              <a:t>无符号除法，得到余数与商</a:t>
            </a:r>
          </a:p>
          <a:p>
            <a:r>
              <a:rPr lang="zh-CN" altLang="en-US" dirty="0"/>
              <a:t>最终模块</a:t>
            </a:r>
            <a:r>
              <a:rPr lang="en-US" altLang="zh-CN" dirty="0"/>
              <a:t>:</a:t>
            </a:r>
            <a:r>
              <a:rPr lang="en-US" altLang="zh-CN" dirty="0" err="1"/>
              <a:t>DIV.v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30" y="1272441"/>
            <a:ext cx="9597938" cy="529350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E090C-6564-48AE-9EDB-B208E77A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30" y="614593"/>
            <a:ext cx="8596668" cy="3880773"/>
          </a:xfrm>
        </p:spPr>
        <p:txBody>
          <a:bodyPr/>
          <a:lstStyle/>
          <a:p>
            <a:r>
              <a:rPr lang="zh-CN" altLang="en-US" dirty="0"/>
              <a:t>状态机，状态转移图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1081</Words>
  <Application>Microsoft Office PowerPoint</Application>
  <PresentationFormat>宽屏</PresentationFormat>
  <Paragraphs>97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华文新魏</vt:lpstr>
      <vt:lpstr>Arial</vt:lpstr>
      <vt:lpstr>Trebuchet MS</vt:lpstr>
      <vt:lpstr>Wingdings 3</vt:lpstr>
      <vt:lpstr>平面</vt:lpstr>
      <vt:lpstr>计组课设团队展示 ——5组</vt:lpstr>
      <vt:lpstr>组内工作统计</vt:lpstr>
      <vt:lpstr>Part 1. 流水化华莱士树乘法器</vt:lpstr>
      <vt:lpstr>Part 1. 流水化华莱士树乘法器</vt:lpstr>
      <vt:lpstr>Part 1. 流水化华莱士树乘法器</vt:lpstr>
      <vt:lpstr>Part 1. 流水化华莱士树乘法器</vt:lpstr>
      <vt:lpstr>Part 1. 流水化华莱士树乘法器</vt:lpstr>
      <vt:lpstr>Part 2. 除法器的实现</vt:lpstr>
      <vt:lpstr>PowerPoint 演示文稿</vt:lpstr>
      <vt:lpstr>PowerPoint 演示文稿</vt:lpstr>
      <vt:lpstr>PowerPoint 演示文稿</vt:lpstr>
      <vt:lpstr>PowerPoint 演示文稿</vt:lpstr>
      <vt:lpstr>Part 3. HILO寄存器和相关指令及其顶层模块的实现 </vt:lpstr>
      <vt:lpstr>Part 4. 协处理器</vt:lpstr>
      <vt:lpstr>Part 4. 协处理器</vt:lpstr>
      <vt:lpstr>Part 5. 基础异常与扩展</vt:lpstr>
      <vt:lpstr>Part 5.基础异常与扩展</vt:lpstr>
      <vt:lpstr>Part 5.基础异常与扩展</vt:lpstr>
      <vt:lpstr>Part 6. 直接映射Cache的实现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计组课设团队展示</dc:title>
  <dc:creator>刘 伟浩</dc:creator>
  <cp:lastModifiedBy>刘 伟浩</cp:lastModifiedBy>
  <cp:revision>18</cp:revision>
  <dcterms:created xsi:type="dcterms:W3CDTF">2022-11-10T11:57:00Z</dcterms:created>
  <dcterms:modified xsi:type="dcterms:W3CDTF">2022-11-12T09:39:26Z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44D7F8D8504547B79BE47A0E9167F3DE</vt:lpwstr>
  </property>
  <property fmtid="{D5CDD505-2E9C-101B-9397-08002B2CF9AE}" pid="3" name="KSOProductBuildVer">
    <vt:lpwstr>2052-11.8.2.9067</vt:lpwstr>
  </property>
</Properties>
</file>