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8"/>
  </p:handoutMasterIdLst>
  <p:sldIdLst>
    <p:sldId id="257" r:id="rId3"/>
    <p:sldId id="268" r:id="rId5"/>
    <p:sldId id="263" r:id="rId6"/>
    <p:sldId id="461" r:id="rId7"/>
    <p:sldId id="474" r:id="rId8"/>
    <p:sldId id="476" r:id="rId9"/>
    <p:sldId id="464" r:id="rId10"/>
    <p:sldId id="465" r:id="rId11"/>
    <p:sldId id="466" r:id="rId12"/>
    <p:sldId id="467" r:id="rId13"/>
    <p:sldId id="421" r:id="rId14"/>
    <p:sldId id="422" r:id="rId15"/>
    <p:sldId id="477" r:id="rId16"/>
    <p:sldId id="457" r:id="rId17"/>
    <p:sldId id="463" r:id="rId18"/>
    <p:sldId id="458" r:id="rId19"/>
    <p:sldId id="468" r:id="rId20"/>
    <p:sldId id="473" r:id="rId21"/>
    <p:sldId id="471" r:id="rId22"/>
    <p:sldId id="472" r:id="rId23"/>
    <p:sldId id="459" r:id="rId24"/>
    <p:sldId id="470" r:id="rId25"/>
    <p:sldId id="460" r:id="rId26"/>
    <p:sldId id="469" r:id="rId27"/>
  </p:sldIdLst>
  <p:sldSz cx="9144000" cy="6858000" type="screen4x3"/>
  <p:notesSz cx="6858000" cy="9144000"/>
  <p:custDataLst>
    <p:tags r:id="rId32"/>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62D1A"/>
    <a:srgbClr val="000000"/>
    <a:srgbClr val="FF0000"/>
    <a:srgbClr val="FFFF00"/>
    <a:srgbClr val="DDDDDD"/>
    <a:srgbClr val="000800"/>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610" autoAdjust="0"/>
  </p:normalViewPr>
  <p:slideViewPr>
    <p:cSldViewPr showGuides="1">
      <p:cViewPr varScale="1">
        <p:scale>
          <a:sx n="86" d="100"/>
          <a:sy n="86" d="100"/>
        </p:scale>
        <p:origin x="1382" y="67"/>
      </p:cViewPr>
      <p:guideLst>
        <p:guide orient="horz" pos="2205"/>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Wingdings" panose="05000000000000000000" pitchFamily="2" charset="2"/>
              <a:buNone/>
              <a:defRPr sz="1200" noProof="1">
                <a:ea typeface="宋体" panose="02010600030101010101" pitchFamily="2" charset="-122"/>
              </a:defRPr>
            </a:lvl1pPr>
          </a:lstStyle>
          <a:p>
            <a:fld id="{0B4955F2-96A6-492D-B431-98972C2D6EB5}" type="slidenum">
              <a:rPr altLang="zh-CN"/>
            </a:fld>
            <a:endParaRPr lang="zh-CN" altLang="zh-CN">
              <a:ea typeface="黑体" panose="02010609060101010101"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51204"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Wingdings" panose="05000000000000000000" pitchFamily="2" charset="2"/>
              <a:buNone/>
              <a:defRPr sz="1200" noProof="1">
                <a:ea typeface="宋体" panose="02010600030101010101" pitchFamily="2" charset="-122"/>
              </a:defRPr>
            </a:lvl1pPr>
          </a:lstStyle>
          <a:p>
            <a:fld id="{3DB9FB2D-680C-4659-BA83-5723BBF11E3A}" type="slidenum">
              <a:rPr altLang="zh-CN"/>
            </a:fld>
            <a:endParaRPr lang="zh-CN" altLang="zh-CN">
              <a:ea typeface="黑体" panose="02010609060101010101" pitchFamily="49"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F64EDFC4-4B88-4B81-BBDC-151F7EC08D8E}" type="slidenum">
              <a:rPr altLang="zh-CN">
                <a:ea typeface="宋体" panose="02010600030101010101" pitchFamily="2" charset="-122"/>
                <a:sym typeface="+mn-ea"/>
              </a:rPr>
            </a:fld>
            <a:endParaRPr lang="zh-CN" altLang="zh-CN">
              <a:ea typeface="宋体" panose="02010600030101010101" pitchFamily="2" charset="-122"/>
              <a:sym typeface="+mn-ea"/>
            </a:endParaRPr>
          </a:p>
        </p:txBody>
      </p:sp>
      <p:sp>
        <p:nvSpPr>
          <p:cNvPr id="52227" name="Rectangle 2"/>
          <p:cNvSpPr>
            <a:spLocks noGrp="1" noRot="1" noChangeAspect="1" noChangeArrowheads="1" noTextEdit="1"/>
          </p:cNvSpPr>
          <p:nvPr>
            <p:ph type="sldImg" idx="4294967295"/>
          </p:nvPr>
        </p:nvSpPr>
        <p:spPr/>
      </p:sp>
      <p:sp>
        <p:nvSpPr>
          <p:cNvPr id="52228" name="Rectangle 3"/>
          <p:cNvSpPr>
            <a:spLocks noGrp="1" noChangeArrowheads="1"/>
          </p:cNvSpPr>
          <p:nvPr>
            <p:ph type="body" idx="4294967295"/>
          </p:nvPr>
        </p:nvSpPr>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3D201635-0E9E-4D1D-AB92-9A13010D4B24}" type="slidenum">
              <a:rPr altLang="zh-CN">
                <a:ea typeface="宋体" panose="02010600030101010101" pitchFamily="2" charset="-122"/>
              </a:rPr>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3D201635-0E9E-4D1D-AB92-9A13010D4B24}" type="slidenum">
              <a:rPr altLang="zh-CN">
                <a:ea typeface="宋体" panose="02010600030101010101" pitchFamily="2" charset="-122"/>
              </a:rPr>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BA268C21-6DB2-4455-8C2E-144F8FD08B7A}" type="slidenum">
              <a:rPr altLang="zh-CN">
                <a:ea typeface="宋体" panose="02010600030101010101" pitchFamily="2" charset="-122"/>
              </a:rPr>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3D201635-0E9E-4D1D-AB92-9A13010D4B24}" type="slidenum">
              <a:rPr altLang="zh-CN">
                <a:ea typeface="宋体" panose="02010600030101010101" pitchFamily="2" charset="-122"/>
              </a:rPr>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55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34D27BF0-F374-4E30-B407-AD5C6217517C}" type="slidenum">
              <a:rPr altLang="zh-CN">
                <a:ea typeface="宋体" panose="02010600030101010101" pitchFamily="2" charset="-122"/>
              </a:rPr>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55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34D27BF0-F374-4E30-B407-AD5C6217517C}" type="slidenum">
              <a:rPr altLang="zh-CN">
                <a:ea typeface="宋体" panose="02010600030101010101" pitchFamily="2" charset="-122"/>
              </a:rPr>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55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34D27BF0-F374-4E30-B407-AD5C6217517C}" type="slidenum">
              <a:rPr altLang="zh-CN">
                <a:ea typeface="宋体" panose="02010600030101010101" pitchFamily="2" charset="-122"/>
              </a:rPr>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5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34D27BF0-F374-4E30-B407-AD5C6217517C}" type="slidenum">
              <a:rPr altLang="zh-CN">
                <a:ea typeface="宋体" panose="02010600030101010101" pitchFamily="2" charset="-122"/>
              </a:rPr>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3D201635-0E9E-4D1D-AB92-9A13010D4B24}" type="slidenum">
              <a:rPr altLang="zh-CN">
                <a:ea typeface="宋体" panose="02010600030101010101" pitchFamily="2" charset="-122"/>
              </a:rPr>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3D201635-0E9E-4D1D-AB92-9A13010D4B24}" type="slidenum">
              <a:rPr altLang="zh-CN">
                <a:ea typeface="宋体" panose="02010600030101010101" pitchFamily="2" charset="-122"/>
              </a:rPr>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r>
              <a:rPr lang="en-US" altLang="zh-CN"/>
              <a:t>page </a:t>
            </a:r>
            <a:fld id="{C9CC611B-A365-464B-AD41-7E9C0F618BE7}" type="slidenum">
              <a:rPr altLang="zh-CN"/>
            </a:fld>
            <a:endParaRPr lang="zh-CN" altLang="zh-CN"/>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969" y="0"/>
            <a:ext cx="2971031" cy="619443"/>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39750" y="188913"/>
            <a:ext cx="5688013" cy="431800"/>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r>
              <a:rPr lang="en-US" altLang="zh-CN"/>
              <a:t>page </a:t>
            </a:r>
            <a:fld id="{A559DA70-8E1F-444A-8343-8AC9AE6CD6EF}" type="slidenum">
              <a:rPr altLang="zh-CN"/>
            </a:fld>
            <a:endParaRPr lang="zh-CN" altLang="zh-CN"/>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81763" y="188913"/>
            <a:ext cx="1979612" cy="5616575"/>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539750" y="188913"/>
            <a:ext cx="5789613" cy="561657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r>
              <a:rPr lang="en-US" altLang="zh-CN"/>
              <a:t>page </a:t>
            </a:r>
            <a:fld id="{31F647E2-5103-4D0A-8F2B-45D6DBEC701A}" type="slidenum">
              <a:rPr altLang="zh-CN"/>
            </a:fld>
            <a:endParaRPr lang="zh-CN" altLang="zh-CN"/>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9750" y="188913"/>
            <a:ext cx="5688013" cy="431800"/>
          </a:xfrm>
          <a:prstGeom prst="rect">
            <a:avLst/>
          </a:prstGeom>
        </p:spPr>
        <p:txBody>
          <a:bodyPr/>
          <a:lstStyle>
            <a:lvl1pPr>
              <a:defRPr sz="2000">
                <a:solidFill>
                  <a:schemeClr val="tx1">
                    <a:lumMod val="65000"/>
                    <a:lumOff val="35000"/>
                  </a:schemeClr>
                </a:solidFill>
                <a:latin typeface="黑体" panose="02010609060101010101" pitchFamily="49" charset="-122"/>
                <a:ea typeface="黑体" panose="02010609060101010101" pitchFamily="49" charset="-122"/>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a:defRPr>
                <a:solidFill>
                  <a:schemeClr val="tx1">
                    <a:lumMod val="65000"/>
                    <a:lumOff val="35000"/>
                  </a:schemeClr>
                </a:solidFill>
                <a:latin typeface="黑体" panose="02010609060101010101" pitchFamily="49" charset="-122"/>
                <a:ea typeface="黑体" panose="02010609060101010101" pitchFamily="49" charset="-122"/>
              </a:defRPr>
            </a:lvl1pPr>
            <a:lvl2pPr>
              <a:buNone/>
              <a:defRPr sz="2000">
                <a:solidFill>
                  <a:schemeClr val="tx1">
                    <a:lumMod val="75000"/>
                    <a:lumOff val="25000"/>
                  </a:schemeClr>
                </a:solidFill>
                <a:latin typeface="华文细黑" panose="02010600040101010101" pitchFamily="2" charset="-122"/>
                <a:ea typeface="华文细黑" panose="02010600040101010101" pitchFamily="2" charset="-122"/>
              </a:defRPr>
            </a:lvl2pPr>
            <a:lvl3pPr>
              <a:buNone/>
              <a:defRPr sz="2000"/>
            </a:lvl3pPr>
            <a:lvl4pPr>
              <a:defRPr sz="1800">
                <a:latin typeface="华文细黑" panose="02010600040101010101" pitchFamily="2" charset="-122"/>
                <a:ea typeface="华文细黑" panose="02010600040101010101" pitchFamily="2" charset="-122"/>
              </a:defRPr>
            </a:lvl4pPr>
            <a:lvl5pPr>
              <a:defRPr sz="1600">
                <a:latin typeface="华文细黑" panose="02010600040101010101" pitchFamily="2" charset="-122"/>
                <a:ea typeface="华文细黑" panose="02010600040101010101" pitchFamily="2" charset="-122"/>
              </a:defRPr>
            </a:lvl5pPr>
          </a:lstStyle>
          <a:p>
            <a:pPr lvl="0"/>
            <a:r>
              <a:rPr lang="zh-CN" altLang="en-US" noProof="1"/>
              <a:t>单击此处编辑母版文本样式</a:t>
            </a:r>
            <a:endParaRPr lang="zh-CN" altLang="en-US" noProof="1"/>
          </a:p>
          <a:p>
            <a:pPr lvl="1"/>
            <a:r>
              <a:rPr lang="zh-CN" altLang="en-US" noProof="1"/>
              <a:t>第二级</a:t>
            </a:r>
            <a:endParaRPr lang="en-US" altLang="zh-CN" noProof="1"/>
          </a:p>
          <a:p>
            <a:pPr lvl="1"/>
            <a:r>
              <a:rPr lang="en-US" altLang="zh-CN" noProof="1"/>
              <a:t>		</a:t>
            </a:r>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3"/>
          <p:cNvSpPr>
            <a:spLocks noGrp="1"/>
          </p:cNvSpPr>
          <p:nvPr>
            <p:ph type="sldNum" sz="quarter" idx="12"/>
          </p:nvPr>
        </p:nvSpPr>
        <p:spPr/>
        <p:txBody>
          <a:bodyPr/>
          <a:lstStyle>
            <a:lvl1pPr>
              <a:defRPr/>
            </a:lvl1pPr>
          </a:lstStyle>
          <a:p>
            <a:r>
              <a:rPr lang="en-US" altLang="zh-CN"/>
              <a:t>page </a:t>
            </a:r>
            <a:fld id="{5E419720-B796-4193-A648-4309E40331A4}" type="slidenum">
              <a:rPr altLang="zh-CN"/>
            </a:fld>
            <a:endParaRPr lang="zh-CN" altLang="zh-CN"/>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969" y="0"/>
            <a:ext cx="2971031" cy="619443"/>
          </a:xfrm>
          <a:prstGeom prst="rect">
            <a:avLst/>
          </a:prstGeom>
        </p:spPr>
      </p:pic>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r>
              <a:rPr lang="en-US" altLang="zh-CN"/>
              <a:t>page </a:t>
            </a:r>
            <a:fld id="{58F74B56-0E90-42B9-80FE-1B9B96511BE4}" type="slidenum">
              <a:rPr altLang="zh-CN"/>
            </a:fld>
            <a:endParaRPr lang="zh-CN" altLang="zh-CN"/>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969" y="0"/>
            <a:ext cx="2971031" cy="619443"/>
          </a:xfrm>
          <a:prstGeom prst="rect">
            <a:avLst/>
          </a:prstGeom>
        </p:spPr>
      </p:pic>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39750" y="188913"/>
            <a:ext cx="5688013" cy="4318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539750" y="1773238"/>
            <a:ext cx="3884613"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576763" y="1773238"/>
            <a:ext cx="388461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r>
              <a:rPr lang="en-US" altLang="zh-CN"/>
              <a:t>page </a:t>
            </a:r>
            <a:fld id="{C3077B77-504C-44A3-B026-1B4277F05042}" type="slidenum">
              <a:rPr altLang="zh-CN"/>
            </a:fld>
            <a:endParaRPr lang="zh-CN" altLang="zh-CN"/>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969" y="0"/>
            <a:ext cx="2971031" cy="619443"/>
          </a:xfrm>
          <a:prstGeom prst="rect">
            <a:avLst/>
          </a:prstGeom>
        </p:spPr>
      </p:pic>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r>
              <a:rPr lang="en-US" altLang="zh-CN"/>
              <a:t>page </a:t>
            </a:r>
            <a:fld id="{4183D21E-ECC9-462C-974A-B69B87B96F1F}" type="slidenum">
              <a:rPr altLang="zh-CN"/>
            </a:fld>
            <a:endParaRPr lang="zh-CN" altLang="zh-CN"/>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187" y="188913"/>
            <a:ext cx="5688013" cy="431800"/>
          </a:xfrm>
          <a:prstGeom prst="rect">
            <a:avLst/>
          </a:prstGeom>
        </p:spPr>
        <p:txBody>
          <a:bodyPr/>
          <a:lstStyle>
            <a:lvl1pPr>
              <a:defRPr sz="2000">
                <a:solidFill>
                  <a:schemeClr val="tx1">
                    <a:lumMod val="75000"/>
                    <a:lumOff val="25000"/>
                  </a:schemeClr>
                </a:solidFill>
                <a:latin typeface="黑体" panose="02010609060101010101" pitchFamily="49" charset="-122"/>
                <a:ea typeface="黑体" panose="02010609060101010101" pitchFamily="49" charset="-122"/>
              </a:defRPr>
            </a:lvl1pPr>
          </a:lstStyle>
          <a:p>
            <a:r>
              <a:rPr lang="zh-CN" altLang="en-US" noProof="1"/>
              <a:t>单击此处编辑母版标题样式</a:t>
            </a:r>
            <a:endParaRPr lang="zh-CN" altLang="en-US" noProof="1"/>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r>
              <a:rPr lang="en-US" altLang="zh-CN"/>
              <a:t>page </a:t>
            </a:r>
            <a:fld id="{BB98B81B-615C-4EDC-B1A1-8DB0D1DFFD42}" type="slidenum">
              <a:rPr altLang="zh-CN"/>
            </a:fld>
            <a:endParaRPr lang="zh-CN" altLang="zh-CN"/>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r>
              <a:rPr lang="en-US" altLang="zh-CN"/>
              <a:t>page </a:t>
            </a:r>
            <a:fld id="{EBE3D06C-5C4D-4584-932B-1F09F3B9DA15}" type="slidenum">
              <a:rPr altLang="zh-CN"/>
            </a:fld>
            <a:endParaRPr lang="zh-CN" altLang="zh-CN"/>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r>
              <a:rPr lang="en-US" altLang="zh-CN"/>
              <a:t>page </a:t>
            </a:r>
            <a:fld id="{48D303BD-1855-4117-8D34-0FF282F2BC5F}" type="slidenum">
              <a:rPr altLang="zh-CN"/>
            </a:fld>
            <a:endParaRPr lang="zh-CN"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spcBef>
                <a:spcPct val="0"/>
              </a:spcBef>
              <a:buFontTx/>
              <a:buNone/>
              <a:defRPr>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r>
              <a:rPr lang="en-US" altLang="zh-CN"/>
              <a:t>page </a:t>
            </a:r>
            <a:fld id="{3796F398-B4B3-4593-9706-5269F71EFF87}" type="slidenum">
              <a:rPr altLang="zh-CN"/>
            </a:fld>
            <a:endParaRPr lang="zh-CN" altLang="zh-CN"/>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4294967295"/>
          </p:nvPr>
        </p:nvSpPr>
        <p:spPr bwMode="auto">
          <a:xfrm>
            <a:off x="539750" y="1773238"/>
            <a:ext cx="79216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单击此处编辑母版文本样式或者添加图片</a:t>
            </a:r>
            <a:endParaRPr lang="zh-CN" altLang="en-US" smtClean="0"/>
          </a:p>
        </p:txBody>
      </p:sp>
      <p:sp>
        <p:nvSpPr>
          <p:cNvPr id="1030" name="Rectangle 6"/>
          <p:cNvSpPr>
            <a:spLocks noGrp="1" noChangeArrowheads="1"/>
          </p:cNvSpPr>
          <p:nvPr>
            <p:ph type="sldNum" sz="quarter" idx="4"/>
          </p:nvPr>
        </p:nvSpPr>
        <p:spPr bwMode="auto">
          <a:xfrm>
            <a:off x="5822950" y="6408738"/>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Wingdings" panose="05000000000000000000" pitchFamily="2" charset="2"/>
              <a:buNone/>
              <a:defRPr sz="1000" i="1" noProof="1">
                <a:latin typeface="Myriad Pro" pitchFamily="34" charset="0"/>
                <a:ea typeface="宋体" panose="02010600030101010101" pitchFamily="2" charset="-122"/>
                <a:cs typeface="黑体" panose="02010609060101010101" pitchFamily="49" charset="-122"/>
              </a:defRPr>
            </a:lvl1pPr>
          </a:lstStyle>
          <a:p>
            <a:r>
              <a:rPr lang="en-US" altLang="zh-CN"/>
              <a:t>page </a:t>
            </a:r>
            <a:fld id="{5E9534DC-4D89-4C55-91E0-3CDE26F14552}" type="slidenum">
              <a:rPr altLang="zh-CN"/>
            </a:fld>
            <a:endParaRPr lang="zh-CN" altLang="zh-CN"/>
          </a:p>
        </p:txBody>
      </p:sp>
      <p:pic>
        <p:nvPicPr>
          <p:cNvPr id="5" name="图片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172969" y="0"/>
            <a:ext cx="2971031" cy="6194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txStyles>
    <p:titleStyle>
      <a:lvl1pPr algn="l" rtl="0" eaLnBrk="0" fontAlgn="base" hangingPunct="0">
        <a:spcBef>
          <a:spcPct val="0"/>
        </a:spcBef>
        <a:spcAft>
          <a:spcPct val="0"/>
        </a:spcAft>
        <a:defRPr sz="1400">
          <a:solidFill>
            <a:schemeClr val="tx2"/>
          </a:solidFill>
          <a:latin typeface="+mj-lt"/>
          <a:ea typeface="黑体" panose="02010609060101010101" pitchFamily="49" charset="-122"/>
          <a:cs typeface="+mj-cs"/>
        </a:defRPr>
      </a:lvl1pPr>
      <a:lvl2pPr algn="l" rtl="0" eaLnBrk="0" fontAlgn="base" hangingPunct="0">
        <a:spcBef>
          <a:spcPct val="0"/>
        </a:spcBef>
        <a:spcAft>
          <a:spcPct val="0"/>
        </a:spcAft>
        <a:defRPr sz="1400">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1400">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1400">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1400">
          <a:solidFill>
            <a:schemeClr val="tx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1400">
          <a:solidFill>
            <a:schemeClr val="tx2"/>
          </a:solidFill>
          <a:latin typeface="Arial" panose="020B0604020202020204" pitchFamily="34" charset="0"/>
          <a:ea typeface="汉仪中黑简" pitchFamily="49" charset="-122"/>
        </a:defRPr>
      </a:lvl6pPr>
      <a:lvl7pPr marL="914400" algn="l" rtl="0" fontAlgn="base">
        <a:spcBef>
          <a:spcPct val="0"/>
        </a:spcBef>
        <a:spcAft>
          <a:spcPct val="0"/>
        </a:spcAft>
        <a:defRPr sz="1400">
          <a:solidFill>
            <a:schemeClr val="tx2"/>
          </a:solidFill>
          <a:latin typeface="Arial" panose="020B0604020202020204" pitchFamily="34" charset="0"/>
          <a:ea typeface="汉仪中黑简" pitchFamily="49" charset="-122"/>
        </a:defRPr>
      </a:lvl7pPr>
      <a:lvl8pPr marL="1371600" algn="l" rtl="0" fontAlgn="base">
        <a:spcBef>
          <a:spcPct val="0"/>
        </a:spcBef>
        <a:spcAft>
          <a:spcPct val="0"/>
        </a:spcAft>
        <a:defRPr sz="1400">
          <a:solidFill>
            <a:schemeClr val="tx2"/>
          </a:solidFill>
          <a:latin typeface="Arial" panose="020B0604020202020204" pitchFamily="34" charset="0"/>
          <a:ea typeface="汉仪中黑简" pitchFamily="49" charset="-122"/>
        </a:defRPr>
      </a:lvl8pPr>
      <a:lvl9pPr marL="1828800" algn="l" rtl="0" fontAlgn="base">
        <a:spcBef>
          <a:spcPct val="0"/>
        </a:spcBef>
        <a:spcAft>
          <a:spcPct val="0"/>
        </a:spcAft>
        <a:defRPr sz="1400">
          <a:solidFill>
            <a:schemeClr val="tx2"/>
          </a:solidFill>
          <a:latin typeface="Arial" panose="020B0604020202020204" pitchFamily="34" charset="0"/>
          <a:ea typeface="汉仪中黑简" pitchFamily="49" charset="-122"/>
        </a:defRPr>
      </a:lvl9pPr>
    </p:titleStyle>
    <p:bodyStyle>
      <a:lvl1pPr marL="342900" indent="-342900" algn="l" rtl="0" eaLnBrk="0" fontAlgn="base" hangingPunct="0">
        <a:spcBef>
          <a:spcPct val="20000"/>
        </a:spcBef>
        <a:spcAft>
          <a:spcPct val="0"/>
        </a:spcAft>
        <a:defRPr sz="20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https://www.icourse163.org/learn/SEU-1003566002?tid=1460962441#/learn/content?type=detail&amp;id=1237237040&amp;cid=1257067047&amp;replay=tr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lab-x.com/details/page?id=6594&amp;isView=tru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file:///C:\Documents%20and%20Settings\test\My%20Documents\Tencent%20Files\120710851\Image\NHVK7DZ2D2R)MRCG1KE4MB2.jpg" TargetMode="Externa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r>
              <a:rPr lang="en-US" altLang="zh-CN">
                <a:latin typeface="Myriad Pro" pitchFamily="34" charset="0"/>
                <a:ea typeface="宋体" panose="02010600030101010101" pitchFamily="2" charset="-122"/>
              </a:rPr>
              <a:t>page </a:t>
            </a:r>
            <a:fld id="{AD3EA4BA-CCE7-414F-908C-EDEA4DCC9516}" type="slidenum">
              <a:rPr altLang="zh-CN">
                <a:latin typeface="Myriad Pro" pitchFamily="34" charset="0"/>
                <a:ea typeface="宋体" panose="02010600030101010101" pitchFamily="2" charset="-122"/>
              </a:rPr>
            </a:fld>
            <a:endParaRPr lang="zh-CN" altLang="zh-CN">
              <a:latin typeface="Myriad Pro" pitchFamily="34" charset="0"/>
              <a:ea typeface="宋体" panose="02010600030101010101" pitchFamily="2" charset="-122"/>
            </a:endParaRPr>
          </a:p>
        </p:txBody>
      </p:sp>
      <p:sp>
        <p:nvSpPr>
          <p:cNvPr id="13315" name="Rectangle 33"/>
          <p:cNvSpPr>
            <a:spLocks noGrp="1" noChangeArrowheads="1"/>
          </p:cNvSpPr>
          <p:nvPr>
            <p:ph type="title"/>
          </p:nvPr>
        </p:nvSpPr>
        <p:spPr/>
        <p:txBody>
          <a:bodyPr/>
          <a:lstStyle/>
          <a:p>
            <a:pPr eaLnBrk="1" hangingPunct="1"/>
            <a:endParaRPr lang="zh-CN" altLang="zh-CN" smtClean="0">
              <a:solidFill>
                <a:srgbClr val="595959"/>
              </a:solidFill>
            </a:endParaRPr>
          </a:p>
        </p:txBody>
      </p:sp>
      <p:sp>
        <p:nvSpPr>
          <p:cNvPr id="13316" name="Rectangle 34"/>
          <p:cNvSpPr>
            <a:spLocks noGrp="1" noChangeArrowheads="1"/>
          </p:cNvSpPr>
          <p:nvPr>
            <p:ph idx="1"/>
          </p:nvPr>
        </p:nvSpPr>
        <p:spPr/>
        <p:txBody>
          <a:bodyPr/>
          <a:lstStyle/>
          <a:p>
            <a:pPr eaLnBrk="1" hangingPunct="1"/>
            <a:endParaRPr lang="zh-CN" altLang="zh-CN" smtClean="0">
              <a:solidFill>
                <a:srgbClr val="595959"/>
              </a:solidFill>
            </a:endParaRPr>
          </a:p>
        </p:txBody>
      </p:sp>
      <p:pic>
        <p:nvPicPr>
          <p:cNvPr id="13317" name="Picture 8" descr="L:\我的文件\PPT封面_龙芯中科.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56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36"/>
          <p:cNvSpPr>
            <a:spLocks noChangeArrowheads="1"/>
          </p:cNvSpPr>
          <p:nvPr/>
        </p:nvSpPr>
        <p:spPr bwMode="auto">
          <a:xfrm>
            <a:off x="611188" y="5805488"/>
            <a:ext cx="324008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buFont typeface="Wingdings" panose="05000000000000000000" pitchFamily="2" charset="2"/>
              <a:buNone/>
            </a:pPr>
            <a:r>
              <a:rPr lang="en-US" altLang="zh-CN" sz="2400" dirty="0" smtClean="0">
                <a:solidFill>
                  <a:schemeClr val="tx2"/>
                </a:solidFill>
                <a:ea typeface="华文楷体" panose="02010600040101010101" pitchFamily="2" charset="-122"/>
              </a:rPr>
              <a:t>2019.11</a:t>
            </a:r>
            <a:endParaRPr lang="zh-CN" altLang="en-US" sz="2400" dirty="0">
              <a:solidFill>
                <a:schemeClr val="tx2"/>
              </a:solidFill>
              <a:ea typeface="华文楷体" panose="02010600040101010101" pitchFamily="2" charset="-122"/>
            </a:endParaRPr>
          </a:p>
        </p:txBody>
      </p:sp>
      <p:sp>
        <p:nvSpPr>
          <p:cNvPr id="13319" name="Rectangle 37"/>
          <p:cNvSpPr>
            <a:spLocks noChangeArrowheads="1"/>
          </p:cNvSpPr>
          <p:nvPr/>
        </p:nvSpPr>
        <p:spPr bwMode="auto">
          <a:xfrm>
            <a:off x="468313" y="2492375"/>
            <a:ext cx="80645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r>
              <a:rPr lang="zh-CN" altLang="en-US" sz="4400" dirty="0" smtClean="0">
                <a:solidFill>
                  <a:schemeClr val="bg1"/>
                </a:solidFill>
                <a:latin typeface="华文楷体" panose="02010600040101010101" pitchFamily="2" charset="-122"/>
                <a:ea typeface="华文楷体" panose="02010600040101010101" pitchFamily="2" charset="-122"/>
              </a:rPr>
              <a:t>计算机组成原理课程设计</a:t>
            </a:r>
            <a:endParaRPr lang="en-US" altLang="zh-CN" sz="4400" dirty="0">
              <a:solidFill>
                <a:schemeClr val="bg1"/>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0" y="3568"/>
            <a:ext cx="9144000" cy="6850864"/>
          </a:xfrm>
          <a:prstGeom prst="rect">
            <a:avLst/>
          </a:prstGeom>
        </p:spPr>
      </p:pic>
      <p:sp>
        <p:nvSpPr>
          <p:cNvPr id="3" name="文本框 2"/>
          <p:cNvSpPr txBox="1"/>
          <p:nvPr/>
        </p:nvSpPr>
        <p:spPr>
          <a:xfrm>
            <a:off x="1979340" y="2390383"/>
            <a:ext cx="6121052" cy="707886"/>
          </a:xfrm>
          <a:prstGeom prst="rect">
            <a:avLst/>
          </a:prstGeom>
          <a:noFill/>
        </p:spPr>
        <p:txBody>
          <a:bodyPr wrap="square" rtlCol="0">
            <a:spAutoFit/>
          </a:bodyPr>
          <a:lstStyle/>
          <a:p>
            <a:r>
              <a:rPr lang="zh-CN" altLang="en-US" sz="4000" b="1" dirty="0" smtClean="0">
                <a:solidFill>
                  <a:schemeClr val="bg1"/>
                </a:solidFill>
                <a:latin typeface="宋体" panose="02010600030101010101" pitchFamily="2" charset="-122"/>
                <a:ea typeface="宋体" panose="02010600030101010101" pitchFamily="2" charset="-122"/>
              </a:rPr>
              <a:t>计算机组成原理课程设计</a:t>
            </a:r>
            <a:endParaRPr lang="zh-CN" altLang="en-US" sz="4000" b="1" dirty="0">
              <a:solidFill>
                <a:schemeClr val="bg1"/>
              </a:solidFill>
              <a:latin typeface="宋体" panose="02010600030101010101" pitchFamily="2" charset="-122"/>
              <a:ea typeface="宋体" panose="02010600030101010101" pitchFamily="2" charset="-122"/>
            </a:endParaRPr>
          </a:p>
        </p:txBody>
      </p:sp>
      <p:sp>
        <p:nvSpPr>
          <p:cNvPr id="10" name="文本框 9"/>
          <p:cNvSpPr txBox="1"/>
          <p:nvPr/>
        </p:nvSpPr>
        <p:spPr>
          <a:xfrm>
            <a:off x="1037270" y="3871314"/>
            <a:ext cx="1884139" cy="1077218"/>
          </a:xfrm>
          <a:prstGeom prst="rect">
            <a:avLst/>
          </a:prstGeom>
          <a:noFill/>
        </p:spPr>
        <p:txBody>
          <a:bodyPr wrap="square" rtlCol="0">
            <a:spAutoFit/>
          </a:bodyPr>
          <a:lstStyle/>
          <a:p>
            <a:endParaRPr lang="en-US" altLang="zh-CN" sz="3200" dirty="0" smtClean="0">
              <a:solidFill>
                <a:schemeClr val="bg1"/>
              </a:solidFill>
              <a:latin typeface="宋体" panose="02010600030101010101" pitchFamily="2" charset="-122"/>
              <a:ea typeface="宋体" panose="02010600030101010101" pitchFamily="2" charset="-122"/>
            </a:endParaRPr>
          </a:p>
          <a:p>
            <a:r>
              <a:rPr lang="en-US" altLang="zh-CN" sz="3200" b="1" dirty="0" smtClean="0">
                <a:solidFill>
                  <a:schemeClr val="bg1"/>
                </a:solidFill>
                <a:latin typeface="宋体" panose="02010600030101010101" pitchFamily="2" charset="-122"/>
                <a:ea typeface="宋体" panose="02010600030101010101" pitchFamily="2" charset="-122"/>
              </a:rPr>
              <a:t>2023.9</a:t>
            </a:r>
            <a:endParaRPr lang="zh-CN" altLang="en-US" sz="3200" b="1" dirty="0">
              <a:solidFill>
                <a:schemeClr val="bg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268413"/>
            <a:ext cx="8135937" cy="4824412"/>
          </a:xfrm>
        </p:spPr>
        <p:txBody>
          <a:bodyPr/>
          <a:lstStyle/>
          <a:p>
            <a:pPr marL="285750" lvl="1" eaLnBrk="1" hangingPunct="1">
              <a:lnSpc>
                <a:spcPts val="2500"/>
              </a:lnSpc>
              <a:spcBef>
                <a:spcPct val="0"/>
              </a:spcBef>
              <a:buFont typeface="Wingdings" panose="05000000000000000000" pitchFamily="2" charset="2"/>
              <a:buChar char="n"/>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和</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VHDL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这类硬件描述语言设计最初是用于大型数字电路的建模、仿真，由基于</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HDL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的设计转换为逻辑门相互连接的电路图的工作仍是由设计人员手工完成的，这个过程既费时费力又容易出错。后来逻辑综合工具的出现和发展改变了这一状况。设计者可以使用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HDL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RTL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级对电路进行描述，然后选定标准单元库并定义相关设计约束，那么逻辑综合工具就会自动的将</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HDL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语言转换为门级网表，这个转换的过程称为</a:t>
            </a:r>
            <a:r>
              <a:rPr lang="zh-CN" altLang="en-US" b="1" dirty="0">
                <a:solidFill>
                  <a:srgbClr val="FF0000"/>
                </a:solidFill>
                <a:latin typeface="微软雅黑" panose="020B0503020204020204" pitchFamily="34" charset="-122"/>
                <a:ea typeface="微软雅黑" panose="020B0503020204020204" pitchFamily="34" charset="-122"/>
                <a:cs typeface="+mn-cs"/>
              </a:rPr>
              <a:t>逻辑综合</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marL="285750" lvl="1" eaLnBrk="1" hangingPunct="1">
              <a:lnSpc>
                <a:spcPts val="2500"/>
              </a:lnSpc>
              <a:spcBef>
                <a:spcPct val="0"/>
              </a:spcBef>
              <a:buFont typeface="Wingdings" panose="05000000000000000000" pitchFamily="2" charset="2"/>
              <a:buChar char="n"/>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marL="285750" lvl="1" eaLnBrk="1" hangingPunct="1">
              <a:lnSpc>
                <a:spcPts val="2500"/>
              </a:lnSpc>
              <a:spcBef>
                <a:spcPct val="0"/>
              </a:spcBef>
              <a:buFont typeface="Wingdings" panose="05000000000000000000" pitchFamily="2" charset="2"/>
              <a:buChar char="n"/>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在逻辑综合过程中，工具能够支持的语言要素是</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语言的一个子集，也就是说</a:t>
            </a:r>
            <a:r>
              <a:rPr lang="zh-CN" altLang="en-US" b="1" dirty="0">
                <a:solidFill>
                  <a:srgbClr val="FF0000"/>
                </a:solidFill>
                <a:latin typeface="微软雅黑" panose="020B0503020204020204" pitchFamily="34" charset="-122"/>
                <a:ea typeface="微软雅黑" panose="020B0503020204020204" pitchFamily="34" charset="-122"/>
                <a:cs typeface="+mn-cs"/>
              </a:rPr>
              <a:t>并不是所有的</a:t>
            </a:r>
            <a:r>
              <a:rPr lang="en-US" altLang="zh-CN" b="1" dirty="0">
                <a:solidFill>
                  <a:srgbClr val="FF0000"/>
                </a:solidFill>
                <a:latin typeface="微软雅黑" panose="020B0503020204020204" pitchFamily="34" charset="-122"/>
                <a:ea typeface="微软雅黑" panose="020B0503020204020204" pitchFamily="34" charset="-122"/>
                <a:cs typeface="+mn-cs"/>
              </a:rPr>
              <a:t>Verilog</a:t>
            </a:r>
            <a:r>
              <a:rPr lang="zh-CN" altLang="en-US" b="1" dirty="0">
                <a:solidFill>
                  <a:srgbClr val="FF0000"/>
                </a:solidFill>
                <a:latin typeface="微软雅黑" panose="020B0503020204020204" pitchFamily="34" charset="-122"/>
                <a:ea typeface="微软雅黑" panose="020B0503020204020204" pitchFamily="34" charset="-122"/>
                <a:cs typeface="+mn-cs"/>
              </a:rPr>
              <a:t>语言要素都可以进行</a:t>
            </a:r>
            <a:r>
              <a:rPr lang="zh-CN" altLang="en-US" b="1" dirty="0" smtClean="0">
                <a:solidFill>
                  <a:srgbClr val="FF0000"/>
                </a:solidFill>
                <a:latin typeface="微软雅黑" panose="020B0503020204020204" pitchFamily="34" charset="-122"/>
                <a:ea typeface="微软雅黑" panose="020B0503020204020204" pitchFamily="34" charset="-122"/>
                <a:cs typeface="+mn-cs"/>
              </a:rPr>
              <a:t>逻辑综合</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marL="285750" lvl="1" eaLnBrk="1" hangingPunct="1">
              <a:lnSpc>
                <a:spcPts val="2500"/>
              </a:lnSpc>
              <a:spcBef>
                <a:spcPct val="0"/>
              </a:spcBef>
              <a:buFont typeface="Wingdings" panose="05000000000000000000" pitchFamily="2" charset="2"/>
              <a:buChar char="n"/>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marL="285750" lvl="1" eaLnBrk="1" hangingPunct="1">
              <a:lnSpc>
                <a:spcPts val="2500"/>
              </a:lnSpc>
              <a:spcBef>
                <a:spcPct val="0"/>
              </a:spcBef>
              <a:buFont typeface="Wingdings" panose="05000000000000000000" pitchFamily="2" charset="2"/>
              <a:buChar char="n"/>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我们要求同学们采用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RTL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Register Transfer Level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，寄存器传输级）设计，且要求设计可以被</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EDA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工具综合成最终的电路，那么</a:t>
            </a:r>
            <a:r>
              <a:rPr lang="zh-CN" altLang="en-US" b="1" dirty="0">
                <a:solidFill>
                  <a:srgbClr val="FF0000"/>
                </a:solidFill>
                <a:latin typeface="微软雅黑" panose="020B0503020204020204" pitchFamily="34" charset="-122"/>
                <a:ea typeface="微软雅黑" panose="020B0503020204020204" pitchFamily="34" charset="-122"/>
                <a:cs typeface="+mn-cs"/>
              </a:rPr>
              <a:t>同学们在进行电路设计时</a:t>
            </a:r>
            <a:r>
              <a:rPr lang="zh-CN" altLang="en-US" b="1" dirty="0" smtClean="0">
                <a:solidFill>
                  <a:srgbClr val="FF0000"/>
                </a:solidFill>
                <a:latin typeface="微软雅黑" panose="020B0503020204020204" pitchFamily="34" charset="-122"/>
                <a:ea typeface="微软雅黑" panose="020B0503020204020204" pitchFamily="34" charset="-122"/>
                <a:cs typeface="+mn-cs"/>
              </a:rPr>
              <a:t>只能用</a:t>
            </a:r>
            <a:r>
              <a:rPr lang="zh-CN" altLang="en-US" b="1" dirty="0">
                <a:solidFill>
                  <a:srgbClr val="FF0000"/>
                </a:solidFill>
                <a:latin typeface="微软雅黑" panose="020B0503020204020204" pitchFamily="34" charset="-122"/>
                <a:ea typeface="微软雅黑" panose="020B0503020204020204" pitchFamily="34" charset="-122"/>
                <a:cs typeface="+mn-cs"/>
              </a:rPr>
              <a:t>到</a:t>
            </a:r>
            <a:r>
              <a:rPr lang="en-US" altLang="zh-CN" b="1" dirty="0">
                <a:solidFill>
                  <a:srgbClr val="FF0000"/>
                </a:solidFill>
                <a:latin typeface="微软雅黑" panose="020B0503020204020204" pitchFamily="34" charset="-122"/>
                <a:ea typeface="微软雅黑" panose="020B0503020204020204" pitchFamily="34" charset="-122"/>
                <a:cs typeface="+mn-cs"/>
              </a:rPr>
              <a:t>Verilog</a:t>
            </a:r>
            <a:r>
              <a:rPr lang="zh-CN" altLang="en-US" b="1" dirty="0">
                <a:solidFill>
                  <a:srgbClr val="FF0000"/>
                </a:solidFill>
                <a:latin typeface="微软雅黑" panose="020B0503020204020204" pitchFamily="34" charset="-122"/>
                <a:ea typeface="微软雅黑" panose="020B0503020204020204" pitchFamily="34" charset="-122"/>
                <a:cs typeface="+mn-cs"/>
              </a:rPr>
              <a:t>语言的可综合</a:t>
            </a:r>
            <a:r>
              <a:rPr lang="zh-CN" altLang="en-US" b="1" dirty="0" smtClean="0">
                <a:solidFill>
                  <a:srgbClr val="FF0000"/>
                </a:solidFill>
                <a:latin typeface="微软雅黑" panose="020B0503020204020204" pitchFamily="34" charset="-122"/>
                <a:ea typeface="微软雅黑" panose="020B0503020204020204" pitchFamily="34" charset="-122"/>
                <a:cs typeface="+mn-cs"/>
              </a:rPr>
              <a:t>子集</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marL="285750" lvl="1" eaLnBrk="1" hangingPunct="1">
              <a:lnSpc>
                <a:spcPts val="2500"/>
              </a:lnSpc>
              <a:spcBef>
                <a:spcPct val="0"/>
              </a:spcBef>
              <a:buFont typeface="Wingdings" panose="05000000000000000000" pitchFamily="2" charset="2"/>
              <a:buChar char="n"/>
              <a:defRPr/>
            </a:pPr>
            <a:endParaRPr lang="zh-CN" altLang="en-US" sz="1800" dirty="0">
              <a:latin typeface="微软雅黑" panose="020B0503020204020204" pitchFamily="34" charset="-122"/>
              <a:ea typeface="微软雅黑" panose="020B0503020204020204" pitchFamily="34" charset="-122"/>
            </a:endParaRPr>
          </a:p>
        </p:txBody>
      </p:sp>
      <p:sp>
        <p:nvSpPr>
          <p:cNvPr id="23555"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E00D13DD-2A5B-4552-965A-EADF97AC9DBD}"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23556" name="AutoShape 6"/>
          <p:cNvSpPr>
            <a:spLocks noChangeArrowheads="1"/>
          </p:cNvSpPr>
          <p:nvPr/>
        </p:nvSpPr>
        <p:spPr bwMode="auto">
          <a:xfrm>
            <a:off x="541338" y="476250"/>
            <a:ext cx="2374900"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可综合</a:t>
            </a:r>
            <a:r>
              <a:rPr lang="en-US" altLang="zh-CN"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Verilog</a:t>
            </a:r>
            <a:endPar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B6D2C0E2-E906-4B03-99B2-736C4ED405CD}"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6388" name="AutoShape 6"/>
          <p:cNvSpPr>
            <a:spLocks noChangeArrowheads="1"/>
          </p:cNvSpPr>
          <p:nvPr/>
        </p:nvSpPr>
        <p:spPr bwMode="auto">
          <a:xfrm>
            <a:off x="541338" y="476250"/>
            <a:ext cx="2662237"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课程设计安排</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467544" y="1052736"/>
          <a:ext cx="7992889" cy="3672476"/>
        </p:xfrm>
        <a:graphic>
          <a:graphicData uri="http://schemas.openxmlformats.org/drawingml/2006/table">
            <a:tbl>
              <a:tblPr>
                <a:tableStyleId>{5C22544A-7EE6-4342-B048-85BDC9FD1C3A}</a:tableStyleId>
              </a:tblPr>
              <a:tblGrid>
                <a:gridCol w="2734519"/>
                <a:gridCol w="1009897"/>
                <a:gridCol w="2376264"/>
                <a:gridCol w="1872209"/>
              </a:tblGrid>
              <a:tr h="214785">
                <a:tc rowSpan="2">
                  <a:txBody>
                    <a:bodyPr/>
                    <a:lstStyle/>
                    <a:p>
                      <a:pPr algn="ctr" fontAlgn="ctr"/>
                      <a:r>
                        <a:rPr lang="en-US" altLang="zh-CN" sz="1100" u="none" strike="noStrike" dirty="0" smtClean="0">
                          <a:effectLst/>
                        </a:rPr>
                        <a:t>2023</a:t>
                      </a:r>
                      <a:r>
                        <a:rPr lang="zh-CN" altLang="en-US" sz="1100" u="none" strike="noStrike" dirty="0" smtClean="0">
                          <a:effectLst/>
                        </a:rPr>
                        <a:t>计算</a:t>
                      </a:r>
                      <a:r>
                        <a:rPr lang="zh-CN" altLang="en-US" sz="1100" u="none" strike="noStrike" dirty="0">
                          <a:effectLst/>
                        </a:rPr>
                        <a:t>机组成原理课程设计安排</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rowSpan="2">
                  <a:txBody>
                    <a:bodyPr/>
                    <a:lstStyle/>
                    <a:p>
                      <a:pPr algn="ctr" fontAlgn="ctr"/>
                      <a:r>
                        <a:rPr lang="zh-CN" altLang="en-US" sz="1100" u="none" strike="noStrike" dirty="0">
                          <a:effectLst/>
                        </a:rPr>
                        <a:t>日期</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gridSpan="2">
                  <a:txBody>
                    <a:bodyPr/>
                    <a:lstStyle/>
                    <a:p>
                      <a:pPr algn="ctr" fontAlgn="ctr"/>
                      <a:r>
                        <a:rPr lang="zh-CN" altLang="en-US" sz="1050" u="none" strike="noStrike" dirty="0">
                          <a:effectLst/>
                        </a:rPr>
                        <a:t>流水线处理器</a:t>
                      </a:r>
                      <a:endParaRPr lang="zh-CN" altLang="en-US" sz="1050" b="1"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hMerge="1">
                  <a:tcPr/>
                </a:tc>
              </a:tr>
              <a:tr h="214785">
                <a:tc vMerge="1">
                  <a:tcPr/>
                </a:tc>
                <a:tc vMerge="1">
                  <a:tcPr/>
                </a:tc>
                <a:tc>
                  <a:txBody>
                    <a:bodyPr/>
                    <a:lstStyle/>
                    <a:p>
                      <a:pPr algn="ctr" fontAlgn="ctr"/>
                      <a:r>
                        <a:rPr lang="zh-CN" altLang="en-US" sz="1050" u="none" strike="noStrike">
                          <a:effectLst/>
                        </a:rPr>
                        <a:t>内容</a:t>
                      </a:r>
                      <a:endParaRPr lang="zh-CN" altLang="en-US" sz="1050" b="1" i="0" u="none" strike="noStrike">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ctr" fontAlgn="ctr"/>
                      <a:r>
                        <a:rPr lang="zh-CN" altLang="en-US" sz="1050" u="none" strike="noStrike" dirty="0">
                          <a:effectLst/>
                        </a:rPr>
                        <a:t>参考资料</a:t>
                      </a:r>
                      <a:endParaRPr lang="zh-CN" altLang="en-US" sz="1050" b="1"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r>
              <a:tr h="921604">
                <a:tc>
                  <a:txBody>
                    <a:bodyPr/>
                    <a:lstStyle/>
                    <a:p>
                      <a:pPr algn="ctr" fontAlgn="ctr"/>
                      <a:r>
                        <a:rPr lang="zh-CN" altLang="en-US" sz="1100" b="0" i="0" u="none" strike="noStrike" dirty="0" smtClean="0">
                          <a:solidFill>
                            <a:srgbClr val="FF0000"/>
                          </a:solidFill>
                          <a:effectLst/>
                          <a:latin typeface="+mn-lt"/>
                          <a:ea typeface="+mn-ea"/>
                        </a:rPr>
                        <a:t>讲授</a:t>
                      </a:r>
                      <a:endParaRPr lang="zh-CN" altLang="en-US" sz="1100" b="0" i="0" u="none" strike="noStrike" dirty="0">
                        <a:solidFill>
                          <a:srgbClr val="FF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ctr" fontAlgn="ctr"/>
                      <a:r>
                        <a:rPr lang="en-US" altLang="zh-CN" sz="1100" b="0" i="0" u="none" strike="noStrike" dirty="0" smtClean="0">
                          <a:solidFill>
                            <a:schemeClr val="dk1"/>
                          </a:solidFill>
                          <a:effectLst/>
                          <a:latin typeface="+mn-lt"/>
                          <a:ea typeface="+mn-ea"/>
                        </a:rPr>
                        <a:t>9.19</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r>
                        <a:rPr lang="zh-CN" altLang="en-US" sz="800" u="none" strike="noStrike" dirty="0" smtClean="0">
                          <a:effectLst/>
                        </a:rPr>
                        <a:t>处理器模型，</a:t>
                      </a:r>
                      <a:r>
                        <a:rPr lang="en-US" altLang="zh-CN" sz="800" u="none" strike="noStrike" dirty="0" smtClean="0">
                          <a:effectLst/>
                        </a:rPr>
                        <a:t>CDE</a:t>
                      </a:r>
                      <a:r>
                        <a:rPr lang="zh-CN" altLang="en-US" sz="800" u="none" strike="noStrike" dirty="0" smtClean="0">
                          <a:effectLst/>
                        </a:rPr>
                        <a:t>环境与指令扩展，</a:t>
                      </a:r>
                      <a:r>
                        <a:rPr lang="en-US" altLang="zh-CN" sz="800" u="none" strike="noStrike" dirty="0" smtClean="0">
                          <a:effectLst/>
                        </a:rPr>
                        <a:t>Trace</a:t>
                      </a:r>
                      <a:r>
                        <a:rPr lang="zh-CN" altLang="en-US" sz="800" u="none" strike="noStrike" dirty="0" smtClean="0">
                          <a:effectLst/>
                        </a:rPr>
                        <a:t>比对测试方法。</a:t>
                      </a: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r>
                        <a:rPr lang="en-US" sz="800" u="sng" strike="noStrike" dirty="0">
                          <a:effectLst/>
                          <a:hlinkClick r:id="rId1"/>
                        </a:rPr>
                        <a:t>https://www.icourse163.org/learn/SEU-1003566002?tid=1460962441#/learn/content?type=detail&amp;id=1237237040&amp;cid=1257067047&amp;replay=true</a:t>
                      </a:r>
                      <a:endParaRPr lang="en-US" sz="800" b="0" i="0" u="sng" strike="noStrike" dirty="0">
                        <a:solidFill>
                          <a:srgbClr val="0000FF"/>
                        </a:solidFill>
                        <a:effectLst/>
                        <a:latin typeface="宋体" panose="02010600030101010101" pitchFamily="2" charset="-122"/>
                        <a:ea typeface="宋体" panose="02010600030101010101" pitchFamily="2" charset="-122"/>
                      </a:endParaRPr>
                    </a:p>
                  </a:txBody>
                  <a:tcPr marL="4299" marR="4299" marT="4299" marB="0" anchor="ctr"/>
                </a:tc>
              </a:tr>
              <a:tr h="381000">
                <a:tc>
                  <a:txBody>
                    <a:bodyPr/>
                    <a:lstStyle/>
                    <a:p>
                      <a:pPr marL="0" algn="ctr" defTabSz="914400" rtl="0" eaLnBrk="1" fontAlgn="ctr" latinLnBrk="0" hangingPunct="1"/>
                      <a:r>
                        <a:rPr lang="zh-CN" altLang="en-US" sz="1100" u="none" strike="noStrike" kern="1200" dirty="0" smtClean="0">
                          <a:solidFill>
                            <a:srgbClr val="FF0000"/>
                          </a:solidFill>
                          <a:effectLst/>
                          <a:latin typeface="+mn-lt"/>
                          <a:ea typeface="+mn-ea"/>
                          <a:cs typeface="+mn-cs"/>
                        </a:rPr>
                        <a:t>答疑</a:t>
                      </a:r>
                      <a:endParaRPr lang="zh-CN" altLang="en-US" sz="1100" u="none" strike="noStrike" kern="1200" dirty="0">
                        <a:solidFill>
                          <a:srgbClr val="FF0000"/>
                        </a:solidFill>
                        <a:effectLst/>
                        <a:latin typeface="+mn-lt"/>
                        <a:ea typeface="+mn-ea"/>
                        <a:cs typeface="+mn-cs"/>
                      </a:endParaRPr>
                    </a:p>
                  </a:txBody>
                  <a:tcPr marL="4299" marR="4299" marT="4299" marB="0" anchor="ctr"/>
                </a:tc>
                <a:tc>
                  <a:txBody>
                    <a:bodyPr/>
                    <a:lstStyle/>
                    <a:p>
                      <a:pPr algn="ctr" fontAlgn="ctr"/>
                      <a:r>
                        <a:rPr lang="en-US" altLang="zh-CN" sz="1100" u="none" strike="noStrike" dirty="0" smtClean="0">
                          <a:effectLst/>
                        </a:rPr>
                        <a:t>9.26</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机电楼</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301</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320</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304  </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张卓立</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丁正枫</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王浩羽</a:t>
                      </a: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r>
              <a:tr h="380933">
                <a:tc>
                  <a:txBody>
                    <a:bodyPr/>
                    <a:lstStyle/>
                    <a:p>
                      <a:pPr marL="0" algn="ctr" defTabSz="914400" rtl="0" eaLnBrk="1" fontAlgn="ctr" latinLnBrk="0" hangingPunct="1"/>
                      <a:r>
                        <a:rPr lang="zh-CN" altLang="en-US" sz="1100" u="none" strike="noStrike" kern="1200" dirty="0" smtClean="0">
                          <a:solidFill>
                            <a:srgbClr val="FF0000"/>
                          </a:solidFill>
                          <a:effectLst/>
                          <a:latin typeface="+mn-lt"/>
                          <a:ea typeface="+mn-ea"/>
                          <a:cs typeface="+mn-cs"/>
                        </a:rPr>
                        <a:t>验收</a:t>
                      </a:r>
                      <a:endParaRPr lang="zh-CN" altLang="en-US" sz="1100" u="none" strike="noStrike" kern="1200" dirty="0">
                        <a:solidFill>
                          <a:srgbClr val="FF0000"/>
                        </a:solidFill>
                        <a:effectLst/>
                        <a:latin typeface="+mn-lt"/>
                        <a:ea typeface="+mn-ea"/>
                        <a:cs typeface="+mn-cs"/>
                      </a:endParaRPr>
                    </a:p>
                  </a:txBody>
                  <a:tcPr marL="4299" marR="4299" marT="4299" marB="0" anchor="ctr"/>
                </a:tc>
                <a:tc>
                  <a:txBody>
                    <a:bodyPr/>
                    <a:lstStyle/>
                    <a:p>
                      <a:pPr algn="ctr" fontAlgn="ct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10.9-10.13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defRPr/>
                      </a:pPr>
                      <a:r>
                        <a:rPr lang="zh-CN" altLang="en-US" sz="800" u="none" strike="noStrike" dirty="0" smtClean="0">
                          <a:effectLst/>
                        </a:rPr>
                        <a:t>验收给定处理器工程的板上功能点测试流程，以及对工程实现的理解。</a:t>
                      </a:r>
                      <a:endParaRPr lang="zh-CN" altLang="en-US" sz="800" b="0" i="0" u="none" strike="noStrike" dirty="0" smtClean="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defRPr/>
                      </a:pPr>
                      <a:r>
                        <a:rPr lang="zh-CN" altLang="en-US" sz="800" u="none" strike="noStrike" dirty="0" smtClean="0">
                          <a:effectLst/>
                        </a:rPr>
                        <a:t>观看视频</a:t>
                      </a:r>
                      <a:r>
                        <a:rPr lang="en-US" altLang="zh-CN" sz="800" u="none" strike="noStrike" dirty="0" smtClean="0">
                          <a:effectLst/>
                        </a:rPr>
                        <a:t>1</a:t>
                      </a:r>
                      <a:r>
                        <a:rPr lang="zh-CN" altLang="en-US" sz="800" u="none" strike="noStrike" dirty="0" smtClean="0">
                          <a:effectLst/>
                        </a:rPr>
                        <a:t>、</a:t>
                      </a:r>
                      <a:r>
                        <a:rPr lang="en-US" altLang="zh-CN" sz="800" u="none" strike="noStrike" dirty="0" smtClean="0">
                          <a:effectLst/>
                        </a:rPr>
                        <a:t>2</a:t>
                      </a:r>
                      <a:r>
                        <a:rPr lang="zh-CN" altLang="en-US" sz="800" u="none" strike="noStrike" dirty="0" smtClean="0">
                          <a:effectLst/>
                        </a:rPr>
                        <a:t>、</a:t>
                      </a:r>
                      <a:r>
                        <a:rPr lang="en-US" altLang="zh-CN" sz="800" u="none" strike="noStrike" dirty="0" smtClean="0">
                          <a:effectLst/>
                        </a:rPr>
                        <a:t>3</a:t>
                      </a:r>
                      <a:r>
                        <a:rPr lang="zh-CN" altLang="en-US" sz="800" u="none" strike="noStrike" dirty="0" smtClean="0">
                          <a:effectLst/>
                        </a:rPr>
                        <a:t>、</a:t>
                      </a:r>
                      <a:r>
                        <a:rPr lang="en-US" altLang="zh-CN" sz="800" u="none" strike="noStrike" dirty="0" smtClean="0">
                          <a:effectLst/>
                        </a:rPr>
                        <a:t>6</a:t>
                      </a:r>
                      <a:r>
                        <a:rPr lang="zh-CN" altLang="en-US" sz="800" u="none" strike="noStrike" dirty="0" smtClean="0">
                          <a:effectLst/>
                        </a:rPr>
                        <a:t>、</a:t>
                      </a:r>
                      <a:r>
                        <a:rPr lang="en-US" altLang="zh-CN" sz="800" u="none" strike="noStrike" dirty="0" smtClean="0">
                          <a:effectLst/>
                        </a:rPr>
                        <a:t>7</a:t>
                      </a:r>
                      <a:r>
                        <a:rPr lang="zh-CN" altLang="en-US" sz="800" u="none" strike="noStrike" dirty="0" smtClean="0">
                          <a:effectLst/>
                        </a:rPr>
                        <a:t>学习，参考附录</a:t>
                      </a:r>
                      <a:r>
                        <a:rPr lang="en-US" altLang="zh-CN" sz="800" u="none" strike="noStrike" dirty="0" smtClean="0">
                          <a:effectLst/>
                        </a:rPr>
                        <a:t>A07</a:t>
                      </a:r>
                      <a:r>
                        <a:rPr lang="zh-CN" altLang="en-US" sz="800" u="none" strike="noStrike" dirty="0" smtClean="0">
                          <a:effectLst/>
                        </a:rPr>
                        <a:t>。</a:t>
                      </a:r>
                      <a:endParaRPr lang="zh-CN" altLang="en-US" sz="800" b="0" i="0" u="none" strike="noStrike" dirty="0" smtClean="0">
                        <a:solidFill>
                          <a:srgbClr val="000000"/>
                        </a:solidFill>
                        <a:effectLst/>
                        <a:latin typeface="宋体" panose="02010600030101010101" pitchFamily="2" charset="-122"/>
                        <a:ea typeface="宋体" panose="02010600030101010101" pitchFamily="2" charset="-122"/>
                      </a:endParaRPr>
                    </a:p>
                  </a:txBody>
                  <a:tcPr marL="4299" marR="4299" marT="4299" marB="0" anchor="ctr"/>
                </a:tc>
              </a:tr>
              <a:tr h="233724">
                <a:tc>
                  <a:txBody>
                    <a:bodyPr/>
                    <a:lstStyle/>
                    <a:p>
                      <a:pPr marL="0" algn="ctr" defTabSz="914400" rtl="0" eaLnBrk="1" fontAlgn="ctr" latinLnBrk="0" hangingPunct="1"/>
                      <a:r>
                        <a:rPr lang="zh-CN" altLang="en-US" sz="1100" u="none" strike="noStrike" kern="1200" dirty="0" smtClean="0">
                          <a:solidFill>
                            <a:srgbClr val="FF0000"/>
                          </a:solidFill>
                          <a:effectLst/>
                          <a:latin typeface="+mn-lt"/>
                          <a:ea typeface="+mn-ea"/>
                          <a:cs typeface="+mn-cs"/>
                        </a:rPr>
                        <a:t>答疑</a:t>
                      </a:r>
                      <a:endParaRPr lang="zh-CN" altLang="en-US" sz="1100" u="none" strike="noStrike" kern="1200" dirty="0">
                        <a:solidFill>
                          <a:srgbClr val="FF0000"/>
                        </a:solidFill>
                        <a:effectLst/>
                        <a:latin typeface="+mn-lt"/>
                        <a:ea typeface="+mn-ea"/>
                        <a:cs typeface="+mn-cs"/>
                      </a:endParaRPr>
                    </a:p>
                  </a:txBody>
                  <a:tcPr marL="4299" marR="4299" marT="4299" marB="0" anchor="ctr"/>
                </a:tc>
                <a:tc>
                  <a:txBody>
                    <a:bodyPr/>
                    <a:lstStyle/>
                    <a:p>
                      <a:pPr algn="ctr" fontAlgn="ctr"/>
                      <a:r>
                        <a:rPr lang="en-US" altLang="zh-CN" sz="1100" b="0" i="0" u="none" strike="noStrike" dirty="0" smtClean="0">
                          <a:solidFill>
                            <a:schemeClr val="dk1"/>
                          </a:solidFill>
                          <a:effectLst/>
                          <a:latin typeface="+mn-lt"/>
                          <a:ea typeface="+mn-ea"/>
                        </a:rPr>
                        <a:t>10.10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机电楼</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301</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320</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304  </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张卓立</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丁正枫</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王浩羽</a:t>
                      </a: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r>
              <a:tr h="368020">
                <a:tc>
                  <a:txBody>
                    <a:bodyPr/>
                    <a:lstStyle/>
                    <a:p>
                      <a:pPr algn="ctr" fontAlgn="ct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答疑</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ctr" fontAlgn="ct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10.17</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defRPr/>
                      </a:pP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机电楼</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301</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320</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304  </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张卓立</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丁正枫</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a:t>
                      </a: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王浩羽</a:t>
                      </a:r>
                      <a:endParaRPr lang="zh-CN" altLang="en-US" sz="800" b="0" i="0" u="none" strike="noStrike" dirty="0" smtClean="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r>
              <a:tr h="368020">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zh-CN" altLang="en-US" sz="1100" u="none" strike="noStrike" dirty="0" smtClean="0">
                          <a:solidFill>
                            <a:srgbClr val="FF0000"/>
                          </a:solidFill>
                          <a:effectLst/>
                        </a:rPr>
                        <a:t>演示系统</a:t>
                      </a:r>
                      <a:r>
                        <a:rPr lang="en-US" altLang="zh-CN" sz="1100" u="none" strike="noStrike" dirty="0" smtClean="0">
                          <a:solidFill>
                            <a:srgbClr val="FF0000"/>
                          </a:solidFill>
                          <a:effectLst/>
                        </a:rPr>
                        <a:t>/</a:t>
                      </a:r>
                      <a:r>
                        <a:rPr lang="zh-CN" altLang="en-US" sz="1100" u="none" strike="noStrike" dirty="0" smtClean="0">
                          <a:solidFill>
                            <a:srgbClr val="FF0000"/>
                          </a:solidFill>
                          <a:effectLst/>
                        </a:rPr>
                        <a:t>答辩</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ctr" fontAlgn="ctr"/>
                      <a:r>
                        <a:rPr lang="en-US" altLang="zh-CN" sz="1100" b="0" i="0" u="none" strike="noStrike" dirty="0" smtClean="0">
                          <a:solidFill>
                            <a:srgbClr val="000000"/>
                          </a:solidFill>
                          <a:effectLst/>
                          <a:latin typeface="宋体" panose="02010600030101010101" pitchFamily="2" charset="-122"/>
                          <a:ea typeface="宋体" panose="02010600030101010101" pitchFamily="2" charset="-122"/>
                        </a:rPr>
                        <a:t>11.6-11.10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defRPr/>
                      </a:pPr>
                      <a:r>
                        <a:rPr lang="zh-CN" altLang="en-US" sz="800" b="0" i="0" u="none" strike="noStrike" dirty="0" smtClean="0">
                          <a:solidFill>
                            <a:srgbClr val="000000"/>
                          </a:solidFill>
                          <a:effectLst/>
                          <a:latin typeface="宋体" panose="02010600030101010101" pitchFamily="2" charset="-122"/>
                          <a:ea typeface="宋体" panose="02010600030101010101" pitchFamily="2" charset="-122"/>
                        </a:rPr>
                        <a:t>机电楼</a:t>
                      </a:r>
                      <a:r>
                        <a:rPr lang="en-US" altLang="zh-CN" sz="800" b="0" i="0" u="none" strike="noStrike" dirty="0" smtClean="0">
                          <a:solidFill>
                            <a:srgbClr val="000000"/>
                          </a:solidFill>
                          <a:effectLst/>
                          <a:latin typeface="宋体" panose="02010600030101010101" pitchFamily="2" charset="-122"/>
                          <a:ea typeface="宋体" panose="02010600030101010101" pitchFamily="2" charset="-122"/>
                        </a:rPr>
                        <a:t>304 </a:t>
                      </a:r>
                      <a:endParaRPr lang="zh-CN" altLang="en-US" sz="800" b="0" i="0" u="none" strike="noStrike" dirty="0" smtClean="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r>
              <a:tr h="214785">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ctr"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endParaRPr lang="zh-CN" altLang="en-US" sz="500" b="0" i="0" u="none" strike="noStrike" dirty="0">
                        <a:solidFill>
                          <a:srgbClr val="000000"/>
                        </a:solidFill>
                        <a:effectLst/>
                        <a:latin typeface="宋体" panose="02010600030101010101" pitchFamily="2" charset="-122"/>
                        <a:ea typeface="宋体" panose="02010600030101010101" pitchFamily="2" charset="-122"/>
                      </a:endParaRPr>
                    </a:p>
                  </a:txBody>
                  <a:tcPr marL="4299" marR="4299" marT="4299" marB="0" anchor="ctr"/>
                </a:tc>
                <a:tc>
                  <a:txBody>
                    <a:bodyPr/>
                    <a:lstStyle/>
                    <a:p>
                      <a:pPr algn="just" fontAlgn="ct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4299" marR="4299" marT="4299" marB="0" anchor="ctr"/>
                </a:tc>
              </a:tr>
              <a:tr h="374820">
                <a:tc gridSpan="4">
                  <a:txBody>
                    <a:bodyPr/>
                    <a:lstStyle/>
                    <a:p>
                      <a:pPr algn="just" fontAlgn="ctr"/>
                      <a:r>
                        <a:rPr lang="zh-CN" altLang="en-US" sz="1100" u="none" strike="noStrike" dirty="0">
                          <a:effectLst/>
                        </a:rPr>
                        <a:t>注：</a:t>
                      </a:r>
                      <a:r>
                        <a:rPr lang="zh-CN" altLang="en-US" sz="1100" u="none" strike="noStrike" dirty="0" smtClean="0">
                          <a:effectLst/>
                        </a:rPr>
                        <a:t>讲授的</a:t>
                      </a:r>
                      <a:r>
                        <a:rPr lang="zh-CN" altLang="en-US" sz="1100" u="none" strike="noStrike" dirty="0">
                          <a:effectLst/>
                        </a:rPr>
                        <a:t>学时是必须参加</a:t>
                      </a:r>
                      <a:r>
                        <a:rPr lang="zh-CN" altLang="en-US" sz="1100" u="none" strike="noStrike" dirty="0" smtClean="0">
                          <a:effectLst/>
                        </a:rPr>
                        <a:t>的。</a:t>
                      </a:r>
                      <a:r>
                        <a:rPr lang="zh-CN" altLang="en-US" sz="1100" u="none" strike="noStrike" dirty="0" smtClean="0">
                          <a:effectLst/>
                        </a:rPr>
                        <a:t>答疑</a:t>
                      </a:r>
                      <a:r>
                        <a:rPr lang="zh-CN" altLang="en-US" sz="1100" u="none" strike="noStrike" dirty="0">
                          <a:effectLst/>
                        </a:rPr>
                        <a:t>和验收的时间不要求必须在</a:t>
                      </a:r>
                      <a:r>
                        <a:rPr lang="zh-CN" altLang="en-US" sz="1100" u="none" strike="noStrike" dirty="0" smtClean="0">
                          <a:effectLst/>
                        </a:rPr>
                        <a:t>实验室。</a:t>
                      </a:r>
                      <a:r>
                        <a:rPr lang="zh-CN" altLang="en-US" sz="1100" u="none" strike="noStrike" dirty="0" smtClean="0">
                          <a:effectLst/>
                        </a:rPr>
                        <a:t>验收</a:t>
                      </a:r>
                      <a:r>
                        <a:rPr lang="zh-CN" altLang="en-US" sz="1100" u="none" strike="noStrike" dirty="0">
                          <a:effectLst/>
                        </a:rPr>
                        <a:t>内容占平时成绩的一部分</a:t>
                      </a:r>
                      <a:r>
                        <a:rPr lang="zh-CN" altLang="en-US" sz="1100" u="none" strike="noStrike" dirty="0" smtClean="0">
                          <a:effectLst/>
                        </a:rPr>
                        <a:t>，需要</a:t>
                      </a:r>
                      <a:r>
                        <a:rPr lang="zh-CN" altLang="en-US" sz="1100" u="none" strike="noStrike" dirty="0">
                          <a:effectLst/>
                        </a:rPr>
                        <a:t>到实验室做验收。</a:t>
                      </a:r>
                      <a:endParaRPr lang="zh-CN" altLang="en-US" sz="1100" b="0" i="0" u="none" strike="noStrike" dirty="0">
                        <a:solidFill>
                          <a:srgbClr val="FF0000"/>
                        </a:solidFill>
                        <a:effectLst/>
                        <a:latin typeface="宋体" panose="02010600030101010101" pitchFamily="2" charset="-122"/>
                        <a:ea typeface="宋体" panose="02010600030101010101" pitchFamily="2" charset="-122"/>
                      </a:endParaRPr>
                    </a:p>
                  </a:txBody>
                  <a:tcPr marL="4299" marR="4299" marT="4299" marB="0" anchor="ctr"/>
                </a:tc>
                <a:tc hMerge="1">
                  <a:tcPr/>
                </a:tc>
                <a:tc hMerge="1">
                  <a:tcPr/>
                </a:tc>
                <a:tc hMerge="1">
                  <a:tcPr/>
                </a:tc>
              </a:tr>
            </a:tbl>
          </a:graphicData>
        </a:graphic>
      </p:graphicFrame>
      <p:graphicFrame>
        <p:nvGraphicFramePr>
          <p:cNvPr id="3" name="表格 2"/>
          <p:cNvGraphicFramePr>
            <a:graphicFrameLocks noGrp="1"/>
          </p:cNvGraphicFramePr>
          <p:nvPr/>
        </p:nvGraphicFramePr>
        <p:xfrm>
          <a:off x="2051720" y="4653136"/>
          <a:ext cx="4680520" cy="1371600"/>
        </p:xfrm>
        <a:graphic>
          <a:graphicData uri="http://schemas.openxmlformats.org/drawingml/2006/table">
            <a:tbl>
              <a:tblPr firstRow="1" bandRow="1">
                <a:tableStyleId>{5C22544A-7EE6-4342-B048-85BDC9FD1C3A}</a:tableStyleId>
              </a:tblPr>
              <a:tblGrid>
                <a:gridCol w="999212"/>
                <a:gridCol w="3681308"/>
              </a:tblGrid>
              <a:tr h="176695">
                <a:tc>
                  <a:txBody>
                    <a:bodyPr/>
                    <a:lstStyle/>
                    <a:p>
                      <a:pPr marL="0" algn="ctr" defTabSz="914400" rtl="0" eaLnBrk="1" fontAlgn="ctr" latinLnBrk="0" hangingPunct="1"/>
                      <a:r>
                        <a:rPr lang="zh-CN" altLang="en-US" sz="900" b="1" u="none" strike="noStrike" kern="1200" dirty="0" smtClean="0">
                          <a:solidFill>
                            <a:schemeClr val="dk1"/>
                          </a:solidFill>
                          <a:effectLst/>
                          <a:latin typeface="+mn-lt"/>
                          <a:ea typeface="+mn-ea"/>
                          <a:cs typeface="+mn-cs"/>
                        </a:rPr>
                        <a:t>序号</a:t>
                      </a:r>
                      <a:endParaRPr lang="zh-CN" altLang="en-US" sz="900" b="1" u="none" strike="noStrike" kern="1200" dirty="0">
                        <a:solidFill>
                          <a:schemeClr val="dk1"/>
                        </a:solidFill>
                        <a:effectLst/>
                        <a:latin typeface="+mn-lt"/>
                        <a:ea typeface="+mn-ea"/>
                        <a:cs typeface="+mn-cs"/>
                      </a:endParaRPr>
                    </a:p>
                  </a:txBody>
                  <a:tcPr/>
                </a:tc>
                <a:tc>
                  <a:txBody>
                    <a:bodyPr/>
                    <a:lstStyle/>
                    <a:p>
                      <a:pPr marL="0" algn="ctr" defTabSz="914400" rtl="0" eaLnBrk="1" fontAlgn="ctr" latinLnBrk="0" hangingPunct="1"/>
                      <a:r>
                        <a:rPr lang="zh-CN" altLang="en-US" sz="900" b="1" u="none" strike="noStrike" kern="1200" dirty="0" smtClean="0">
                          <a:solidFill>
                            <a:schemeClr val="dk1"/>
                          </a:solidFill>
                          <a:effectLst/>
                          <a:latin typeface="+mn-lt"/>
                          <a:ea typeface="+mn-ea"/>
                          <a:cs typeface="+mn-cs"/>
                        </a:rPr>
                        <a:t>验收问题举例</a:t>
                      </a:r>
                      <a:endParaRPr lang="zh-CN" altLang="en-US" sz="900" b="1" u="none" strike="noStrike" kern="1200" dirty="0">
                        <a:solidFill>
                          <a:schemeClr val="dk1"/>
                        </a:solidFill>
                        <a:effectLst/>
                        <a:latin typeface="+mn-lt"/>
                        <a:ea typeface="+mn-ea"/>
                        <a:cs typeface="+mn-cs"/>
                      </a:endParaRPr>
                    </a:p>
                  </a:txBody>
                  <a:tcPr/>
                </a:tc>
              </a:tr>
              <a:tr h="203448">
                <a:tc>
                  <a:txBody>
                    <a:bodyPr/>
                    <a:lstStyle/>
                    <a:p>
                      <a:pPr marL="0" algn="ctr" defTabSz="914400" rtl="0" eaLnBrk="1" fontAlgn="ctr" latinLnBrk="0" hangingPunct="1"/>
                      <a:r>
                        <a:rPr lang="en-US" altLang="zh-CN" sz="900" b="0" u="none" strike="noStrike" kern="1200" dirty="0" smtClean="0">
                          <a:solidFill>
                            <a:schemeClr val="dk1"/>
                          </a:solidFill>
                          <a:effectLst/>
                          <a:latin typeface="+mn-lt"/>
                          <a:ea typeface="+mn-ea"/>
                          <a:cs typeface="+mn-cs"/>
                        </a:rPr>
                        <a:t>1</a:t>
                      </a:r>
                      <a:endParaRPr lang="zh-CN" altLang="en-US" sz="900" b="0" u="none" strike="noStrike" kern="1200" dirty="0">
                        <a:solidFill>
                          <a:schemeClr val="dk1"/>
                        </a:solidFill>
                        <a:effectLst/>
                        <a:latin typeface="+mn-lt"/>
                        <a:ea typeface="+mn-ea"/>
                        <a:cs typeface="+mn-cs"/>
                      </a:endParaRPr>
                    </a:p>
                  </a:txBody>
                  <a:tcPr/>
                </a:tc>
                <a:tc>
                  <a:txBody>
                    <a:bodyPr/>
                    <a:lstStyle/>
                    <a:p>
                      <a:r>
                        <a:rPr lang="en-US" altLang="zh-CN" sz="900" b="0" kern="1200" dirty="0" smtClean="0">
                          <a:solidFill>
                            <a:schemeClr val="dk1"/>
                          </a:solidFill>
                          <a:latin typeface="+mn-lt"/>
                          <a:ea typeface="+mn-ea"/>
                          <a:cs typeface="+mn-cs"/>
                        </a:rPr>
                        <a:t>Trace</a:t>
                      </a:r>
                      <a:r>
                        <a:rPr lang="zh-CN" altLang="en-US" sz="900" b="0" kern="1200" dirty="0" smtClean="0">
                          <a:solidFill>
                            <a:schemeClr val="dk1"/>
                          </a:solidFill>
                          <a:latin typeface="+mn-lt"/>
                          <a:ea typeface="+mn-ea"/>
                          <a:cs typeface="+mn-cs"/>
                        </a:rPr>
                        <a:t>比对（差分测试）的方法进行功能测试的原理</a:t>
                      </a:r>
                      <a:endParaRPr lang="zh-CN" altLang="en-US" sz="900" b="0" kern="1200" dirty="0">
                        <a:solidFill>
                          <a:schemeClr val="dk1"/>
                        </a:solidFill>
                        <a:latin typeface="+mn-lt"/>
                        <a:ea typeface="+mn-ea"/>
                        <a:cs typeface="+mn-cs"/>
                      </a:endParaRPr>
                    </a:p>
                  </a:txBody>
                  <a:tcPr/>
                </a:tc>
              </a:tr>
              <a:tr h="176695">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900" u="none" strike="noStrike" kern="1200" dirty="0" smtClean="0">
                          <a:solidFill>
                            <a:schemeClr val="dk1"/>
                          </a:solidFill>
                          <a:effectLst/>
                          <a:latin typeface="+mn-lt"/>
                          <a:ea typeface="+mn-ea"/>
                          <a:cs typeface="+mn-cs"/>
                        </a:rPr>
                        <a:t>2</a:t>
                      </a:r>
                      <a:endParaRPr lang="zh-CN" altLang="en-US" sz="900" u="none" strike="noStrike" kern="1200" dirty="0" smtClean="0">
                        <a:solidFill>
                          <a:schemeClr val="dk1"/>
                        </a:solidFill>
                        <a:effectLst/>
                        <a:latin typeface="+mn-lt"/>
                        <a:ea typeface="+mn-ea"/>
                        <a:cs typeface="+mn-cs"/>
                      </a:endParaRPr>
                    </a:p>
                  </a:txBody>
                  <a:tcPr/>
                </a:tc>
                <a:tc>
                  <a:txBody>
                    <a:bodyPr/>
                    <a:lstStyle/>
                    <a:p>
                      <a:r>
                        <a:rPr lang="zh-CN" altLang="en-US" sz="900" dirty="0" smtClean="0"/>
                        <a:t>测试指令在</a:t>
                      </a:r>
                      <a:r>
                        <a:rPr lang="en-US" altLang="zh-CN" sz="900" dirty="0" err="1" smtClean="0"/>
                        <a:t>TinyMIPS</a:t>
                      </a:r>
                      <a:r>
                        <a:rPr lang="zh-CN" altLang="en-US" sz="900" dirty="0" smtClean="0"/>
                        <a:t>中以什么形式进行存储</a:t>
                      </a:r>
                      <a:endParaRPr lang="zh-CN" altLang="en-US" sz="900" dirty="0"/>
                    </a:p>
                  </a:txBody>
                  <a:tcPr/>
                </a:tc>
              </a:tr>
              <a:tr h="176695">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900" u="none" strike="noStrike" kern="1200" dirty="0" smtClean="0">
                          <a:solidFill>
                            <a:schemeClr val="dk1"/>
                          </a:solidFill>
                          <a:effectLst/>
                          <a:latin typeface="+mn-lt"/>
                          <a:ea typeface="+mn-ea"/>
                          <a:cs typeface="+mn-cs"/>
                        </a:rPr>
                        <a:t>3</a:t>
                      </a:r>
                      <a:endParaRPr lang="zh-CN" altLang="en-US" sz="900" u="none" strike="noStrike" kern="1200" dirty="0" smtClean="0">
                        <a:solidFill>
                          <a:schemeClr val="dk1"/>
                        </a:solidFill>
                        <a:effectLst/>
                        <a:latin typeface="+mn-lt"/>
                        <a:ea typeface="+mn-ea"/>
                        <a:cs typeface="+mn-cs"/>
                      </a:endParaRPr>
                    </a:p>
                  </a:txBody>
                  <a:tcPr/>
                </a:tc>
                <a:tc>
                  <a:txBody>
                    <a:bodyPr/>
                    <a:lstStyle/>
                    <a:p>
                      <a:r>
                        <a:rPr lang="zh-CN" altLang="en-US" sz="900" dirty="0" smtClean="0"/>
                        <a:t>汇编程序如何在</a:t>
                      </a:r>
                      <a:r>
                        <a:rPr lang="en-US" altLang="zh-CN" sz="900" dirty="0" smtClean="0"/>
                        <a:t>CPU</a:t>
                      </a:r>
                      <a:r>
                        <a:rPr lang="zh-CN" altLang="en-US" sz="900" dirty="0" smtClean="0"/>
                        <a:t>中执行起来？</a:t>
                      </a:r>
                      <a:endParaRPr lang="zh-CN" altLang="en-US" sz="900" dirty="0"/>
                    </a:p>
                  </a:txBody>
                  <a:tcPr/>
                </a:tc>
              </a:tr>
              <a:tr h="176695">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900" u="none" strike="noStrike" kern="1200" dirty="0" smtClean="0">
                          <a:solidFill>
                            <a:schemeClr val="dk1"/>
                          </a:solidFill>
                          <a:effectLst/>
                          <a:latin typeface="+mn-lt"/>
                          <a:ea typeface="+mn-ea"/>
                          <a:cs typeface="+mn-cs"/>
                        </a:rPr>
                        <a:t>4</a:t>
                      </a:r>
                      <a:endParaRPr lang="zh-CN" altLang="en-US" sz="900" u="none" strike="noStrike" kern="1200" dirty="0" smtClean="0">
                        <a:solidFill>
                          <a:schemeClr val="dk1"/>
                        </a:solidFill>
                        <a:effectLst/>
                        <a:latin typeface="+mn-lt"/>
                        <a:ea typeface="+mn-ea"/>
                        <a:cs typeface="+mn-cs"/>
                      </a:endParaRPr>
                    </a:p>
                  </a:txBody>
                  <a:tcPr/>
                </a:tc>
                <a:tc>
                  <a:txBody>
                    <a:bodyPr/>
                    <a:lstStyle/>
                    <a:p>
                      <a:r>
                        <a:rPr lang="zh-CN" altLang="en-US" sz="900" dirty="0" smtClean="0"/>
                        <a:t>数据前递的原理，解决什么问题？</a:t>
                      </a:r>
                      <a:endParaRPr lang="zh-CN" altLang="en-US" sz="900" dirty="0"/>
                    </a:p>
                  </a:txBody>
                  <a:tcPr/>
                </a:tc>
              </a:tr>
              <a:tr h="176695">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900" u="none" strike="noStrike" kern="1200" dirty="0" smtClean="0">
                          <a:solidFill>
                            <a:schemeClr val="dk1"/>
                          </a:solidFill>
                          <a:effectLst/>
                          <a:latin typeface="+mn-lt"/>
                          <a:ea typeface="+mn-ea"/>
                          <a:cs typeface="+mn-cs"/>
                        </a:rPr>
                        <a:t>5</a:t>
                      </a:r>
                      <a:endParaRPr lang="zh-CN" altLang="en-US" sz="900" u="none" strike="noStrike" kern="1200" dirty="0" smtClean="0">
                        <a:solidFill>
                          <a:schemeClr val="dk1"/>
                        </a:solidFill>
                        <a:effectLst/>
                        <a:latin typeface="+mn-lt"/>
                        <a:ea typeface="+mn-ea"/>
                        <a:cs typeface="+mn-cs"/>
                      </a:endParaRPr>
                    </a:p>
                  </a:txBody>
                  <a:tcPr/>
                </a:tc>
                <a:tc>
                  <a:txBody>
                    <a:bodyPr/>
                    <a:lstStyle/>
                    <a:p>
                      <a:r>
                        <a:rPr lang="zh-CN" altLang="en-US" sz="900" dirty="0" smtClean="0"/>
                        <a:t>流水线暂停的原理，解决什么问题？</a:t>
                      </a:r>
                      <a:endParaRPr lang="zh-CN" altLang="en-US" sz="900" dirty="0"/>
                    </a:p>
                  </a:txBody>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031" y="1052736"/>
            <a:ext cx="8135937" cy="4679950"/>
          </a:xfrm>
        </p:spPr>
        <p:txBody>
          <a:bodyPr/>
          <a:lstStyle/>
          <a:p>
            <a:pPr marL="285750" lvl="1" eaLnBrk="1" hangingPunct="1">
              <a:lnSpc>
                <a:spcPts val="2500"/>
              </a:lnSpc>
              <a:spcBef>
                <a:spcPct val="0"/>
              </a:spcBef>
              <a:buFont typeface="Wingdings" panose="05000000000000000000" pitchFamily="2" charset="2"/>
              <a:buChar char="n"/>
              <a:defRPr/>
            </a:pP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课程讲义</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a:t>
            </a:r>
            <a:r>
              <a:rPr lang="en-US" altLang="zh-CN" b="1" dirty="0" err="1" smtClean="0">
                <a:solidFill>
                  <a:schemeClr val="tx1">
                    <a:lumMod val="65000"/>
                    <a:lumOff val="35000"/>
                  </a:schemeClr>
                </a:solidFill>
                <a:latin typeface="微软雅黑" panose="020B0503020204020204" pitchFamily="34" charset="-122"/>
                <a:ea typeface="微软雅黑" panose="020B0503020204020204" pitchFamily="34" charset="-122"/>
                <a:cs typeface="+mn-cs"/>
              </a:rPr>
              <a:t>pdf</a:t>
            </a:r>
            <a:endPar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计算机组成原理课程设计指导书</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上</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800" dirty="0">
                <a:latin typeface="微软雅黑" panose="020B0503020204020204" pitchFamily="34" charset="-122"/>
                <a:ea typeface="微软雅黑" panose="020B0503020204020204" pitchFamily="34" charset="-122"/>
              </a:rPr>
              <a:t>计算</a:t>
            </a:r>
            <a:r>
              <a:rPr lang="zh-CN" altLang="en-US" sz="1800" dirty="0" smtClean="0">
                <a:latin typeface="微软雅黑" panose="020B0503020204020204" pitchFamily="34" charset="-122"/>
                <a:ea typeface="微软雅黑" panose="020B0503020204020204" pitchFamily="34" charset="-122"/>
              </a:rPr>
              <a:t>机组成原理课程设计指导书</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下</a:t>
            </a:r>
            <a:endParaRPr lang="en-US" altLang="zh-CN" sz="1800" dirty="0" smtClean="0">
              <a:latin typeface="微软雅黑" panose="020B0503020204020204" pitchFamily="34" charset="-122"/>
              <a:ea typeface="微软雅黑" panose="020B0503020204020204" pitchFamily="34" charset="-122"/>
            </a:endParaRPr>
          </a:p>
          <a:p>
            <a:pPr marL="285750" lvl="1" eaLnBrk="1" hangingPunct="1">
              <a:lnSpc>
                <a:spcPts val="2500"/>
              </a:lnSpc>
              <a:spcBef>
                <a:spcPct val="0"/>
              </a:spcBef>
              <a:buFont typeface="Wingdings" panose="05000000000000000000" pitchFamily="2" charset="2"/>
              <a:buChar char="n"/>
              <a:defRPr/>
            </a:pP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CDE/ + </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视频讲解（</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5</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个视频）</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r>
              <a:rPr lang="en-US" altLang="zh-CN" sz="1800" dirty="0" err="1">
                <a:latin typeface="微软雅黑" panose="020B0503020204020204" pitchFamily="34" charset="-122"/>
                <a:ea typeface="微软雅黑" panose="020B0503020204020204" pitchFamily="34" charset="-122"/>
              </a:rPr>
              <a:t>c</a:t>
            </a:r>
            <a:r>
              <a:rPr lang="en-US" altLang="zh-CN" sz="1800" dirty="0" err="1" smtClean="0">
                <a:latin typeface="微软雅黑" panose="020B0503020204020204" pitchFamily="34" charset="-122"/>
                <a:ea typeface="微软雅黑" panose="020B0503020204020204" pitchFamily="34" charset="-122"/>
              </a:rPr>
              <a:t>pu</a:t>
            </a:r>
            <a:r>
              <a:rPr lang="en-US" altLang="zh-CN" sz="1800" dirty="0" smtClean="0">
                <a:latin typeface="微软雅黑" panose="020B0503020204020204" pitchFamily="34" charset="-122"/>
                <a:ea typeface="微软雅黑" panose="020B0503020204020204" pitchFamily="34" charset="-122"/>
              </a:rPr>
              <a:t>: TinyMIPS</a:t>
            </a:r>
            <a:r>
              <a:rPr lang="zh-CN" altLang="en-US" sz="1800" dirty="0" smtClean="0">
                <a:latin typeface="微软雅黑" panose="020B0503020204020204" pitchFamily="34" charset="-122"/>
                <a:ea typeface="微软雅黑" panose="020B0503020204020204" pitchFamily="34" charset="-122"/>
              </a:rPr>
              <a:t>完整工程</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en-US" altLang="zh-CN" sz="1800" dirty="0">
                <a:latin typeface="微软雅黑" panose="020B0503020204020204" pitchFamily="34" charset="-122"/>
                <a:ea typeface="微软雅黑" panose="020B0503020204020204" pitchFamily="34" charset="-122"/>
              </a:rPr>
              <a:t>c</a:t>
            </a:r>
            <a:r>
              <a:rPr lang="en-US" altLang="zh-CN" sz="1800" dirty="0" smtClean="0">
                <a:latin typeface="微软雅黑" panose="020B0503020204020204" pitchFamily="34" charset="-122"/>
                <a:ea typeface="微软雅黑" panose="020B0503020204020204" pitchFamily="34" charset="-122"/>
              </a:rPr>
              <a:t>pu132_gettrace: </a:t>
            </a:r>
            <a:r>
              <a:rPr lang="zh-CN" altLang="en-US" sz="1800" dirty="0" smtClean="0">
                <a:latin typeface="微软雅黑" panose="020B0503020204020204" pitchFamily="34" charset="-122"/>
                <a:ea typeface="微软雅黑" panose="020B0503020204020204" pitchFamily="34" charset="-122"/>
              </a:rPr>
              <a:t>用于</a:t>
            </a:r>
            <a:r>
              <a:rPr lang="en-US" altLang="zh-CN" sz="1800" dirty="0" smtClean="0">
                <a:latin typeface="微软雅黑" panose="020B0503020204020204" pitchFamily="34" charset="-122"/>
                <a:ea typeface="微软雅黑" panose="020B0503020204020204" pitchFamily="34" charset="-122"/>
              </a:rPr>
              <a:t>Trace</a:t>
            </a:r>
            <a:r>
              <a:rPr lang="zh-CN" altLang="en-US" sz="1800" dirty="0" smtClean="0">
                <a:latin typeface="微软雅黑" panose="020B0503020204020204" pitchFamily="34" charset="-122"/>
                <a:ea typeface="微软雅黑" panose="020B0503020204020204" pitchFamily="34" charset="-122"/>
              </a:rPr>
              <a:t>比对的龙芯处理器裁剪后的工程</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en-US" altLang="zh-CN" sz="1800" dirty="0" err="1">
                <a:latin typeface="微软雅黑" panose="020B0503020204020204" pitchFamily="34" charset="-122"/>
                <a:ea typeface="微软雅黑" panose="020B0503020204020204" pitchFamily="34" charset="-122"/>
              </a:rPr>
              <a:t>s</a:t>
            </a:r>
            <a:r>
              <a:rPr lang="en-US" altLang="zh-CN" sz="1800" dirty="0" err="1" smtClean="0">
                <a:latin typeface="微软雅黑" panose="020B0503020204020204" pitchFamily="34" charset="-122"/>
                <a:ea typeface="微软雅黑" panose="020B0503020204020204" pitchFamily="34" charset="-122"/>
              </a:rPr>
              <a:t>oc_axi_func</a:t>
            </a:r>
            <a:r>
              <a:rPr lang="en-US" altLang="zh-CN" sz="1800" dirty="0" smtClean="0">
                <a:latin typeface="微软雅黑" panose="020B0503020204020204" pitchFamily="34" charset="-122"/>
                <a:ea typeface="微软雅黑" panose="020B0503020204020204" pitchFamily="34" charset="-122"/>
              </a:rPr>
              <a:t>: AXI</a:t>
            </a:r>
            <a:r>
              <a:rPr lang="zh-CN" altLang="en-US" sz="1800" dirty="0" smtClean="0">
                <a:latin typeface="微软雅黑" panose="020B0503020204020204" pitchFamily="34" charset="-122"/>
                <a:ea typeface="微软雅黑" panose="020B0503020204020204" pitchFamily="34" charset="-122"/>
              </a:rPr>
              <a:t>接口版的功能测试环境</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en-US" altLang="zh-CN" sz="1800" dirty="0">
                <a:latin typeface="微软雅黑" panose="020B0503020204020204" pitchFamily="34" charset="-122"/>
                <a:ea typeface="微软雅黑" panose="020B0503020204020204" pitchFamily="34" charset="-122"/>
              </a:rPr>
              <a:t>s</a:t>
            </a:r>
            <a:r>
              <a:rPr lang="en-US" altLang="zh-CN" sz="1800" dirty="0" smtClean="0">
                <a:latin typeface="微软雅黑" panose="020B0503020204020204" pitchFamily="34" charset="-122"/>
                <a:ea typeface="微软雅黑" panose="020B0503020204020204" pitchFamily="34" charset="-122"/>
              </a:rPr>
              <a:t>oft: </a:t>
            </a:r>
            <a:r>
              <a:rPr lang="zh-CN" altLang="en-US" sz="1800" dirty="0" smtClean="0">
                <a:latin typeface="微软雅黑" panose="020B0503020204020204" pitchFamily="34" charset="-122"/>
                <a:ea typeface="微软雅黑" panose="020B0503020204020204" pitchFamily="34" charset="-122"/>
              </a:rPr>
              <a:t>生成测试程序的软件环境</a:t>
            </a:r>
            <a:endParaRPr lang="zh-CN" altLang="en-US" sz="1800" dirty="0">
              <a:latin typeface="微软雅黑" panose="020B0503020204020204" pitchFamily="34" charset="-122"/>
              <a:ea typeface="微软雅黑" panose="020B0503020204020204" pitchFamily="34" charset="-122"/>
            </a:endParaRPr>
          </a:p>
          <a:p>
            <a:pPr marL="285750" lvl="1" eaLnBrk="1" hangingPunct="1">
              <a:lnSpc>
                <a:spcPts val="2500"/>
              </a:lnSpc>
              <a:spcBef>
                <a:spcPct val="0"/>
              </a:spcBef>
              <a:buFont typeface="Wingdings" panose="05000000000000000000" pitchFamily="2" charset="2"/>
              <a:buChar char="n"/>
              <a:defRPr/>
            </a:pP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Appendix/</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r>
              <a:rPr lang="en-US" altLang="zh-CN" sz="1800" dirty="0">
                <a:latin typeface="微软雅黑" panose="020B0503020204020204" pitchFamily="34" charset="-122"/>
                <a:ea typeface="微软雅黑" panose="020B0503020204020204" pitchFamily="34" charset="-122"/>
              </a:rPr>
              <a:t>A01/A02 </a:t>
            </a:r>
            <a:r>
              <a:rPr lang="en-US" altLang="zh-CN" sz="1800" dirty="0" smtClean="0">
                <a:latin typeface="微软雅黑" panose="020B0503020204020204" pitchFamily="34" charset="-122"/>
                <a:ea typeface="微软雅黑" panose="020B0503020204020204" pitchFamily="34" charset="-122"/>
              </a:rPr>
              <a:t>MIPS32</a:t>
            </a:r>
            <a:r>
              <a:rPr lang="zh-CN" altLang="en-US" sz="1800" dirty="0" smtClean="0">
                <a:latin typeface="微软雅黑" panose="020B0503020204020204" pitchFamily="34" charset="-122"/>
                <a:ea typeface="微软雅黑" panose="020B0503020204020204" pitchFamily="34" charset="-122"/>
              </a:rPr>
              <a:t>指令集</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en-US" altLang="zh-CN" sz="1800" dirty="0" smtClean="0">
                <a:latin typeface="微软雅黑" panose="020B0503020204020204" pitchFamily="34" charset="-122"/>
                <a:ea typeface="微软雅黑" panose="020B0503020204020204" pitchFamily="34" charset="-122"/>
              </a:rPr>
              <a:t>A03 2018</a:t>
            </a:r>
            <a:r>
              <a:rPr lang="zh-CN" altLang="en-US" sz="1800" dirty="0" smtClean="0">
                <a:latin typeface="微软雅黑" panose="020B0503020204020204" pitchFamily="34" charset="-122"/>
                <a:ea typeface="微软雅黑" panose="020B0503020204020204" pitchFamily="34" charset="-122"/>
              </a:rPr>
              <a:t>年计组课设指导书</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en-US" altLang="zh-CN" sz="1800" dirty="0" smtClean="0">
                <a:latin typeface="微软雅黑" panose="020B0503020204020204" pitchFamily="34" charset="-122"/>
                <a:ea typeface="微软雅黑" panose="020B0503020204020204" pitchFamily="34" charset="-122"/>
              </a:rPr>
              <a:t>A04 MIPS</a:t>
            </a:r>
            <a:r>
              <a:rPr lang="zh-CN" altLang="en-US" sz="1800" dirty="0" smtClean="0">
                <a:latin typeface="微软雅黑" panose="020B0503020204020204" pitchFamily="34" charset="-122"/>
                <a:ea typeface="微软雅黑" panose="020B0503020204020204" pitchFamily="34" charset="-122"/>
              </a:rPr>
              <a:t>官方手册第二卷</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en-US" altLang="zh-CN" sz="1800" dirty="0" smtClean="0">
                <a:latin typeface="微软雅黑" panose="020B0503020204020204" pitchFamily="34" charset="-122"/>
                <a:ea typeface="微软雅黑" panose="020B0503020204020204" pitchFamily="34" charset="-122"/>
              </a:rPr>
              <a:t>A05 </a:t>
            </a:r>
            <a:r>
              <a:rPr lang="zh-CN" altLang="en-US" sz="1800" dirty="0" smtClean="0">
                <a:latin typeface="微软雅黑" panose="020B0503020204020204" pitchFamily="34" charset="-122"/>
                <a:ea typeface="微软雅黑" panose="020B0503020204020204" pitchFamily="34" charset="-122"/>
              </a:rPr>
              <a:t>龙芯实验箱相关资料</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en-US" altLang="zh-CN" sz="1800" dirty="0" smtClean="0">
                <a:latin typeface="微软雅黑" panose="020B0503020204020204" pitchFamily="34" charset="-122"/>
                <a:ea typeface="微软雅黑" panose="020B0503020204020204" pitchFamily="34" charset="-122"/>
              </a:rPr>
              <a:t>A06 </a:t>
            </a:r>
            <a:r>
              <a:rPr lang="zh-CN" altLang="en-US" sz="1800" dirty="0" smtClean="0">
                <a:latin typeface="微软雅黑" panose="020B0503020204020204" pitchFamily="34" charset="-122"/>
                <a:ea typeface="微软雅黑" panose="020B0503020204020204" pitchFamily="34" charset="-122"/>
              </a:rPr>
              <a:t>自己动手写</a:t>
            </a:r>
            <a:r>
              <a:rPr lang="en-US" altLang="zh-CN" sz="1800" dirty="0" smtClean="0">
                <a:latin typeface="微软雅黑" panose="020B0503020204020204" pitchFamily="34" charset="-122"/>
                <a:ea typeface="微软雅黑" panose="020B0503020204020204" pitchFamily="34" charset="-122"/>
              </a:rPr>
              <a:t>CPU.pdf</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en-US" altLang="zh-CN" sz="1800" dirty="0" smtClean="0">
                <a:latin typeface="微软雅黑" panose="020B0503020204020204" pitchFamily="34" charset="-122"/>
                <a:ea typeface="微软雅黑" panose="020B0503020204020204" pitchFamily="34" charset="-122"/>
              </a:rPr>
              <a:t>A07 </a:t>
            </a:r>
            <a:r>
              <a:rPr lang="zh-CN" altLang="en-US" sz="1800" dirty="0" smtClean="0">
                <a:latin typeface="微软雅黑" panose="020B0503020204020204" pitchFamily="34" charset="-122"/>
                <a:ea typeface="微软雅黑" panose="020B0503020204020204" pitchFamily="34" charset="-122"/>
              </a:rPr>
              <a:t>实验环境使用方法</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en-US" altLang="zh-CN" sz="1800" dirty="0" smtClean="0">
                <a:latin typeface="微软雅黑" panose="020B0503020204020204" pitchFamily="34" charset="-122"/>
                <a:ea typeface="微软雅黑" panose="020B0503020204020204" pitchFamily="34" charset="-122"/>
              </a:rPr>
              <a:t>A08 </a:t>
            </a:r>
            <a:r>
              <a:rPr lang="en-US" altLang="zh-CN" sz="1800" dirty="0" err="1" smtClean="0">
                <a:latin typeface="微软雅黑" panose="020B0503020204020204" pitchFamily="34" charset="-122"/>
                <a:ea typeface="微软雅黑" panose="020B0503020204020204" pitchFamily="34" charset="-122"/>
              </a:rPr>
              <a:t>VirtualBox</a:t>
            </a:r>
            <a:r>
              <a:rPr lang="zh-CN" altLang="en-US" sz="1800" dirty="0" smtClean="0">
                <a:latin typeface="微软雅黑" panose="020B0503020204020204" pitchFamily="34" charset="-122"/>
                <a:ea typeface="微软雅黑" panose="020B0503020204020204" pitchFamily="34" charset="-122"/>
              </a:rPr>
              <a:t>虚拟机导入方法</a:t>
            </a:r>
            <a:endParaRPr lang="zh-CN" altLang="en-US" sz="1800" dirty="0">
              <a:latin typeface="微软雅黑" panose="020B0503020204020204" pitchFamily="34" charset="-122"/>
              <a:ea typeface="微软雅黑" panose="020B0503020204020204" pitchFamily="34" charset="-122"/>
            </a:endParaRPr>
          </a:p>
        </p:txBody>
      </p:sp>
      <p:sp>
        <p:nvSpPr>
          <p:cNvPr id="1741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09F9342C-7C3B-4CFA-B2C0-BC04BA1B1914}"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7412" name="AutoShape 6"/>
          <p:cNvSpPr>
            <a:spLocks noChangeArrowheads="1"/>
          </p:cNvSpPr>
          <p:nvPr/>
        </p:nvSpPr>
        <p:spPr bwMode="auto">
          <a:xfrm>
            <a:off x="541338" y="476250"/>
            <a:ext cx="4318000"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计算机组成原理课程设计资料</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包</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031" y="1268760"/>
            <a:ext cx="8135937" cy="4679950"/>
          </a:xfrm>
        </p:spPr>
        <p:txBody>
          <a:bodyPr/>
          <a:lstStyle/>
          <a:p>
            <a:pPr marL="0" lvl="1" indent="0" eaLnBrk="1" hangingPunct="1">
              <a:lnSpc>
                <a:spcPct val="150000"/>
              </a:lnSpc>
              <a:spcBef>
                <a:spcPct val="0"/>
              </a:spcBef>
              <a:defRPr/>
            </a:pPr>
            <a:r>
              <a:rPr lang="zh-CN" altLang="en-US" sz="1400" dirty="0">
                <a:solidFill>
                  <a:schemeClr val="tx1"/>
                </a:solidFill>
                <a:latin typeface="微软雅黑" panose="020B0503020204020204" pitchFamily="34" charset="-122"/>
                <a:ea typeface="微软雅黑" panose="020B0503020204020204" pitchFamily="34" charset="-122"/>
              </a:rPr>
              <a:t>网址</a:t>
            </a:r>
            <a:r>
              <a:rPr lang="zh-CN" altLang="en-US" sz="1400" dirty="0" smtClean="0">
                <a:solidFill>
                  <a:schemeClr val="tx1"/>
                </a:solidFill>
                <a:latin typeface="微软雅黑" panose="020B0503020204020204" pitchFamily="34" charset="-122"/>
                <a:ea typeface="微软雅黑" panose="020B0503020204020204" pitchFamily="34" charset="-122"/>
              </a:rPr>
              <a:t>：</a:t>
            </a: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defRPr/>
            </a:pPr>
            <a:r>
              <a:rPr lang="en-US" altLang="zh-CN" sz="1400" dirty="0">
                <a:solidFill>
                  <a:srgbClr val="FF0000"/>
                </a:solidFill>
                <a:latin typeface="微软雅黑" panose="020B0503020204020204" pitchFamily="34" charset="-122"/>
                <a:ea typeface="微软雅黑" panose="020B0503020204020204" pitchFamily="34" charset="-122"/>
              </a:rPr>
              <a:t>https://dld-ustb.github.io/COAT/</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1741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09F9342C-7C3B-4CFA-B2C0-BC04BA1B1914}"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7412" name="AutoShape 6"/>
          <p:cNvSpPr>
            <a:spLocks noChangeArrowheads="1"/>
          </p:cNvSpPr>
          <p:nvPr/>
        </p:nvSpPr>
        <p:spPr bwMode="auto">
          <a:xfrm>
            <a:off x="541338" y="476250"/>
            <a:ext cx="4318000"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计算机组成原理课程设计资料</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包</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056F8B8E-9A59-40FE-973E-2C92D21DACF3}" type="slidenum">
              <a:rPr altLang="zh-CN">
                <a:latin typeface="Myriad Pro" pitchFamily="34" charset="0"/>
                <a:ea typeface="宋体" panose="02010600030101010101" pitchFamily="2" charset="-122"/>
              </a:rPr>
            </a:fld>
            <a:endParaRPr lang="zh-CN" altLang="zh-CN">
              <a:latin typeface="Myriad Pro" pitchFamily="34" charset="0"/>
              <a:ea typeface="宋体" panose="02010600030101010101" pitchFamily="2" charset="-122"/>
            </a:endParaRPr>
          </a:p>
        </p:txBody>
      </p:sp>
      <p:sp>
        <p:nvSpPr>
          <p:cNvPr id="6" name="圆角矩形 5"/>
          <p:cNvSpPr/>
          <p:nvPr/>
        </p:nvSpPr>
        <p:spPr bwMode="auto">
          <a:xfrm>
            <a:off x="611188" y="2133600"/>
            <a:ext cx="7632700" cy="190817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algn="ctr" eaLnBrk="1" hangingPunct="1">
              <a:buClr>
                <a:srgbClr val="000000"/>
              </a:buClr>
              <a:buSzPct val="100000"/>
              <a:buFont typeface="Times New Roman" panose="02020603050405020304" pitchFamily="18" charset="0"/>
              <a:buNone/>
              <a:defRPr/>
            </a:pPr>
            <a:r>
              <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二</a:t>
            </a:r>
            <a:r>
              <a:rPr lang="zh-CN" altLang="en-US" sz="3200" b="1" dirty="0" smtClean="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、评分标准说明</a:t>
            </a:r>
            <a:endPar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031" y="924149"/>
            <a:ext cx="8532465" cy="4679950"/>
          </a:xfrm>
        </p:spPr>
        <p:txBody>
          <a:bodyPr/>
          <a:lstStyle/>
          <a:p>
            <a:pPr marL="285750" lvl="1" eaLnBrk="1" hangingPunct="1">
              <a:lnSpc>
                <a:spcPts val="2500"/>
              </a:lnSpc>
              <a:spcBef>
                <a:spcPct val="0"/>
              </a:spcBef>
              <a:buFont typeface="Wingdings" panose="05000000000000000000" pitchFamily="2" charset="2"/>
              <a:buChar char="n"/>
              <a:defRPr/>
            </a:pP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CG</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平台测评（个人） </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20</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分</a:t>
            </a:r>
            <a:endPar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rPr>
              <a:t>网址：</a:t>
            </a: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202.204.62.165</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rPr>
              <a:t>（用</a:t>
            </a:r>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rPr>
              <a:t>chrome</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rPr>
              <a:t>浏览器）</a:t>
            </a:r>
            <a:endParaRPr lang="en-US" altLang="zh-CN" sz="18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共</a:t>
            </a:r>
            <a:r>
              <a:rPr lang="en-US" altLang="zh-CN" sz="1800" dirty="0" smtClean="0">
                <a:latin typeface="微软雅黑" panose="020B0503020204020204" pitchFamily="34" charset="-122"/>
                <a:ea typeface="微软雅黑" panose="020B0503020204020204" pitchFamily="34" charset="-122"/>
              </a:rPr>
              <a:t>20</a:t>
            </a:r>
            <a:r>
              <a:rPr lang="zh-CN" altLang="en-US" sz="1800" dirty="0" smtClean="0">
                <a:latin typeface="微软雅黑" panose="020B0503020204020204" pitchFamily="34" charset="-122"/>
                <a:ea typeface="微软雅黑" panose="020B0503020204020204" pitchFamily="34" charset="-122"/>
              </a:rPr>
              <a:t>个模块 </a:t>
            </a: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分</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模块 共</a:t>
            </a:r>
            <a:r>
              <a:rPr lang="en-US" altLang="zh-CN" sz="1800" dirty="0" smtClean="0">
                <a:latin typeface="微软雅黑" panose="020B0503020204020204" pitchFamily="34" charset="-122"/>
                <a:ea typeface="微软雅黑" panose="020B0503020204020204" pitchFamily="34" charset="-122"/>
              </a:rPr>
              <a:t>20</a:t>
            </a:r>
            <a:r>
              <a:rPr lang="zh-CN" altLang="en-US" sz="1800" dirty="0" smtClean="0">
                <a:latin typeface="微软雅黑" panose="020B0503020204020204" pitchFamily="34" charset="-122"/>
                <a:ea typeface="微软雅黑" panose="020B0503020204020204" pitchFamily="34" charset="-122"/>
              </a:rPr>
              <a:t>分。</a:t>
            </a:r>
            <a:endParaRPr lang="en-US" altLang="zh-CN" sz="1800" dirty="0" smtClean="0">
              <a:latin typeface="微软雅黑" panose="020B0503020204020204" pitchFamily="34" charset="-122"/>
              <a:ea typeface="微软雅黑" panose="020B0503020204020204" pitchFamily="34" charset="-122"/>
            </a:endParaRPr>
          </a:p>
          <a:p>
            <a:pPr marL="285750" lvl="1" eaLnBrk="1" hangingPunct="1">
              <a:lnSpc>
                <a:spcPts val="2500"/>
              </a:lnSpc>
              <a:spcBef>
                <a:spcPct val="0"/>
              </a:spcBef>
              <a:buFont typeface="Wingdings" panose="05000000000000000000" pitchFamily="2" charset="2"/>
              <a:buChar char="n"/>
              <a:defRP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虚拟仿真平台（个人）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分 （自行注册，昵称使用</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真实姓名）</a:t>
            </a:r>
            <a:endPar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网址：</a:t>
            </a:r>
            <a:r>
              <a:rPr lang="en-US" altLang="zh-CN" sz="1800" dirty="0">
                <a:latin typeface="微软雅黑" panose="020B0503020204020204" pitchFamily="34" charset="-122"/>
                <a:ea typeface="微软雅黑" panose="020B0503020204020204" pitchFamily="34" charset="-122"/>
                <a:hlinkClick r:id="rId1"/>
              </a:rPr>
              <a:t>https://</a:t>
            </a:r>
            <a:r>
              <a:rPr lang="en-US" altLang="zh-CN" sz="1800" dirty="0" smtClean="0">
                <a:latin typeface="微软雅黑" panose="020B0503020204020204" pitchFamily="34" charset="-122"/>
                <a:ea typeface="微软雅黑" panose="020B0503020204020204" pitchFamily="34" charset="-122"/>
                <a:hlinkClick r:id="rId1"/>
              </a:rPr>
              <a:t>www.ilab-x.com/details/page?id=6594&amp;isView=true</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流水线</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关键技术虚拟仿真实验</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数据前递实验</a:t>
            </a:r>
            <a:endParaRPr lang="en-US" altLang="zh-CN" sz="18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800" dirty="0">
                <a:latin typeface="微软雅黑" panose="020B0503020204020204" pitchFamily="34" charset="-122"/>
                <a:ea typeface="微软雅黑" panose="020B0503020204020204" pitchFamily="34" charset="-122"/>
              </a:rPr>
              <a:t>流水线</a:t>
            </a:r>
            <a:r>
              <a:rPr lang="en-US" altLang="zh-CN" sz="1800" dirty="0">
                <a:latin typeface="微软雅黑" panose="020B0503020204020204" pitchFamily="34" charset="-122"/>
                <a:ea typeface="微软雅黑" panose="020B0503020204020204" pitchFamily="34" charset="-122"/>
              </a:rPr>
              <a:t>CPU</a:t>
            </a:r>
            <a:r>
              <a:rPr lang="zh-CN" altLang="en-US" sz="1800" dirty="0">
                <a:latin typeface="微软雅黑" panose="020B0503020204020204" pitchFamily="34" charset="-122"/>
                <a:ea typeface="微软雅黑" panose="020B0503020204020204" pitchFamily="34" charset="-122"/>
              </a:rPr>
              <a:t>关键技术虚拟仿真实验</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流水线暂停实验</a:t>
            </a:r>
            <a:endParaRPr lang="zh-CN" altLang="en-US" sz="1800" dirty="0">
              <a:latin typeface="微软雅黑" panose="020B0503020204020204" pitchFamily="34" charset="-122"/>
              <a:ea typeface="微软雅黑" panose="020B0503020204020204" pitchFamily="34" charset="-122"/>
            </a:endParaRPr>
          </a:p>
          <a:p>
            <a:pPr marL="285750" lvl="1" eaLnBrk="1" hangingPunct="1">
              <a:lnSpc>
                <a:spcPts val="2500"/>
              </a:lnSpc>
              <a:spcBef>
                <a:spcPct val="0"/>
              </a:spcBef>
              <a:buFont typeface="Wingdings" panose="05000000000000000000" pitchFamily="2" charset="2"/>
              <a:buChar char="n"/>
              <a:defRP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验收（个人） </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20</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分</a:t>
            </a:r>
            <a:endPar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r>
              <a:rPr lang="en-US" altLang="zh-CN" sz="1800" dirty="0" err="1" smtClean="0">
                <a:latin typeface="微软雅黑" panose="020B0503020204020204" pitchFamily="34" charset="-122"/>
                <a:ea typeface="微软雅黑" panose="020B0503020204020204" pitchFamily="34" charset="-122"/>
              </a:rPr>
              <a:t>TinyMIPS</a:t>
            </a:r>
            <a:r>
              <a:rPr lang="zh-CN" altLang="en-US" sz="1800" dirty="0" smtClean="0">
                <a:latin typeface="微软雅黑" panose="020B0503020204020204" pitchFamily="34" charset="-122"/>
                <a:ea typeface="微软雅黑" panose="020B0503020204020204" pitchFamily="34" charset="-122"/>
              </a:rPr>
              <a:t>基础指令扩展后的</a:t>
            </a:r>
            <a:r>
              <a:rPr lang="zh-CN" altLang="en-US" sz="1800" dirty="0" smtClean="0">
                <a:latin typeface="微软雅黑" panose="020B0503020204020204" pitchFamily="34" charset="-122"/>
                <a:ea typeface="微软雅黑" panose="020B0503020204020204" pitchFamily="34" charset="-122"/>
              </a:rPr>
              <a:t>仿真</a:t>
            </a:r>
            <a:r>
              <a:rPr lang="zh-CN" altLang="en-US" sz="1800" dirty="0" smtClean="0">
                <a:latin typeface="微软雅黑" panose="020B0503020204020204" pitchFamily="34" charset="-122"/>
                <a:ea typeface="微软雅黑" panose="020B0503020204020204" pitchFamily="34" charset="-122"/>
              </a:rPr>
              <a:t>及上板测试</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cs typeface="+mn-cs"/>
              </a:rPr>
              <a:t>回答</a:t>
            </a:r>
            <a:r>
              <a:rPr lang="zh-CN" altLang="en-US" sz="1800" dirty="0" smtClean="0">
                <a:latin typeface="微软雅黑" panose="020B0503020204020204" pitchFamily="34" charset="-122"/>
                <a:ea typeface="微软雅黑" panose="020B0503020204020204" pitchFamily="34" charset="-122"/>
                <a:cs typeface="+mn-cs"/>
              </a:rPr>
              <a:t>问题</a:t>
            </a:r>
            <a:endParaRPr lang="en-US" altLang="zh-CN" sz="1800" dirty="0">
              <a:latin typeface="微软雅黑" panose="020B0503020204020204" pitchFamily="34" charset="-122"/>
              <a:ea typeface="微软雅黑" panose="020B0503020204020204" pitchFamily="34" charset="-122"/>
              <a:cs typeface="+mn-cs"/>
            </a:endParaRPr>
          </a:p>
          <a:p>
            <a:pPr marL="285750" lvl="1" eaLnBrk="1" hangingPunct="1">
              <a:lnSpc>
                <a:spcPts val="2500"/>
              </a:lnSpc>
              <a:spcBef>
                <a:spcPct val="0"/>
              </a:spcBef>
              <a:buFont typeface="Wingdings" panose="05000000000000000000" pitchFamily="2" charset="2"/>
              <a:buChar char="n"/>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课程设计报告（个人</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cs typeface="+mn-cs"/>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cs"/>
              </a:rPr>
              <a:t>团队）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n-cs"/>
              </a:rPr>
              <a:t>20</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分</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阅读代码</a:t>
            </a:r>
            <a:r>
              <a:rPr lang="en-US" altLang="zh-CN" sz="1800" dirty="0" err="1" smtClean="0">
                <a:latin typeface="微软雅黑" panose="020B0503020204020204" pitchFamily="34" charset="-122"/>
                <a:ea typeface="微软雅黑" panose="020B0503020204020204" pitchFamily="34" charset="-122"/>
              </a:rPr>
              <a:t>TinyMIPS</a:t>
            </a:r>
            <a:r>
              <a:rPr lang="zh-CN" altLang="en-US" sz="1800" dirty="0" smtClean="0">
                <a:latin typeface="微软雅黑" panose="020B0503020204020204" pitchFamily="34" charset="-122"/>
                <a:ea typeface="微软雅黑" panose="020B0503020204020204" pitchFamily="34" charset="-122"/>
              </a:rPr>
              <a:t>工程，扩展</a:t>
            </a:r>
            <a:r>
              <a:rPr lang="zh-CN" altLang="en-US" sz="1800" dirty="0" smtClean="0">
                <a:latin typeface="微软雅黑" panose="020B0503020204020204" pitchFamily="34" charset="-122"/>
                <a:ea typeface="微软雅黑" panose="020B0503020204020204" pitchFamily="34" charset="-122"/>
              </a:rPr>
              <a:t>基础指令的</a:t>
            </a:r>
            <a:r>
              <a:rPr lang="zh-CN" altLang="en-US" sz="1800" dirty="0" smtClean="0">
                <a:latin typeface="微软雅黑" panose="020B0503020204020204" pitchFamily="34" charset="-122"/>
                <a:ea typeface="微软雅黑" panose="020B0503020204020204" pitchFamily="34" charset="-122"/>
              </a:rPr>
              <a:t>设计与测试过程</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10</a:t>
            </a:r>
            <a:r>
              <a:rPr lang="zh-CN" altLang="en-US" sz="1800" dirty="0" smtClean="0">
                <a:latin typeface="微软雅黑" panose="020B0503020204020204" pitchFamily="34" charset="-122"/>
                <a:ea typeface="微软雅黑" panose="020B0503020204020204" pitchFamily="34" charset="-122"/>
              </a:rPr>
              <a:t>分</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以小组为单位，进行处理器创新设计的</a:t>
            </a:r>
            <a:r>
              <a:rPr lang="zh-CN" altLang="en-US" sz="1800" dirty="0" smtClean="0">
                <a:latin typeface="微软雅黑" panose="020B0503020204020204" pitchFamily="34" charset="-122"/>
                <a:ea typeface="微软雅黑" panose="020B0503020204020204" pitchFamily="34" charset="-122"/>
              </a:rPr>
              <a:t>设计与测试过程</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10</a:t>
            </a:r>
            <a:r>
              <a:rPr lang="zh-CN" altLang="en-US" sz="1800" dirty="0" smtClean="0">
                <a:latin typeface="微软雅黑" panose="020B0503020204020204" pitchFamily="34" charset="-122"/>
                <a:ea typeface="微软雅黑" panose="020B0503020204020204" pitchFamily="34" charset="-122"/>
              </a:rPr>
              <a:t>分</a:t>
            </a:r>
            <a:endParaRPr lang="en-US" altLang="zh-CN" sz="1800" dirty="0" smtClean="0">
              <a:latin typeface="微软雅黑" panose="020B0503020204020204" pitchFamily="34" charset="-122"/>
              <a:ea typeface="微软雅黑" panose="020B0503020204020204" pitchFamily="34" charset="-122"/>
            </a:endParaRPr>
          </a:p>
          <a:p>
            <a:pPr marL="0" indent="-400050" eaLnBrk="1" hangingPunct="1">
              <a:lnSpc>
                <a:spcPts val="2500"/>
              </a:lnSpc>
              <a:spcBef>
                <a:spcPct val="0"/>
              </a:spcBef>
              <a:buFont typeface="Wingdings" panose="05000000000000000000" pitchFamily="2" charset="2"/>
              <a:buChar char="n"/>
              <a:defRP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演示系统（小组） </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30</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分</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扩展指令（个人扩展范围以外的指令，如异常指令、乘除指令等）或者更换指令集。</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基于扩展后的处理器开发应用。</a:t>
            </a:r>
            <a:endParaRPr lang="en-US" altLang="zh-CN" sz="18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在扩展处理器基础上进行性能提升，并能够对比展示，如增加</a:t>
            </a:r>
            <a:r>
              <a:rPr lang="en-US" altLang="zh-CN" sz="1800" dirty="0" smtClean="0">
                <a:latin typeface="微软雅黑" panose="020B0503020204020204" pitchFamily="34" charset="-122"/>
                <a:ea typeface="微软雅黑" panose="020B0503020204020204" pitchFamily="34" charset="-122"/>
              </a:rPr>
              <a:t>cache</a:t>
            </a:r>
            <a:r>
              <a:rPr lang="zh-CN" altLang="en-US" sz="1800" dirty="0" smtClean="0">
                <a:latin typeface="微软雅黑" panose="020B0503020204020204" pitchFamily="34" charset="-122"/>
                <a:ea typeface="微软雅黑" panose="020B0503020204020204" pitchFamily="34" charset="-122"/>
              </a:rPr>
              <a:t>等。</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09F9342C-7C3B-4CFA-B2C0-BC04BA1B1914}"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7412" name="AutoShape 6"/>
          <p:cNvSpPr>
            <a:spLocks noChangeArrowheads="1"/>
          </p:cNvSpPr>
          <p:nvPr/>
        </p:nvSpPr>
        <p:spPr bwMode="auto">
          <a:xfrm>
            <a:off x="541338" y="476250"/>
            <a:ext cx="2950542"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评分标准</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056F8B8E-9A59-40FE-973E-2C92D21DACF3}" type="slidenum">
              <a:rPr altLang="zh-CN">
                <a:latin typeface="Myriad Pro" pitchFamily="34" charset="0"/>
                <a:ea typeface="宋体" panose="02010600030101010101" pitchFamily="2" charset="-122"/>
              </a:rPr>
            </a:fld>
            <a:endParaRPr lang="zh-CN" altLang="zh-CN">
              <a:latin typeface="Myriad Pro" pitchFamily="34" charset="0"/>
              <a:ea typeface="宋体" panose="02010600030101010101" pitchFamily="2" charset="-122"/>
            </a:endParaRPr>
          </a:p>
        </p:txBody>
      </p:sp>
      <p:sp>
        <p:nvSpPr>
          <p:cNvPr id="6" name="圆角矩形 5"/>
          <p:cNvSpPr/>
          <p:nvPr/>
        </p:nvSpPr>
        <p:spPr bwMode="auto">
          <a:xfrm>
            <a:off x="611188" y="2133600"/>
            <a:ext cx="7632700" cy="190817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algn="ctr" eaLnBrk="1" hangingPunct="1">
              <a:buClr>
                <a:srgbClr val="000000"/>
              </a:buClr>
              <a:buSzPct val="100000"/>
              <a:buFont typeface="Times New Roman" panose="02020603050405020304" pitchFamily="18" charset="0"/>
              <a:buNone/>
              <a:defRPr/>
            </a:pPr>
            <a:r>
              <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三</a:t>
            </a:r>
            <a:r>
              <a:rPr lang="zh-CN" altLang="en-US" sz="3200" b="1" dirty="0" smtClean="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、龙芯实验箱使用介绍</a:t>
            </a:r>
            <a:endPar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653135"/>
            <a:ext cx="8135937" cy="1439689"/>
          </a:xfrm>
        </p:spPr>
        <p:txBody>
          <a:bodyPr/>
          <a:lstStyle/>
          <a:p>
            <a:pPr marL="285750" lvl="1" eaLnBrk="1" hangingPunct="1">
              <a:lnSpc>
                <a:spcPts val="2500"/>
              </a:lnSpc>
              <a:spcBef>
                <a:spcPct val="0"/>
              </a:spcBef>
              <a:buFont typeface="Wingdings" panose="05000000000000000000" pitchFamily="2" charset="2"/>
              <a:buChar char="n"/>
              <a:defRPr/>
            </a:pPr>
            <a:endParaRPr lang="en-US" altLang="zh-CN" sz="1800" dirty="0" smtClean="0">
              <a:latin typeface="微软雅黑" panose="020B0503020204020204" pitchFamily="34" charset="-122"/>
              <a:ea typeface="微软雅黑" panose="020B0503020204020204" pitchFamily="34" charset="-122"/>
            </a:endParaRPr>
          </a:p>
          <a:p>
            <a:pPr marL="0" lvl="1" indent="0" eaLnBrk="1" hangingPunct="1">
              <a:lnSpc>
                <a:spcPts val="2500"/>
              </a:lnSpc>
              <a:spcBef>
                <a:spcPct val="0"/>
              </a:spcBef>
              <a:defRPr/>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09F9342C-7C3B-4CFA-B2C0-BC04BA1B1914}"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7412" name="AutoShape 6"/>
          <p:cNvSpPr>
            <a:spLocks noChangeArrowheads="1"/>
          </p:cNvSpPr>
          <p:nvPr/>
        </p:nvSpPr>
        <p:spPr bwMode="auto">
          <a:xfrm>
            <a:off x="541338" y="476250"/>
            <a:ext cx="2950542"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龙芯实验箱介绍</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3250" name="图片 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6181" y="1484784"/>
            <a:ext cx="6337168" cy="386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833222" y="5548596"/>
            <a:ext cx="2236510" cy="369332"/>
          </a:xfrm>
          <a:prstGeom prst="rect">
            <a:avLst/>
          </a:prstGeom>
          <a:noFill/>
        </p:spPr>
        <p:txBody>
          <a:bodyPr wrap="none" rtlCol="0">
            <a:spAutoFit/>
          </a:bodyPr>
          <a:lstStyle/>
          <a:p>
            <a:r>
              <a:rPr lang="en-US" altLang="zh-CN" dirty="0" smtClean="0"/>
              <a:t>4</a:t>
            </a:r>
            <a:r>
              <a:rPr lang="zh-CN" altLang="en-US" dirty="0" smtClean="0"/>
              <a:t>人共用一台实验箱</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653135"/>
            <a:ext cx="8135937" cy="1439689"/>
          </a:xfrm>
        </p:spPr>
        <p:txBody>
          <a:bodyPr/>
          <a:lstStyle/>
          <a:p>
            <a:pPr marL="285750" lvl="1" eaLnBrk="1" hangingPunct="1">
              <a:lnSpc>
                <a:spcPts val="2500"/>
              </a:lnSpc>
              <a:spcBef>
                <a:spcPct val="0"/>
              </a:spcBef>
              <a:buFont typeface="Wingdings" panose="05000000000000000000" pitchFamily="2" charset="2"/>
              <a:buChar char="n"/>
              <a:defRPr/>
            </a:pPr>
            <a:endParaRPr lang="en-US" altLang="zh-CN" sz="1800" dirty="0" smtClean="0">
              <a:latin typeface="微软雅黑" panose="020B0503020204020204" pitchFamily="34" charset="-122"/>
              <a:ea typeface="微软雅黑" panose="020B0503020204020204" pitchFamily="34" charset="-122"/>
            </a:endParaRPr>
          </a:p>
          <a:p>
            <a:pPr marL="0" lvl="1" indent="0" eaLnBrk="1" hangingPunct="1">
              <a:lnSpc>
                <a:spcPts val="2500"/>
              </a:lnSpc>
              <a:spcBef>
                <a:spcPct val="0"/>
              </a:spcBef>
              <a:defRPr/>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09F9342C-7C3B-4CFA-B2C0-BC04BA1B1914}"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7412" name="AutoShape 6"/>
          <p:cNvSpPr>
            <a:spLocks noChangeArrowheads="1"/>
          </p:cNvSpPr>
          <p:nvPr/>
        </p:nvSpPr>
        <p:spPr bwMode="auto">
          <a:xfrm>
            <a:off x="541338" y="476250"/>
            <a:ext cx="2950542"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龙芯实验箱介绍</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Rectangle 2"/>
          <p:cNvSpPr>
            <a:spLocks noChangeArrowheads="1"/>
          </p:cNvSpPr>
          <p:nvPr/>
        </p:nvSpPr>
        <p:spPr bwMode="auto">
          <a:xfrm>
            <a:off x="2411760" y="11384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7345" name="图片 1" descr="C:\Documents and Settings\test\My Documents\Tencent Files\120710851\Image\NHVK7DZ2D2R)MRCG1KE4MB2.jpg"/>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1763688" y="1595610"/>
            <a:ext cx="5410572" cy="34735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07504" y="54452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图</a:t>
            </a:r>
            <a:r>
              <a:rPr kumimoji="0" lang="en-US" altLang="zh-CN" sz="1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  MIPS</a:t>
            </a:r>
            <a:r>
              <a:rPr kumimoji="0" lang="zh-CN" altLang="en-US" sz="1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处理器计算机系统教学实验箱软硬件结构框图</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653135"/>
            <a:ext cx="8135937" cy="1439689"/>
          </a:xfrm>
        </p:spPr>
        <p:txBody>
          <a:bodyPr/>
          <a:lstStyle/>
          <a:p>
            <a:pPr marL="285750" lvl="1" eaLnBrk="1" hangingPunct="1">
              <a:lnSpc>
                <a:spcPts val="2500"/>
              </a:lnSpc>
              <a:spcBef>
                <a:spcPct val="0"/>
              </a:spcBef>
              <a:buFont typeface="Wingdings" panose="05000000000000000000" pitchFamily="2" charset="2"/>
              <a:buChar char="n"/>
              <a:defRPr/>
            </a:pPr>
            <a:endParaRPr lang="en-US" altLang="zh-CN" sz="1800" dirty="0" smtClean="0">
              <a:latin typeface="微软雅黑" panose="020B0503020204020204" pitchFamily="34" charset="-122"/>
              <a:ea typeface="微软雅黑" panose="020B0503020204020204" pitchFamily="34" charset="-122"/>
            </a:endParaRPr>
          </a:p>
          <a:p>
            <a:pPr marL="0" lvl="1" indent="0" eaLnBrk="1" hangingPunct="1">
              <a:lnSpc>
                <a:spcPts val="2500"/>
              </a:lnSpc>
              <a:spcBef>
                <a:spcPct val="0"/>
              </a:spcBef>
              <a:defRPr/>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09F9342C-7C3B-4CFA-B2C0-BC04BA1B1914}"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7412" name="AutoShape 6"/>
          <p:cNvSpPr>
            <a:spLocks noChangeArrowheads="1"/>
          </p:cNvSpPr>
          <p:nvPr/>
        </p:nvSpPr>
        <p:spPr bwMode="auto">
          <a:xfrm>
            <a:off x="541338" y="476250"/>
            <a:ext cx="2950542"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龙芯实验箱介绍</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4275" name="图片 6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1043115"/>
            <a:ext cx="7200800" cy="533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54F2D5F3-9B5D-4B66-BD85-458D1171F4BE}" type="slidenum">
              <a:rPr altLang="zh-CN">
                <a:latin typeface="Myriad Pro" pitchFamily="34" charset="0"/>
                <a:ea typeface="宋体" panose="02010600030101010101" pitchFamily="2" charset="-122"/>
              </a:rPr>
            </a:fld>
            <a:endParaRPr lang="zh-CN" altLang="zh-CN">
              <a:latin typeface="Myriad Pro" pitchFamily="34" charset="0"/>
              <a:ea typeface="宋体" panose="02010600030101010101" pitchFamily="2" charset="-122"/>
            </a:endParaRPr>
          </a:p>
        </p:txBody>
      </p:sp>
      <p:grpSp>
        <p:nvGrpSpPr>
          <p:cNvPr id="14340" name="Group 17"/>
          <p:cNvGrpSpPr/>
          <p:nvPr/>
        </p:nvGrpSpPr>
        <p:grpSpPr bwMode="auto">
          <a:xfrm>
            <a:off x="756519" y="1844824"/>
            <a:ext cx="7200031" cy="649287"/>
            <a:chOff x="295" y="572"/>
            <a:chExt cx="3628" cy="409"/>
          </a:xfrm>
        </p:grpSpPr>
        <p:sp>
          <p:nvSpPr>
            <p:cNvPr id="14347" name="Rectangle 14"/>
            <p:cNvSpPr>
              <a:spLocks noChangeArrowheads="1"/>
            </p:cNvSpPr>
            <p:nvPr/>
          </p:nvSpPr>
          <p:spPr bwMode="auto">
            <a:xfrm>
              <a:off x="295" y="663"/>
              <a:ext cx="3628" cy="318"/>
            </a:xfrm>
            <a:prstGeom prst="rect">
              <a:avLst/>
            </a:prstGeom>
            <a:solidFill>
              <a:schemeClr val="bg1"/>
            </a:solidFill>
            <a:ln w="25400">
              <a:solidFill>
                <a:schemeClr val="bg2"/>
              </a:solidFill>
              <a:miter lim="800000"/>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 typeface="Wingdings" panose="05000000000000000000" pitchFamily="2" charset="2"/>
                <a:buChar char="Ø"/>
              </a:pPr>
              <a:endParaRPr lang="zh-CN" altLang="en-US">
                <a:ea typeface="宋体" panose="02010600030101010101" pitchFamily="2" charset="-122"/>
              </a:endParaRPr>
            </a:p>
          </p:txBody>
        </p:sp>
        <p:sp>
          <p:nvSpPr>
            <p:cNvPr id="14348" name="AutoShape 16"/>
            <p:cNvSpPr>
              <a:spLocks noChangeArrowheads="1"/>
            </p:cNvSpPr>
            <p:nvPr/>
          </p:nvSpPr>
          <p:spPr bwMode="auto">
            <a:xfrm>
              <a:off x="431" y="572"/>
              <a:ext cx="3266" cy="318"/>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buFont typeface="Wingdings" panose="05000000000000000000" pitchFamily="2" charset="2"/>
                <a:buNone/>
              </a:pPr>
              <a:r>
                <a:rPr lang="zh-CN" altLang="en-US" sz="2000" b="1" dirty="0">
                  <a:solidFill>
                    <a:schemeClr val="bg1"/>
                  </a:solidFill>
                  <a:ea typeface="幼圆" panose="02010509060101010101" pitchFamily="49" charset="-122"/>
                </a:rPr>
                <a:t>一</a:t>
              </a:r>
              <a:r>
                <a:rPr lang="zh-CN" altLang="en-US" sz="2000" b="1" dirty="0" smtClean="0">
                  <a:solidFill>
                    <a:schemeClr val="bg1"/>
                  </a:solidFill>
                  <a:ea typeface="幼圆" panose="02010509060101010101" pitchFamily="49" charset="-122"/>
                </a:rPr>
                <a:t>、课程设计内容</a:t>
              </a:r>
              <a:endParaRPr lang="zh-CN" altLang="en-US" sz="2000" b="1" dirty="0">
                <a:solidFill>
                  <a:schemeClr val="bg1"/>
                </a:solidFill>
                <a:ea typeface="幼圆" panose="02010509060101010101" pitchFamily="49" charset="-122"/>
              </a:endParaRPr>
            </a:p>
          </p:txBody>
        </p:sp>
      </p:grpSp>
      <p:grpSp>
        <p:nvGrpSpPr>
          <p:cNvPr id="14341" name="Group 18"/>
          <p:cNvGrpSpPr/>
          <p:nvPr/>
        </p:nvGrpSpPr>
        <p:grpSpPr bwMode="auto">
          <a:xfrm>
            <a:off x="756519" y="2565549"/>
            <a:ext cx="7200031" cy="649287"/>
            <a:chOff x="295" y="572"/>
            <a:chExt cx="3628" cy="409"/>
          </a:xfrm>
        </p:grpSpPr>
        <p:sp>
          <p:nvSpPr>
            <p:cNvPr id="14345" name="Rectangle 19"/>
            <p:cNvSpPr>
              <a:spLocks noChangeArrowheads="1"/>
            </p:cNvSpPr>
            <p:nvPr/>
          </p:nvSpPr>
          <p:spPr bwMode="auto">
            <a:xfrm>
              <a:off x="295" y="663"/>
              <a:ext cx="3628" cy="318"/>
            </a:xfrm>
            <a:prstGeom prst="rect">
              <a:avLst/>
            </a:prstGeom>
            <a:solidFill>
              <a:schemeClr val="bg1"/>
            </a:solidFill>
            <a:ln w="25400">
              <a:solidFill>
                <a:schemeClr val="bg2"/>
              </a:solidFill>
              <a:miter lim="800000"/>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 typeface="Wingdings" panose="05000000000000000000" pitchFamily="2" charset="2"/>
                <a:buChar char="Ø"/>
              </a:pPr>
              <a:endParaRPr lang="zh-CN" altLang="en-US">
                <a:ea typeface="宋体" panose="02010600030101010101" pitchFamily="2" charset="-122"/>
              </a:endParaRPr>
            </a:p>
          </p:txBody>
        </p:sp>
        <p:sp>
          <p:nvSpPr>
            <p:cNvPr id="14346" name="AutoShape 20"/>
            <p:cNvSpPr>
              <a:spLocks noChangeArrowheads="1"/>
            </p:cNvSpPr>
            <p:nvPr/>
          </p:nvSpPr>
          <p:spPr bwMode="auto">
            <a:xfrm>
              <a:off x="431" y="572"/>
              <a:ext cx="3266" cy="318"/>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buFont typeface="Wingdings" panose="05000000000000000000" pitchFamily="2" charset="2"/>
                <a:buNone/>
              </a:pPr>
              <a:r>
                <a:rPr lang="zh-CN" altLang="en-US" sz="2000" b="1" dirty="0">
                  <a:solidFill>
                    <a:schemeClr val="bg1"/>
                  </a:solidFill>
                  <a:ea typeface="幼圆" panose="02010509060101010101" pitchFamily="49" charset="-122"/>
                </a:rPr>
                <a:t>二</a:t>
              </a:r>
              <a:r>
                <a:rPr lang="zh-CN" altLang="en-US" sz="2000" b="1" dirty="0" smtClean="0">
                  <a:solidFill>
                    <a:schemeClr val="bg1"/>
                  </a:solidFill>
                  <a:ea typeface="幼圆" panose="02010509060101010101" pitchFamily="49" charset="-122"/>
                </a:rPr>
                <a:t>、评分标准说明</a:t>
              </a:r>
              <a:endParaRPr lang="zh-CN" altLang="en-US" sz="2000" b="1" dirty="0">
                <a:solidFill>
                  <a:schemeClr val="bg1"/>
                </a:solidFill>
                <a:ea typeface="幼圆" panose="02010509060101010101" pitchFamily="49" charset="-122"/>
              </a:endParaRPr>
            </a:p>
          </p:txBody>
        </p:sp>
      </p:grpSp>
      <p:grpSp>
        <p:nvGrpSpPr>
          <p:cNvPr id="14342" name="Group 18"/>
          <p:cNvGrpSpPr/>
          <p:nvPr/>
        </p:nvGrpSpPr>
        <p:grpSpPr bwMode="auto">
          <a:xfrm>
            <a:off x="756519" y="3286274"/>
            <a:ext cx="7200031" cy="649287"/>
            <a:chOff x="295" y="572"/>
            <a:chExt cx="3628" cy="409"/>
          </a:xfrm>
        </p:grpSpPr>
        <p:sp>
          <p:nvSpPr>
            <p:cNvPr id="14343" name="Rectangle 19"/>
            <p:cNvSpPr>
              <a:spLocks noChangeArrowheads="1"/>
            </p:cNvSpPr>
            <p:nvPr/>
          </p:nvSpPr>
          <p:spPr bwMode="auto">
            <a:xfrm>
              <a:off x="295" y="663"/>
              <a:ext cx="3628" cy="318"/>
            </a:xfrm>
            <a:prstGeom prst="rect">
              <a:avLst/>
            </a:prstGeom>
            <a:solidFill>
              <a:schemeClr val="bg1"/>
            </a:solidFill>
            <a:ln w="25400">
              <a:solidFill>
                <a:schemeClr val="bg2"/>
              </a:solidFill>
              <a:miter lim="800000"/>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 typeface="Wingdings" panose="05000000000000000000" pitchFamily="2" charset="2"/>
                <a:buChar char="Ø"/>
              </a:pPr>
              <a:endParaRPr lang="zh-CN" altLang="en-US">
                <a:ea typeface="宋体" panose="02010600030101010101" pitchFamily="2" charset="-122"/>
              </a:endParaRPr>
            </a:p>
          </p:txBody>
        </p:sp>
        <p:sp>
          <p:nvSpPr>
            <p:cNvPr id="14344" name="AutoShape 20"/>
            <p:cNvSpPr>
              <a:spLocks noChangeArrowheads="1"/>
            </p:cNvSpPr>
            <p:nvPr/>
          </p:nvSpPr>
          <p:spPr bwMode="auto">
            <a:xfrm>
              <a:off x="431" y="572"/>
              <a:ext cx="3266" cy="318"/>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buFont typeface="Wingdings" panose="05000000000000000000" pitchFamily="2" charset="2"/>
                <a:buNone/>
              </a:pPr>
              <a:r>
                <a:rPr lang="zh-CN" altLang="en-US" sz="2000" b="1" dirty="0">
                  <a:solidFill>
                    <a:schemeClr val="bg1"/>
                  </a:solidFill>
                  <a:ea typeface="幼圆" panose="02010509060101010101" pitchFamily="49" charset="-122"/>
                </a:rPr>
                <a:t>三</a:t>
              </a:r>
              <a:r>
                <a:rPr lang="zh-CN" altLang="en-US" sz="2000" b="1" dirty="0" smtClean="0">
                  <a:solidFill>
                    <a:schemeClr val="bg1"/>
                  </a:solidFill>
                  <a:ea typeface="幼圆" panose="02010509060101010101" pitchFamily="49" charset="-122"/>
                </a:rPr>
                <a:t>、龙芯实验箱使用介绍</a:t>
              </a:r>
              <a:r>
                <a:rPr lang="en-US" altLang="zh-CN" sz="2000" b="1" dirty="0" smtClean="0">
                  <a:solidFill>
                    <a:schemeClr val="bg1"/>
                  </a:solidFill>
                  <a:ea typeface="幼圆" panose="02010509060101010101" pitchFamily="49" charset="-122"/>
                </a:rPr>
                <a:t>(CG</a:t>
              </a:r>
              <a:r>
                <a:rPr lang="zh-CN" altLang="en-US" sz="2000" b="1" dirty="0" smtClean="0">
                  <a:solidFill>
                    <a:schemeClr val="bg1"/>
                  </a:solidFill>
                  <a:ea typeface="幼圆" panose="02010509060101010101" pitchFamily="49" charset="-122"/>
                </a:rPr>
                <a:t>视频</a:t>
              </a:r>
              <a:r>
                <a:rPr lang="en-US" altLang="zh-CN" sz="2000" b="1" dirty="0" smtClean="0">
                  <a:solidFill>
                    <a:schemeClr val="bg1"/>
                  </a:solidFill>
                  <a:ea typeface="幼圆" panose="02010509060101010101" pitchFamily="49" charset="-122"/>
                </a:rPr>
                <a:t>)</a:t>
              </a:r>
              <a:endParaRPr lang="zh-CN" altLang="en-US" sz="2000" b="1" dirty="0">
                <a:solidFill>
                  <a:schemeClr val="bg1"/>
                </a:solidFill>
                <a:ea typeface="幼圆" panose="02010509060101010101" pitchFamily="49" charset="-122"/>
              </a:endParaRPr>
            </a:p>
          </p:txBody>
        </p:sp>
      </p:grpSp>
      <p:grpSp>
        <p:nvGrpSpPr>
          <p:cNvPr id="13" name="Group 18"/>
          <p:cNvGrpSpPr/>
          <p:nvPr/>
        </p:nvGrpSpPr>
        <p:grpSpPr bwMode="auto">
          <a:xfrm>
            <a:off x="756519" y="3983187"/>
            <a:ext cx="7200031" cy="649287"/>
            <a:chOff x="295" y="572"/>
            <a:chExt cx="3628" cy="409"/>
          </a:xfrm>
        </p:grpSpPr>
        <p:sp>
          <p:nvSpPr>
            <p:cNvPr id="14" name="Rectangle 19"/>
            <p:cNvSpPr>
              <a:spLocks noChangeArrowheads="1"/>
            </p:cNvSpPr>
            <p:nvPr/>
          </p:nvSpPr>
          <p:spPr bwMode="auto">
            <a:xfrm>
              <a:off x="295" y="663"/>
              <a:ext cx="3628" cy="318"/>
            </a:xfrm>
            <a:prstGeom prst="rect">
              <a:avLst/>
            </a:prstGeom>
            <a:solidFill>
              <a:schemeClr val="bg1"/>
            </a:solidFill>
            <a:ln w="25400">
              <a:solidFill>
                <a:schemeClr val="bg2"/>
              </a:solidFill>
              <a:miter lim="800000"/>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 typeface="Wingdings" panose="05000000000000000000" pitchFamily="2" charset="2"/>
                <a:buChar char="Ø"/>
              </a:pPr>
              <a:endParaRPr lang="zh-CN" altLang="en-US">
                <a:ea typeface="宋体" panose="02010600030101010101" pitchFamily="2" charset="-122"/>
              </a:endParaRPr>
            </a:p>
          </p:txBody>
        </p:sp>
        <p:sp>
          <p:nvSpPr>
            <p:cNvPr id="15" name="AutoShape 20"/>
            <p:cNvSpPr>
              <a:spLocks noChangeArrowheads="1"/>
            </p:cNvSpPr>
            <p:nvPr/>
          </p:nvSpPr>
          <p:spPr bwMode="auto">
            <a:xfrm>
              <a:off x="431" y="572"/>
              <a:ext cx="3266" cy="318"/>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buFont typeface="Wingdings" panose="05000000000000000000" pitchFamily="2" charset="2"/>
                <a:buNone/>
              </a:pPr>
              <a:r>
                <a:rPr lang="zh-CN" altLang="en-US" sz="2000" b="1" dirty="0">
                  <a:solidFill>
                    <a:schemeClr val="bg1"/>
                  </a:solidFill>
                  <a:ea typeface="幼圆" panose="02010509060101010101" pitchFamily="49" charset="-122"/>
                </a:rPr>
                <a:t>四</a:t>
              </a:r>
              <a:r>
                <a:rPr lang="zh-CN" altLang="en-US" sz="2000" b="1" dirty="0" smtClean="0">
                  <a:solidFill>
                    <a:schemeClr val="bg1"/>
                  </a:solidFill>
                  <a:ea typeface="幼圆" panose="02010509060101010101" pitchFamily="49" charset="-122"/>
                </a:rPr>
                <a:t>、</a:t>
              </a:r>
              <a:r>
                <a:rPr lang="en-US" altLang="zh-CN" sz="2000" b="1" dirty="0" err="1" smtClean="0">
                  <a:solidFill>
                    <a:schemeClr val="bg1"/>
                  </a:solidFill>
                  <a:ea typeface="幼圆" panose="02010509060101010101" pitchFamily="49" charset="-122"/>
                </a:rPr>
                <a:t>TinyMips</a:t>
              </a:r>
              <a:r>
                <a:rPr lang="zh-CN" altLang="en-US" sz="2000" b="1" dirty="0" smtClean="0">
                  <a:solidFill>
                    <a:schemeClr val="bg1"/>
                  </a:solidFill>
                  <a:ea typeface="幼圆" panose="02010509060101010101" pitchFamily="49" charset="-122"/>
                </a:rPr>
                <a:t>工程使用（指导书</a:t>
              </a:r>
              <a:r>
                <a:rPr lang="en-US" altLang="zh-CN" sz="2000" b="1" dirty="0" smtClean="0">
                  <a:solidFill>
                    <a:schemeClr val="bg1"/>
                  </a:solidFill>
                  <a:ea typeface="幼圆" panose="02010509060101010101" pitchFamily="49" charset="-122"/>
                </a:rPr>
                <a:t>+CG</a:t>
              </a:r>
              <a:r>
                <a:rPr lang="zh-CN" altLang="en-US" sz="2000" b="1" dirty="0" smtClean="0">
                  <a:solidFill>
                    <a:schemeClr val="bg1"/>
                  </a:solidFill>
                  <a:ea typeface="幼圆" panose="02010509060101010101" pitchFamily="49" charset="-122"/>
                </a:rPr>
                <a:t>视频</a:t>
              </a:r>
              <a:r>
                <a:rPr lang="en-US" altLang="zh-CN" sz="2000" b="1" dirty="0" smtClean="0">
                  <a:solidFill>
                    <a:schemeClr val="bg1"/>
                  </a:solidFill>
                  <a:ea typeface="幼圆" panose="02010509060101010101" pitchFamily="49" charset="-122"/>
                </a:rPr>
                <a:t>+Appendix</a:t>
              </a:r>
              <a:r>
                <a:rPr lang="zh-CN" altLang="en-US" sz="2000" b="1" dirty="0" smtClean="0">
                  <a:solidFill>
                    <a:schemeClr val="bg1"/>
                  </a:solidFill>
                  <a:ea typeface="幼圆" panose="02010509060101010101" pitchFamily="49" charset="-122"/>
                </a:rPr>
                <a:t>）</a:t>
              </a:r>
              <a:endParaRPr lang="zh-CN" altLang="en-US" sz="2000" b="1" dirty="0">
                <a:solidFill>
                  <a:schemeClr val="bg1"/>
                </a:solidFill>
                <a:ea typeface="幼圆" panose="02010509060101010101" pitchFamily="49" charset="-122"/>
              </a:endParaRPr>
            </a:p>
          </p:txBody>
        </p:sp>
      </p:grpSp>
      <p:grpSp>
        <p:nvGrpSpPr>
          <p:cNvPr id="16" name="Group 18"/>
          <p:cNvGrpSpPr/>
          <p:nvPr/>
        </p:nvGrpSpPr>
        <p:grpSpPr bwMode="auto">
          <a:xfrm>
            <a:off x="756519" y="4776936"/>
            <a:ext cx="7200031" cy="649287"/>
            <a:chOff x="295" y="572"/>
            <a:chExt cx="3628" cy="409"/>
          </a:xfrm>
        </p:grpSpPr>
        <p:sp>
          <p:nvSpPr>
            <p:cNvPr id="17" name="Rectangle 19"/>
            <p:cNvSpPr>
              <a:spLocks noChangeArrowheads="1"/>
            </p:cNvSpPr>
            <p:nvPr/>
          </p:nvSpPr>
          <p:spPr bwMode="auto">
            <a:xfrm>
              <a:off x="295" y="663"/>
              <a:ext cx="3628" cy="318"/>
            </a:xfrm>
            <a:prstGeom prst="rect">
              <a:avLst/>
            </a:prstGeom>
            <a:solidFill>
              <a:schemeClr val="bg1"/>
            </a:solidFill>
            <a:ln w="25400">
              <a:solidFill>
                <a:schemeClr val="bg2"/>
              </a:solidFill>
              <a:miter lim="800000"/>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 typeface="Wingdings" panose="05000000000000000000" pitchFamily="2" charset="2"/>
                <a:buChar char="Ø"/>
              </a:pPr>
              <a:endParaRPr lang="zh-CN" altLang="en-US">
                <a:ea typeface="宋体" panose="02010600030101010101" pitchFamily="2" charset="-122"/>
              </a:endParaRPr>
            </a:p>
          </p:txBody>
        </p:sp>
        <p:sp>
          <p:nvSpPr>
            <p:cNvPr id="18" name="AutoShape 20"/>
            <p:cNvSpPr>
              <a:spLocks noChangeArrowheads="1"/>
            </p:cNvSpPr>
            <p:nvPr/>
          </p:nvSpPr>
          <p:spPr bwMode="auto">
            <a:xfrm>
              <a:off x="431" y="572"/>
              <a:ext cx="3266" cy="318"/>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buFont typeface="Wingdings" panose="05000000000000000000" pitchFamily="2" charset="2"/>
                <a:buNone/>
              </a:pPr>
              <a:r>
                <a:rPr lang="zh-CN" altLang="en-US" sz="2000" b="1" dirty="0">
                  <a:solidFill>
                    <a:schemeClr val="bg1"/>
                  </a:solidFill>
                  <a:ea typeface="幼圆" panose="02010509060101010101" pitchFamily="49" charset="-122"/>
                </a:rPr>
                <a:t>五</a:t>
              </a:r>
              <a:r>
                <a:rPr lang="zh-CN" altLang="en-US" sz="2000" b="1" dirty="0" smtClean="0">
                  <a:solidFill>
                    <a:schemeClr val="bg1"/>
                  </a:solidFill>
                  <a:ea typeface="幼圆" panose="02010509060101010101" pitchFamily="49" charset="-122"/>
                </a:rPr>
                <a:t>、处理器功能仿真评测及</a:t>
              </a:r>
              <a:r>
                <a:rPr lang="en-US" altLang="zh-CN" sz="2000" b="1" dirty="0" smtClean="0">
                  <a:solidFill>
                    <a:schemeClr val="bg1"/>
                  </a:solidFill>
                  <a:ea typeface="幼圆" panose="02010509060101010101" pitchFamily="49" charset="-122"/>
                </a:rPr>
                <a:t>FPGA</a:t>
              </a:r>
              <a:r>
                <a:rPr lang="zh-CN" altLang="en-US" sz="2000" b="1" dirty="0" smtClean="0">
                  <a:solidFill>
                    <a:schemeClr val="bg1"/>
                  </a:solidFill>
                  <a:ea typeface="幼圆" panose="02010509060101010101" pitchFamily="49" charset="-122"/>
                </a:rPr>
                <a:t>评测说明</a:t>
              </a:r>
              <a:endParaRPr lang="zh-CN" altLang="en-US" sz="2000" b="1" dirty="0">
                <a:solidFill>
                  <a:schemeClr val="bg1"/>
                </a:solidFill>
                <a:ea typeface="幼圆" panose="02010509060101010101" pitchFamily="49" charset="-122"/>
              </a:endParaRPr>
            </a:p>
          </p:txBody>
        </p:sp>
      </p:grpSp>
      <p:sp>
        <p:nvSpPr>
          <p:cNvPr id="20" name="AutoShape 6"/>
          <p:cNvSpPr>
            <a:spLocks noChangeArrowheads="1"/>
          </p:cNvSpPr>
          <p:nvPr/>
        </p:nvSpPr>
        <p:spPr bwMode="auto">
          <a:xfrm>
            <a:off x="541339" y="476250"/>
            <a:ext cx="1798414"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提    纲</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653135"/>
            <a:ext cx="8135937" cy="1439689"/>
          </a:xfrm>
        </p:spPr>
        <p:txBody>
          <a:bodyPr/>
          <a:lstStyle/>
          <a:p>
            <a:pPr marL="285750" lvl="1" eaLnBrk="1" hangingPunct="1">
              <a:lnSpc>
                <a:spcPts val="2500"/>
              </a:lnSpc>
              <a:spcBef>
                <a:spcPct val="0"/>
              </a:spcBef>
              <a:buFont typeface="Wingdings" panose="05000000000000000000" pitchFamily="2" charset="2"/>
              <a:buChar char="n"/>
              <a:defRPr/>
            </a:pPr>
            <a:endParaRPr lang="en-US" altLang="zh-CN" sz="1800" dirty="0" smtClean="0">
              <a:latin typeface="微软雅黑" panose="020B0503020204020204" pitchFamily="34" charset="-122"/>
              <a:ea typeface="微软雅黑" panose="020B0503020204020204" pitchFamily="34" charset="-122"/>
            </a:endParaRPr>
          </a:p>
          <a:p>
            <a:pPr marL="0" lvl="1" indent="0" eaLnBrk="1" hangingPunct="1">
              <a:lnSpc>
                <a:spcPts val="2500"/>
              </a:lnSpc>
              <a:spcBef>
                <a:spcPct val="0"/>
              </a:spcBef>
              <a:defRPr/>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09F9342C-7C3B-4CFA-B2C0-BC04BA1B1914}"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7412" name="AutoShape 6"/>
          <p:cNvSpPr>
            <a:spLocks noChangeArrowheads="1"/>
          </p:cNvSpPr>
          <p:nvPr/>
        </p:nvSpPr>
        <p:spPr bwMode="auto">
          <a:xfrm>
            <a:off x="541338" y="476250"/>
            <a:ext cx="2950542"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龙芯实验箱使用</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611560" y="1140131"/>
            <a:ext cx="7776864" cy="733534"/>
          </a:xfrm>
          <a:prstGeom prst="rect">
            <a:avLst/>
          </a:prstGeom>
        </p:spPr>
        <p:txBody>
          <a:bodyPr wrap="square">
            <a:spAutoFit/>
          </a:bodyPr>
          <a:lstStyle/>
          <a:p>
            <a:pPr marL="285750" lvl="1" indent="-285750" eaLnBrk="1" hangingPunct="1">
              <a:lnSpc>
                <a:spcPts val="2500"/>
              </a:lnSpc>
              <a:buFont typeface="Wingdings" panose="05000000000000000000" pitchFamily="2" charset="2"/>
              <a:buChar char="n"/>
              <a:defRPr/>
            </a:pPr>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实验</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箱采用的是</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xilinx</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Artix-7</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系列的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Artix-7 XC7A200T</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芯片，含有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215360</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个逻辑</a:t>
            </a:r>
            <a:r>
              <a:rPr lang="zh-CN" altLang="zh-CN" dirty="0" smtClean="0">
                <a:solidFill>
                  <a:schemeClr val="tx1">
                    <a:lumMod val="75000"/>
                    <a:lumOff val="25000"/>
                  </a:schemeClr>
                </a:solidFill>
                <a:latin typeface="微软雅黑" panose="020B0503020204020204" pitchFamily="34" charset="-122"/>
                <a:ea typeface="微软雅黑" panose="020B0503020204020204" pitchFamily="34" charset="-122"/>
              </a:rPr>
              <a:t>单元</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。硬件规格如下：</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492231" y="1987987"/>
          <a:ext cx="6320129" cy="4177316"/>
        </p:xfrm>
        <a:graphic>
          <a:graphicData uri="http://schemas.openxmlformats.org/drawingml/2006/table">
            <a:tbl>
              <a:tblPr>
                <a:tableStyleId>{5C22544A-7EE6-4342-B048-85BDC9FD1C3A}</a:tableStyleId>
              </a:tblPr>
              <a:tblGrid>
                <a:gridCol w="1236812"/>
                <a:gridCol w="3994782"/>
                <a:gridCol w="1088535"/>
              </a:tblGrid>
              <a:tr h="321332">
                <a:tc>
                  <a:txBody>
                    <a:bodyPr/>
                    <a:lstStyle/>
                    <a:p>
                      <a:pPr algn="just">
                        <a:lnSpc>
                          <a:spcPct val="150000"/>
                        </a:lnSpc>
                        <a:spcAft>
                          <a:spcPts val="0"/>
                        </a:spcAft>
                      </a:pPr>
                      <a:r>
                        <a:rPr lang="zh-CN" sz="1050" kern="100" dirty="0">
                          <a:effectLst/>
                        </a:rPr>
                        <a:t>接口器件</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100">
                          <a:effectLst/>
                        </a:rPr>
                        <a:t>描述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100">
                          <a:effectLst/>
                        </a:rPr>
                        <a:t>数量</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en-US" sz="1050" kern="100">
                          <a:effectLst/>
                        </a:rPr>
                        <a:t>FPGA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XILINX  </a:t>
                      </a:r>
                      <a:r>
                        <a:rPr lang="en-US" sz="1200" kern="100">
                          <a:effectLst/>
                        </a:rPr>
                        <a:t>XC7A200T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en-US" sz="1050" kern="100">
                          <a:effectLst/>
                        </a:rPr>
                        <a:t>JTAG</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FPGA</a:t>
                      </a:r>
                      <a:r>
                        <a:rPr lang="zh-CN" sz="1050" kern="100">
                          <a:effectLst/>
                        </a:rPr>
                        <a:t>调试接口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en-US" sz="1050" kern="100">
                          <a:effectLst/>
                        </a:rPr>
                        <a:t>EJTAG</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FPGA</a:t>
                      </a:r>
                      <a:r>
                        <a:rPr lang="zh-CN" sz="1050" kern="100">
                          <a:effectLst/>
                        </a:rPr>
                        <a:t>调试接口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zh-CN" sz="1050" kern="100">
                          <a:effectLst/>
                        </a:rPr>
                        <a:t>内存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050" kern="100" dirty="0">
                          <a:effectLst/>
                        </a:rPr>
                        <a:t>片内集成硬件内存控制器，</a:t>
                      </a:r>
                      <a:r>
                        <a:rPr lang="en-US" sz="1050" kern="100" dirty="0">
                          <a:effectLst/>
                        </a:rPr>
                        <a:t>DDR3</a:t>
                      </a:r>
                      <a:r>
                        <a:rPr lang="zh-CN" sz="1050" kern="100" dirty="0">
                          <a:effectLst/>
                        </a:rPr>
                        <a:t>，</a:t>
                      </a:r>
                      <a:r>
                        <a:rPr lang="en-US" sz="1050" kern="100" dirty="0">
                          <a:effectLst/>
                        </a:rPr>
                        <a:t>128MB</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zh-CN" sz="1050" kern="100">
                          <a:effectLst/>
                        </a:rPr>
                        <a:t>网口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100M-RJ45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en-US" sz="1050" kern="100">
                          <a:effectLst/>
                        </a:rPr>
                        <a:t>SPI</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050" kern="100" dirty="0">
                          <a:effectLst/>
                        </a:rPr>
                        <a:t>外挂</a:t>
                      </a:r>
                      <a:r>
                        <a:rPr lang="en-US" sz="1050" kern="100" dirty="0">
                          <a:effectLst/>
                        </a:rPr>
                        <a:t>flash </a:t>
                      </a:r>
                      <a:r>
                        <a:rPr lang="zh-CN" sz="1050" kern="100" dirty="0">
                          <a:effectLst/>
                        </a:rPr>
                        <a:t>用于作为操作系统启动</a:t>
                      </a:r>
                      <a:r>
                        <a:rPr lang="en-US" sz="1050" kern="100" dirty="0">
                          <a:effectLst/>
                        </a:rPr>
                        <a:t>rom</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en-US" sz="1050" kern="100">
                          <a:effectLst/>
                        </a:rPr>
                        <a:t>UART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en-US" sz="1050" kern="100">
                          <a:effectLst/>
                        </a:rPr>
                        <a:t>LCD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050" kern="100" dirty="0">
                          <a:effectLst/>
                        </a:rPr>
                        <a:t>数字</a:t>
                      </a:r>
                      <a:r>
                        <a:rPr lang="en-US" sz="1050" kern="100" dirty="0">
                          <a:effectLst/>
                        </a:rPr>
                        <a:t>RGB</a:t>
                      </a:r>
                      <a:r>
                        <a:rPr lang="zh-CN" sz="1050" kern="100" dirty="0">
                          <a:effectLst/>
                        </a:rPr>
                        <a:t>接口，外挂</a:t>
                      </a:r>
                      <a:r>
                        <a:rPr lang="en-US" sz="1050" kern="100" dirty="0">
                          <a:effectLst/>
                        </a:rPr>
                        <a:t>LCD</a:t>
                      </a:r>
                      <a:r>
                        <a:rPr lang="zh-CN" sz="1050" kern="100" dirty="0">
                          <a:effectLst/>
                        </a:rPr>
                        <a:t>显示屏</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zh-CN" sz="1050" kern="100">
                          <a:effectLst/>
                        </a:rPr>
                        <a:t>数码管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dirty="0">
                          <a:effectLst/>
                        </a:rPr>
                        <a:t>7</a:t>
                      </a:r>
                      <a:r>
                        <a:rPr lang="zh-CN" sz="1050" kern="100" dirty="0">
                          <a:effectLst/>
                        </a:rPr>
                        <a:t>段</a:t>
                      </a:r>
                      <a:r>
                        <a:rPr lang="en-US" sz="1050" kern="100" dirty="0">
                          <a:effectLst/>
                        </a:rPr>
                        <a:t>LED</a:t>
                      </a:r>
                      <a:r>
                        <a:rPr lang="zh-CN" sz="1050" kern="100" dirty="0">
                          <a:effectLst/>
                        </a:rPr>
                        <a:t>数码管</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8</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zh-CN" sz="1050" kern="100">
                          <a:effectLst/>
                        </a:rPr>
                        <a:t>按键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dirty="0">
                          <a:effectLst/>
                        </a:rPr>
                        <a:t>4x4</a:t>
                      </a:r>
                      <a:r>
                        <a:rPr lang="zh-CN" sz="1050" kern="100" dirty="0">
                          <a:effectLst/>
                        </a:rPr>
                        <a:t>矩阵键盘</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16</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en-US" sz="1050" kern="100">
                          <a:effectLst/>
                        </a:rPr>
                        <a:t>LED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18</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1332">
                <a:tc>
                  <a:txBody>
                    <a:bodyPr/>
                    <a:lstStyle/>
                    <a:p>
                      <a:pPr algn="just">
                        <a:lnSpc>
                          <a:spcPct val="150000"/>
                        </a:lnSpc>
                        <a:spcAft>
                          <a:spcPts val="0"/>
                        </a:spcAft>
                      </a:pPr>
                      <a:r>
                        <a:rPr lang="zh-CN" sz="1050" kern="100">
                          <a:effectLst/>
                        </a:rPr>
                        <a:t>拨码开关</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dirty="0">
                          <a:effectLst/>
                        </a:rPr>
                        <a:t>8</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056F8B8E-9A59-40FE-973E-2C92D21DACF3}" type="slidenum">
              <a:rPr altLang="zh-CN">
                <a:latin typeface="Myriad Pro" pitchFamily="34" charset="0"/>
                <a:ea typeface="宋体" panose="02010600030101010101" pitchFamily="2" charset="-122"/>
              </a:rPr>
            </a:fld>
            <a:endParaRPr lang="zh-CN" altLang="zh-CN">
              <a:latin typeface="Myriad Pro" pitchFamily="34" charset="0"/>
              <a:ea typeface="宋体" panose="02010600030101010101" pitchFamily="2" charset="-122"/>
            </a:endParaRPr>
          </a:p>
        </p:txBody>
      </p:sp>
      <p:sp>
        <p:nvSpPr>
          <p:cNvPr id="6" name="圆角矩形 5"/>
          <p:cNvSpPr/>
          <p:nvPr/>
        </p:nvSpPr>
        <p:spPr bwMode="auto">
          <a:xfrm>
            <a:off x="611188" y="2133600"/>
            <a:ext cx="7632700" cy="190817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algn="ctr" eaLnBrk="1" hangingPunct="1">
              <a:buClr>
                <a:srgbClr val="000000"/>
              </a:buClr>
              <a:buSzPct val="100000"/>
              <a:buFont typeface="Times New Roman" panose="02020603050405020304" pitchFamily="18" charset="0"/>
              <a:buNone/>
              <a:defRPr/>
            </a:pPr>
            <a:r>
              <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四</a:t>
            </a:r>
            <a:r>
              <a:rPr lang="zh-CN" altLang="en-US" sz="3200" b="1" dirty="0" smtClean="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en-US" altLang="zh-CN" sz="3200" b="1" dirty="0" smtClean="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TinyMIPS</a:t>
            </a:r>
            <a:r>
              <a:rPr lang="zh-CN" altLang="en-US" sz="3200" b="1" dirty="0" smtClean="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工程使用介绍</a:t>
            </a:r>
            <a:endPar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12875"/>
            <a:ext cx="8135937" cy="4679950"/>
          </a:xfrm>
        </p:spPr>
        <p:txBody>
          <a:bodyPr/>
          <a:lstStyle/>
          <a:p>
            <a:pPr marL="285750" lvl="1" eaLnBrk="1" hangingPunct="1">
              <a:lnSpc>
                <a:spcPts val="2500"/>
              </a:lnSpc>
              <a:spcBef>
                <a:spcPct val="0"/>
              </a:spcBef>
              <a:buFont typeface="Wingdings" panose="05000000000000000000" pitchFamily="2" charset="2"/>
              <a:buChar char="n"/>
              <a:defRPr/>
            </a:pPr>
            <a:r>
              <a:rPr lang="zh-CN" altLang="en-US" sz="1800" dirty="0" smtClean="0">
                <a:latin typeface="微软雅黑" panose="020B0503020204020204" pitchFamily="34" charset="-122"/>
                <a:ea typeface="微软雅黑" panose="020B0503020204020204" pitchFamily="34" charset="-122"/>
              </a:rPr>
              <a:t>请参考计算机组成原理课程设计指导书下册以及附录</a:t>
            </a:r>
            <a:r>
              <a:rPr lang="en-US" altLang="zh-CN" sz="1800" dirty="0" smtClean="0">
                <a:latin typeface="微软雅黑" panose="020B0503020204020204" pitchFamily="34" charset="-122"/>
                <a:ea typeface="微软雅黑" panose="020B0503020204020204" pitchFamily="34" charset="-122"/>
              </a:rPr>
              <a:t>A07</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5</a:t>
            </a:r>
            <a:r>
              <a:rPr lang="zh-CN" altLang="en-US" sz="1800" dirty="0" smtClean="0">
                <a:latin typeface="微软雅黑" panose="020B0503020204020204" pitchFamily="34" charset="-122"/>
                <a:ea typeface="微软雅黑" panose="020B0503020204020204" pitchFamily="34" charset="-122"/>
              </a:rPr>
              <a:t>个视频。</a:t>
            </a:r>
            <a:endParaRPr lang="en-US" altLang="zh-CN" sz="1800" dirty="0" smtClean="0">
              <a:latin typeface="微软雅黑" panose="020B0503020204020204" pitchFamily="34" charset="-122"/>
              <a:ea typeface="微软雅黑" panose="020B0503020204020204" pitchFamily="34" charset="-122"/>
            </a:endParaRPr>
          </a:p>
          <a:p>
            <a:pPr marL="0" lvl="1" indent="0" eaLnBrk="1" hangingPunct="1">
              <a:lnSpc>
                <a:spcPts val="2500"/>
              </a:lnSpc>
              <a:spcBef>
                <a:spcPct val="0"/>
              </a:spcBef>
              <a:defRPr/>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09F9342C-7C3B-4CFA-B2C0-BC04BA1B1914}"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7412" name="AutoShape 6"/>
          <p:cNvSpPr>
            <a:spLocks noChangeArrowheads="1"/>
          </p:cNvSpPr>
          <p:nvPr/>
        </p:nvSpPr>
        <p:spPr bwMode="auto">
          <a:xfrm>
            <a:off x="541338" y="476250"/>
            <a:ext cx="2950542"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en-US" altLang="zh-CN"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TinyMIPS</a:t>
            </a: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工程使用</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056F8B8E-9A59-40FE-973E-2C92D21DACF3}" type="slidenum">
              <a:rPr altLang="zh-CN">
                <a:latin typeface="Myriad Pro" pitchFamily="34" charset="0"/>
                <a:ea typeface="宋体" panose="02010600030101010101" pitchFamily="2" charset="-122"/>
              </a:rPr>
            </a:fld>
            <a:endParaRPr lang="zh-CN" altLang="zh-CN">
              <a:latin typeface="Myriad Pro" pitchFamily="34" charset="0"/>
              <a:ea typeface="宋体" panose="02010600030101010101" pitchFamily="2" charset="-122"/>
            </a:endParaRPr>
          </a:p>
        </p:txBody>
      </p:sp>
      <p:sp>
        <p:nvSpPr>
          <p:cNvPr id="6" name="圆角矩形 5"/>
          <p:cNvSpPr/>
          <p:nvPr/>
        </p:nvSpPr>
        <p:spPr bwMode="auto">
          <a:xfrm>
            <a:off x="611188" y="2133600"/>
            <a:ext cx="8065268" cy="190817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eaLnBrk="1" hangingPunct="1">
              <a:buFont typeface="Wingdings" panose="05000000000000000000" pitchFamily="2" charset="2"/>
              <a:buNone/>
            </a:pPr>
            <a:r>
              <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五</a:t>
            </a:r>
            <a:r>
              <a:rPr lang="zh-CN" altLang="en-US" sz="3200" b="1" dirty="0" smtClean="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、处理器</a:t>
            </a:r>
            <a:r>
              <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功能仿真评测及</a:t>
            </a:r>
            <a:r>
              <a:rPr lang="en-US" altLang="zh-CN"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FPGA</a:t>
            </a:r>
            <a:r>
              <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评测说明</a:t>
            </a:r>
            <a:endPar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412875"/>
            <a:ext cx="8135937" cy="4679950"/>
          </a:xfrm>
        </p:spPr>
        <p:txBody>
          <a:bodyPr/>
          <a:lstStyle/>
          <a:p>
            <a:pPr marL="285750" lvl="1" eaLnBrk="1" hangingPunct="1">
              <a:lnSpc>
                <a:spcPts val="2500"/>
              </a:lnSpc>
              <a:spcBef>
                <a:spcPct val="0"/>
              </a:spcBef>
              <a:buFont typeface="Wingdings" panose="05000000000000000000" pitchFamily="2" charset="2"/>
              <a:buChar char="n"/>
              <a:defRPr/>
            </a:pPr>
            <a:r>
              <a:rPr lang="zh-CN" altLang="en-US" sz="1800" dirty="0" smtClean="0">
                <a:latin typeface="微软雅黑" panose="020B0503020204020204" pitchFamily="34" charset="-122"/>
                <a:ea typeface="微软雅黑" panose="020B0503020204020204" pitchFamily="34" charset="-122"/>
              </a:rPr>
              <a:t>请参考计算机组成原理课程设计指导书上册</a:t>
            </a:r>
            <a:r>
              <a:rPr lang="en-US" altLang="zh-CN"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5</a:t>
            </a:r>
            <a:r>
              <a:rPr lang="zh-CN" altLang="en-US" sz="1800" dirty="0" smtClean="0">
                <a:latin typeface="微软雅黑" panose="020B0503020204020204" pitchFamily="34" charset="-122"/>
                <a:ea typeface="微软雅黑" panose="020B0503020204020204" pitchFamily="34" charset="-122"/>
              </a:rPr>
              <a:t>个视频。</a:t>
            </a:r>
            <a:endParaRPr lang="en-US" altLang="zh-CN" sz="1800" dirty="0" smtClean="0">
              <a:latin typeface="微软雅黑" panose="020B0503020204020204" pitchFamily="34" charset="-122"/>
              <a:ea typeface="微软雅黑" panose="020B0503020204020204" pitchFamily="34" charset="-122"/>
            </a:endParaRPr>
          </a:p>
          <a:p>
            <a:pPr marL="0" lvl="1" indent="0" eaLnBrk="1" hangingPunct="1">
              <a:lnSpc>
                <a:spcPts val="2500"/>
              </a:lnSpc>
              <a:spcBef>
                <a:spcPct val="0"/>
              </a:spcBef>
              <a:defRPr/>
            </a:pP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09F9342C-7C3B-4CFA-B2C0-BC04BA1B1914}"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7412" name="AutoShape 6"/>
          <p:cNvSpPr>
            <a:spLocks noChangeArrowheads="1"/>
          </p:cNvSpPr>
          <p:nvPr/>
        </p:nvSpPr>
        <p:spPr bwMode="auto">
          <a:xfrm>
            <a:off x="541338" y="476250"/>
            <a:ext cx="2950542"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仿真评测及</a:t>
            </a:r>
            <a:r>
              <a:rPr lang="en-US" altLang="zh-CN"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FPGA</a:t>
            </a: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评测</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fld id="{056F8B8E-9A59-40FE-973E-2C92D21DACF3}" type="slidenum">
              <a:rPr altLang="zh-CN">
                <a:latin typeface="Myriad Pro" pitchFamily="34" charset="0"/>
                <a:ea typeface="宋体" panose="02010600030101010101" pitchFamily="2" charset="-122"/>
              </a:rPr>
            </a:fld>
            <a:endParaRPr lang="zh-CN" altLang="zh-CN">
              <a:latin typeface="Myriad Pro" pitchFamily="34" charset="0"/>
              <a:ea typeface="宋体" panose="02010600030101010101" pitchFamily="2" charset="-122"/>
            </a:endParaRPr>
          </a:p>
        </p:txBody>
      </p:sp>
      <p:sp>
        <p:nvSpPr>
          <p:cNvPr id="6" name="圆角矩形 5"/>
          <p:cNvSpPr/>
          <p:nvPr/>
        </p:nvSpPr>
        <p:spPr bwMode="auto">
          <a:xfrm>
            <a:off x="611188" y="2133600"/>
            <a:ext cx="7632700" cy="190817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algn="ctr" eaLnBrk="1" hangingPunct="1">
              <a:buClr>
                <a:srgbClr val="000000"/>
              </a:buClr>
              <a:buSzPct val="100000"/>
              <a:buFont typeface="Times New Roman" panose="02020603050405020304" pitchFamily="18" charset="0"/>
              <a:buNone/>
              <a:defRPr/>
            </a:pPr>
            <a:r>
              <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一</a:t>
            </a:r>
            <a:r>
              <a:rPr lang="zh-CN" altLang="en-US" sz="3200" b="1" dirty="0" smtClean="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、课程设计内容</a:t>
            </a:r>
            <a:endParaRPr lang="zh-CN" altLang="en-US" sz="3200" b="1" dirty="0">
              <a:solidFill>
                <a:srgbClr val="C8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B6D2C0E2-E906-4B03-99B2-736C4ED405CD}"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6388" name="AutoShape 6"/>
          <p:cNvSpPr>
            <a:spLocks noChangeArrowheads="1"/>
          </p:cNvSpPr>
          <p:nvPr/>
        </p:nvSpPr>
        <p:spPr bwMode="auto">
          <a:xfrm>
            <a:off x="541338" y="476250"/>
            <a:ext cx="2662237"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课程设计目标</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755576" y="1772816"/>
            <a:ext cx="7488832" cy="2977738"/>
          </a:xfrm>
          <a:prstGeom prst="rect">
            <a:avLst/>
          </a:prstGeom>
          <a:noFill/>
        </p:spPr>
        <p:txBody>
          <a:bodyPr wrap="square" rtlCol="0">
            <a:spAutoFit/>
          </a:bodyPr>
          <a:lstStyle/>
          <a:p>
            <a:pPr marL="285750" lvl="1" indent="-285750" eaLnBrk="1" hangingPunct="1">
              <a:lnSpc>
                <a:spcPts val="2500"/>
              </a:lnSpc>
              <a:buFont typeface="Wingdings" panose="05000000000000000000" pitchFamily="2" charset="2"/>
              <a:buChar char="n"/>
              <a:defRPr/>
            </a:pP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学会流水线处理</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器的设计</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方法以及设计中的关键技术</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eaLnBrk="1" hangingPunct="1">
              <a:lnSpc>
                <a:spcPts val="2500"/>
              </a:lnSpc>
              <a:buFont typeface="Wingdings" panose="05000000000000000000" pitchFamily="2" charset="2"/>
              <a:buChar char="n"/>
              <a:defRPr/>
            </a:pP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eaLnBrk="1" hangingPunct="1">
              <a:lnSpc>
                <a:spcPts val="2500"/>
              </a:lnSpc>
              <a:buFont typeface="Wingdings" panose="05000000000000000000" pitchFamily="2" charset="2"/>
              <a:buChar char="n"/>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掌握处理器设计过程中指令扩展的方法</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eaLnBrk="1" hangingPunct="1">
              <a:lnSpc>
                <a:spcPts val="2500"/>
              </a:lnSpc>
              <a:buFont typeface="Wingdings" panose="05000000000000000000" pitchFamily="2" charset="2"/>
              <a:buChar char="n"/>
              <a:defRPr/>
            </a:pP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eaLnBrk="1" hangingPunct="1">
              <a:lnSpc>
                <a:spcPts val="2500"/>
              </a:lnSpc>
              <a:buFont typeface="Wingdings" panose="05000000000000000000" pitchFamily="2" charset="2"/>
              <a:buChar char="n"/>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能够运用现代工具独立实现一</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个较完整</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的处理器</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eaLnBrk="1" hangingPunct="1">
              <a:lnSpc>
                <a:spcPts val="2500"/>
              </a:lnSpc>
              <a:buFont typeface="Wingdings" panose="05000000000000000000" pitchFamily="2" charset="2"/>
              <a:buChar char="n"/>
              <a:defRPr/>
            </a:pP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eaLnBrk="1" hangingPunct="1">
              <a:lnSpc>
                <a:spcPts val="2500"/>
              </a:lnSpc>
              <a:buFont typeface="Wingdings" panose="05000000000000000000" pitchFamily="2" charset="2"/>
              <a:buChar char="n"/>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了解处理器功能测试的方法：仿真测试及</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FPGA</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测试</a:t>
            </a: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eaLnBrk="1" hangingPunct="1">
              <a:lnSpc>
                <a:spcPts val="2500"/>
              </a:lnSpc>
              <a:buFont typeface="Wingdings" panose="05000000000000000000" pitchFamily="2" charset="2"/>
              <a:buChar char="n"/>
              <a:defRPr/>
            </a:pP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eaLnBrk="1" hangingPunct="1">
              <a:lnSpc>
                <a:spcPts val="2500"/>
              </a:lnSpc>
              <a:buFont typeface="Wingdings" panose="05000000000000000000" pitchFamily="2" charset="2"/>
              <a:buChar char="n"/>
              <a:defRPr/>
            </a:pP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通过阅读资料</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动手实践，逐步建立计算机系统观。</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B6D2C0E2-E906-4B03-99B2-736C4ED405CD}"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6388" name="AutoShape 6"/>
          <p:cNvSpPr>
            <a:spLocks noChangeArrowheads="1"/>
          </p:cNvSpPr>
          <p:nvPr/>
        </p:nvSpPr>
        <p:spPr bwMode="auto">
          <a:xfrm>
            <a:off x="541338" y="476250"/>
            <a:ext cx="2662237"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课程设计内容</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427298" y="1093636"/>
            <a:ext cx="8289403" cy="5728970"/>
          </a:xfrm>
          <a:prstGeom prst="rect">
            <a:avLst/>
          </a:prstGeom>
          <a:noFill/>
        </p:spPr>
        <p:txBody>
          <a:bodyPr wrap="square" rtlCol="0">
            <a:spAutoFit/>
          </a:bodyPr>
          <a:lstStyle/>
          <a:p>
            <a:pPr marL="285750" lvl="1" indent="-285750" algn="just" eaLnBrk="1" hangingPunct="1">
              <a:lnSpc>
                <a:spcPct val="160000"/>
              </a:lnSpc>
              <a:buFont typeface="Wingdings" panose="05000000000000000000" pitchFamily="2" charset="2"/>
              <a:buChar char="n"/>
              <a:defRPr/>
            </a:pP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理解并掌握给定</a:t>
            </a:r>
            <a:r>
              <a:rPr lang="en-US" altLang="zh-CN"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CDE</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工程中</a:t>
            </a:r>
            <a:r>
              <a:rPr lang="en-US" altLang="zh-CN" strike="sngStrike" dirty="0" err="1" smtClean="0">
                <a:solidFill>
                  <a:schemeClr val="tx1">
                    <a:lumMod val="65000"/>
                    <a:lumOff val="35000"/>
                  </a:schemeClr>
                </a:solidFill>
                <a:latin typeface="微软雅黑" panose="020B0503020204020204" pitchFamily="34" charset="-122"/>
                <a:ea typeface="微软雅黑" panose="020B0503020204020204" pitchFamily="34" charset="-122"/>
              </a:rPr>
              <a:t>TinyMIPS</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处理器（</a:t>
            </a:r>
            <a:r>
              <a:rPr lang="zh-CN" altLang="en-US" strike="sngStrike" dirty="0">
                <a:solidFill>
                  <a:schemeClr val="tx1">
                    <a:lumMod val="65000"/>
                    <a:lumOff val="35000"/>
                  </a:schemeClr>
                </a:solidFill>
                <a:latin typeface="微软雅黑" panose="020B0503020204020204" pitchFamily="34" charset="-122"/>
                <a:ea typeface="微软雅黑" panose="020B0503020204020204" pitchFamily="34" charset="-122"/>
              </a:rPr>
              <a:t>支持</a:t>
            </a:r>
            <a:r>
              <a:rPr lang="en-US" altLang="zh-CN" strike="sngStrike" dirty="0">
                <a:solidFill>
                  <a:schemeClr val="tx1">
                    <a:lumMod val="65000"/>
                    <a:lumOff val="35000"/>
                  </a:schemeClr>
                </a:solidFill>
                <a:latin typeface="微软雅黑" panose="020B0503020204020204" pitchFamily="34" charset="-122"/>
                <a:ea typeface="微软雅黑" panose="020B0503020204020204" pitchFamily="34" charset="-122"/>
              </a:rPr>
              <a:t>22</a:t>
            </a:r>
            <a:r>
              <a:rPr lang="zh-CN" altLang="en-US" strike="sngStrike" dirty="0">
                <a:solidFill>
                  <a:schemeClr val="tx1">
                    <a:lumMod val="65000"/>
                    <a:lumOff val="35000"/>
                  </a:schemeClr>
                </a:solidFill>
                <a:latin typeface="微软雅黑" panose="020B0503020204020204" pitchFamily="34" charset="-122"/>
                <a:ea typeface="微软雅黑" panose="020B0503020204020204" pitchFamily="34" charset="-122"/>
              </a:rPr>
              <a:t>条</a:t>
            </a:r>
            <a:r>
              <a:rPr lang="en-US" altLang="zh-CN" strike="sngStrike" dirty="0">
                <a:solidFill>
                  <a:schemeClr val="tx1">
                    <a:lumMod val="65000"/>
                    <a:lumOff val="35000"/>
                  </a:schemeClr>
                </a:solidFill>
                <a:latin typeface="微软雅黑" panose="020B0503020204020204" pitchFamily="34" charset="-122"/>
                <a:ea typeface="微软雅黑" panose="020B0503020204020204" pitchFamily="34" charset="-122"/>
              </a:rPr>
              <a:t>MIPS</a:t>
            </a:r>
            <a:r>
              <a:rPr lang="zh-CN" altLang="en-US" strike="sngStrike" dirty="0">
                <a:solidFill>
                  <a:schemeClr val="tx1">
                    <a:lumMod val="65000"/>
                    <a:lumOff val="35000"/>
                  </a:schemeClr>
                </a:solidFill>
                <a:latin typeface="微软雅黑" panose="020B0503020204020204" pitchFamily="34" charset="-122"/>
                <a:ea typeface="微软雅黑" panose="020B0503020204020204" pitchFamily="34" charset="-122"/>
              </a:rPr>
              <a:t>指令</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）设计过程，借助</a:t>
            </a:r>
            <a:r>
              <a:rPr lang="en-US" altLang="zh-CN"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个</a:t>
            </a:r>
            <a:r>
              <a:rPr lang="zh-CN" altLang="en-US" strike="sngStrike" dirty="0">
                <a:solidFill>
                  <a:schemeClr val="tx1">
                    <a:lumMod val="65000"/>
                    <a:lumOff val="35000"/>
                  </a:schemeClr>
                </a:solidFill>
                <a:latin typeface="微软雅黑" panose="020B0503020204020204" pitchFamily="34" charset="-122"/>
                <a:ea typeface="微软雅黑" panose="020B0503020204020204" pitchFamily="34" charset="-122"/>
              </a:rPr>
              <a:t>视频和实验指导书（</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上下册）扩展基础指令，撰写</a:t>
            </a:r>
            <a:r>
              <a:rPr lang="zh-CN" altLang="en-US"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课程设计报告</a:t>
            </a:r>
            <a:r>
              <a:rPr lang="en-US" altLang="zh-CN"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个人扩展部分</a:t>
            </a:r>
            <a:r>
              <a:rPr lang="en-US" altLang="zh-CN" strike="sngStrike" dirty="0" smtClean="0">
                <a:solidFill>
                  <a:srgbClr val="FF0000"/>
                </a:solidFill>
                <a:latin typeface="微软雅黑" panose="020B0503020204020204" pitchFamily="34" charset="-122"/>
                <a:ea typeface="微软雅黑" panose="020B0503020204020204" pitchFamily="34" charset="-122"/>
              </a:rPr>
              <a:t>【10】</a:t>
            </a:r>
            <a:endParaRPr lang="en-US" altLang="zh-CN" strike="sngStrike"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algn="just" eaLnBrk="1" hangingPunct="1">
              <a:lnSpc>
                <a:spcPct val="160000"/>
              </a:lnSpc>
              <a:buFont typeface="Wingdings" panose="05000000000000000000" pitchFamily="2" charset="2"/>
              <a:buChar char="n"/>
              <a:defRPr/>
            </a:pP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完成</a:t>
            </a:r>
            <a:r>
              <a:rPr lang="en-US" altLang="zh-CN"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CG</a:t>
            </a:r>
            <a:r>
              <a:rPr lang="zh-CN" altLang="en-US"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平台</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中的</a:t>
            </a:r>
            <a:r>
              <a:rPr lang="en-US" altLang="zh-CN"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20</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个模块评测（实验指导书下册第二章</a:t>
            </a:r>
            <a:r>
              <a:rPr lang="en-US" altLang="zh-CN"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个模块，第三章</a:t>
            </a:r>
            <a:r>
              <a:rPr lang="en-US" altLang="zh-CN"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个模块）</a:t>
            </a:r>
            <a:r>
              <a:rPr lang="en-US" altLang="zh-CN" strike="sngStrike" dirty="0" smtClean="0">
                <a:solidFill>
                  <a:srgbClr val="FF0000"/>
                </a:solidFill>
                <a:latin typeface="微软雅黑" panose="020B0503020204020204" pitchFamily="34" charset="-122"/>
                <a:ea typeface="微软雅黑" panose="020B0503020204020204" pitchFamily="34" charset="-122"/>
              </a:rPr>
              <a:t>【20】</a:t>
            </a:r>
            <a:endParaRPr lang="en-US" altLang="zh-CN" strike="sngStrike" dirty="0">
              <a:solidFill>
                <a:srgbClr val="FF0000"/>
              </a:solidFill>
              <a:latin typeface="微软雅黑" panose="020B0503020204020204" pitchFamily="34" charset="-122"/>
              <a:ea typeface="微软雅黑" panose="020B0503020204020204" pitchFamily="34" charset="-122"/>
            </a:endParaRPr>
          </a:p>
          <a:p>
            <a:pPr marL="285750" lvl="1" indent="-285750" algn="just" eaLnBrk="1" hangingPunct="1">
              <a:lnSpc>
                <a:spcPct val="160000"/>
              </a:lnSpc>
              <a:buFont typeface="Wingdings" panose="05000000000000000000" pitchFamily="2" charset="2"/>
              <a:buChar char="n"/>
              <a:defRPr/>
            </a:pP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完成</a:t>
            </a:r>
            <a:r>
              <a:rPr lang="zh-CN" altLang="en-US"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虚拟仿真实验平台</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中实验内容，理解流水线处理器中数据冲突的解决技术（数据前递和流水线暂停）</a:t>
            </a:r>
            <a:r>
              <a:rPr lang="en-US" altLang="zh-CN" strike="sngStrike" dirty="0" smtClean="0">
                <a:solidFill>
                  <a:srgbClr val="FF0000"/>
                </a:solidFill>
                <a:latin typeface="微软雅黑" panose="020B0503020204020204" pitchFamily="34" charset="-122"/>
                <a:ea typeface="微软雅黑" panose="020B0503020204020204" pitchFamily="34" charset="-122"/>
              </a:rPr>
              <a:t>【10】</a:t>
            </a:r>
            <a:endParaRPr lang="en-US" altLang="zh-CN" strike="sngStrike" dirty="0" smtClean="0">
              <a:solidFill>
                <a:srgbClr val="FF0000"/>
              </a:solidFill>
              <a:latin typeface="微软雅黑" panose="020B0503020204020204" pitchFamily="34" charset="-122"/>
              <a:ea typeface="微软雅黑" panose="020B0503020204020204" pitchFamily="34" charset="-122"/>
            </a:endParaRPr>
          </a:p>
          <a:p>
            <a:pPr marL="285750" lvl="1" indent="-285750" algn="just" eaLnBrk="1" hangingPunct="1">
              <a:lnSpc>
                <a:spcPct val="160000"/>
              </a:lnSpc>
              <a:buFont typeface="Wingdings" panose="05000000000000000000" pitchFamily="2" charset="2"/>
              <a:buChar char="n"/>
              <a:defRPr/>
            </a:pPr>
            <a:r>
              <a:rPr lang="zh-CN" altLang="en-US" b="1" strike="sngStrike" dirty="0">
                <a:solidFill>
                  <a:schemeClr val="tx1">
                    <a:lumMod val="65000"/>
                    <a:lumOff val="35000"/>
                  </a:schemeClr>
                </a:solidFill>
                <a:latin typeface="微软雅黑" panose="020B0503020204020204" pitchFamily="34" charset="-122"/>
                <a:ea typeface="微软雅黑" panose="020B0503020204020204" pitchFamily="34" charset="-122"/>
              </a:rPr>
              <a:t>验收</a:t>
            </a:r>
            <a:r>
              <a:rPr lang="zh-CN" altLang="en-US" strike="sngStrike" dirty="0">
                <a:solidFill>
                  <a:schemeClr val="tx1">
                    <a:lumMod val="65000"/>
                    <a:lumOff val="35000"/>
                  </a:schemeClr>
                </a:solidFill>
                <a:latin typeface="微软雅黑" panose="020B0503020204020204" pitchFamily="34" charset="-122"/>
                <a:ea typeface="微软雅黑" panose="020B0503020204020204" pitchFamily="34" charset="-122"/>
              </a:rPr>
              <a:t>对</a:t>
            </a:r>
            <a:r>
              <a:rPr lang="en-US" altLang="zh-CN" strike="sngStrike" dirty="0" err="1">
                <a:solidFill>
                  <a:schemeClr val="tx1">
                    <a:lumMod val="65000"/>
                    <a:lumOff val="35000"/>
                  </a:schemeClr>
                </a:solidFill>
                <a:latin typeface="微软雅黑" panose="020B0503020204020204" pitchFamily="34" charset="-122"/>
                <a:ea typeface="微软雅黑" panose="020B0503020204020204" pitchFamily="34" charset="-122"/>
              </a:rPr>
              <a:t>TinyMIPS</a:t>
            </a:r>
            <a:r>
              <a:rPr lang="zh-CN" altLang="en-US" strike="sngStrike" dirty="0">
                <a:solidFill>
                  <a:schemeClr val="tx1">
                    <a:lumMod val="65000"/>
                    <a:lumOff val="35000"/>
                  </a:schemeClr>
                </a:solidFill>
                <a:latin typeface="微软雅黑" panose="020B0503020204020204" pitchFamily="34" charset="-122"/>
                <a:ea typeface="微软雅黑" panose="020B0503020204020204" pitchFamily="34" charset="-122"/>
              </a:rPr>
              <a:t>在龙芯实验箱</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的测试过程（</a:t>
            </a:r>
            <a:r>
              <a:rPr lang="en-US" altLang="zh-CN"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trace</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机制）以及基础指令扩展和仿真</a:t>
            </a:r>
            <a:r>
              <a:rPr lang="zh-CN" altLang="en-US" strike="sngStrike" dirty="0">
                <a:solidFill>
                  <a:schemeClr val="tx1">
                    <a:lumMod val="65000"/>
                    <a:lumOff val="35000"/>
                  </a:schemeClr>
                </a:solidFill>
                <a:latin typeface="微软雅黑" panose="020B0503020204020204" pitchFamily="34" charset="-122"/>
                <a:ea typeface="微软雅黑" panose="020B0503020204020204" pitchFamily="34" charset="-122"/>
              </a:rPr>
              <a:t>测试过程的理解（可</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参考</a:t>
            </a:r>
            <a:r>
              <a:rPr lang="en-US" altLang="zh-CN" strike="sngStrike"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个</a:t>
            </a:r>
            <a:r>
              <a:rPr lang="zh-CN" altLang="en-US" strike="sngStrike" dirty="0">
                <a:solidFill>
                  <a:schemeClr val="tx1">
                    <a:lumMod val="65000"/>
                    <a:lumOff val="35000"/>
                  </a:schemeClr>
                </a:solidFill>
                <a:latin typeface="微软雅黑" panose="020B0503020204020204" pitchFamily="34" charset="-122"/>
                <a:ea typeface="微软雅黑" panose="020B0503020204020204" pitchFamily="34" charset="-122"/>
              </a:rPr>
              <a:t>视频内容）。</a:t>
            </a:r>
            <a:r>
              <a:rPr lang="en-US" altLang="zh-CN" strike="sngStrike" dirty="0">
                <a:solidFill>
                  <a:srgbClr val="FF0000"/>
                </a:solidFill>
                <a:latin typeface="微软雅黑" panose="020B0503020204020204" pitchFamily="34" charset="-122"/>
                <a:ea typeface="微软雅黑" panose="020B0503020204020204" pitchFamily="34" charset="-122"/>
              </a:rPr>
              <a:t>【20】</a:t>
            </a:r>
            <a:endParaRPr lang="en-US" altLang="zh-CN" strike="sngStrike" dirty="0">
              <a:solidFill>
                <a:srgbClr val="FF0000"/>
              </a:solidFill>
              <a:latin typeface="微软雅黑" panose="020B0503020204020204" pitchFamily="34" charset="-122"/>
              <a:ea typeface="微软雅黑" panose="020B0503020204020204" pitchFamily="34" charset="-122"/>
            </a:endParaRPr>
          </a:p>
          <a:p>
            <a:pPr marL="285750" lvl="1" indent="-285750" algn="just" eaLnBrk="1" hangingPunct="1">
              <a:lnSpc>
                <a:spcPct val="160000"/>
              </a:lnSpc>
              <a:buFont typeface="Wingdings" panose="05000000000000000000" pitchFamily="2" charset="2"/>
              <a:buChar char="n"/>
              <a:defRPr/>
            </a:pP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借助参考资料对</a:t>
            </a:r>
            <a:r>
              <a:rPr lang="en-US" altLang="zh-CN" strike="sngStrike" dirty="0" err="1" smtClean="0">
                <a:solidFill>
                  <a:schemeClr val="tx1">
                    <a:lumMod val="65000"/>
                    <a:lumOff val="35000"/>
                  </a:schemeClr>
                </a:solidFill>
                <a:latin typeface="微软雅黑" panose="020B0503020204020204" pitchFamily="34" charset="-122"/>
                <a:ea typeface="微软雅黑" panose="020B0503020204020204" pitchFamily="34" charset="-122"/>
              </a:rPr>
              <a:t>TinyMIPS</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进行创新扩展，最终成果以小组为单位进行</a:t>
            </a:r>
            <a:r>
              <a:rPr lang="zh-CN" altLang="en-US"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演示答辩</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（指令范围见附录</a:t>
            </a:r>
            <a:r>
              <a:rPr lang="en-US" altLang="zh-CN"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02</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trike="sngStrike" dirty="0" smtClean="0">
                <a:solidFill>
                  <a:srgbClr val="FF0000"/>
                </a:solidFill>
                <a:latin typeface="微软雅黑" panose="020B0503020204020204" pitchFamily="34" charset="-122"/>
                <a:ea typeface="微软雅黑" panose="020B0503020204020204" pitchFamily="34" charset="-122"/>
              </a:rPr>
              <a:t>【30】</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，最后撰写</a:t>
            </a:r>
            <a:r>
              <a:rPr lang="zh-CN" altLang="en-US" b="1" strike="sngStrike" dirty="0">
                <a:solidFill>
                  <a:schemeClr val="tx1">
                    <a:lumMod val="65000"/>
                    <a:lumOff val="35000"/>
                  </a:schemeClr>
                </a:solidFill>
                <a:latin typeface="微软雅黑" panose="020B0503020204020204" pitchFamily="34" charset="-122"/>
                <a:ea typeface="微软雅黑" panose="020B0503020204020204" pitchFamily="34" charset="-122"/>
              </a:rPr>
              <a:t>课程</a:t>
            </a:r>
            <a:r>
              <a:rPr lang="zh-CN" altLang="en-US"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设计报告</a:t>
            </a:r>
            <a:r>
              <a:rPr lang="en-US" altLang="zh-CN"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b="1"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创新部分</a:t>
            </a:r>
            <a:r>
              <a:rPr lang="en-US" altLang="zh-CN" strike="sngStrike" dirty="0">
                <a:solidFill>
                  <a:srgbClr val="FF0000"/>
                </a:solidFill>
                <a:latin typeface="微软雅黑" panose="020B0503020204020204" pitchFamily="34" charset="-122"/>
                <a:ea typeface="微软雅黑" panose="020B0503020204020204" pitchFamily="34" charset="-122"/>
              </a:rPr>
              <a:t>【10</a:t>
            </a:r>
            <a:r>
              <a:rPr lang="en-US" altLang="zh-CN" strike="sngStrike" dirty="0" smtClean="0">
                <a:solidFill>
                  <a:srgbClr val="FF0000"/>
                </a:solidFill>
                <a:latin typeface="微软雅黑" panose="020B0503020204020204" pitchFamily="34" charset="-122"/>
                <a:ea typeface="微软雅黑" panose="020B0503020204020204" pitchFamily="34" charset="-122"/>
              </a:rPr>
              <a:t>】</a:t>
            </a:r>
            <a:endParaRPr lang="en-US" altLang="zh-CN" strike="sngStrike" dirty="0" smtClean="0">
              <a:solidFill>
                <a:srgbClr val="FF0000"/>
              </a:solidFill>
              <a:latin typeface="微软雅黑" panose="020B0503020204020204" pitchFamily="34" charset="-122"/>
              <a:ea typeface="微软雅黑" panose="020B0503020204020204" pitchFamily="34" charset="-122"/>
            </a:endParaRPr>
          </a:p>
          <a:p>
            <a:pPr marL="0" lvl="1" algn="just" eaLnBrk="1" hangingPunct="1">
              <a:lnSpc>
                <a:spcPct val="160000"/>
              </a:lnSpc>
              <a:defRPr/>
            </a:pPr>
            <a:r>
              <a:rPr lang="en-US" altLang="zh-CN" strike="sngStrike" dirty="0">
                <a:solidFill>
                  <a:srgbClr val="FF0000"/>
                </a:solidFill>
                <a:latin typeface="微软雅黑" panose="020B0503020204020204" pitchFamily="34" charset="-122"/>
                <a:ea typeface="微软雅黑" panose="020B0503020204020204" pitchFamily="34" charset="-122"/>
              </a:rPr>
              <a:t> </a:t>
            </a:r>
            <a:r>
              <a:rPr lang="en-US" altLang="zh-CN" strike="sngStrike" dirty="0" smtClean="0">
                <a:solidFill>
                  <a:srgbClr val="FF0000"/>
                </a:solidFill>
                <a:latin typeface="微软雅黑" panose="020B0503020204020204" pitchFamily="34" charset="-122"/>
                <a:ea typeface="微软雅黑" panose="020B0503020204020204" pitchFamily="34" charset="-122"/>
              </a:rPr>
              <a:t>   </a:t>
            </a:r>
            <a:r>
              <a:rPr lang="zh-CN" altLang="en-US" strike="sngStrike" dirty="0" smtClean="0">
                <a:solidFill>
                  <a:srgbClr val="FF0000"/>
                </a:solidFill>
                <a:latin typeface="微软雅黑" panose="020B0503020204020204" pitchFamily="34" charset="-122"/>
                <a:ea typeface="微软雅黑" panose="020B0503020204020204" pitchFamily="34" charset="-122"/>
              </a:rPr>
              <a:t>不超过</a:t>
            </a:r>
            <a:r>
              <a:rPr lang="en-US" altLang="zh-CN" strike="sngStrike" dirty="0" smtClean="0">
                <a:solidFill>
                  <a:srgbClr val="FF0000"/>
                </a:solidFill>
                <a:latin typeface="微软雅黑" panose="020B0503020204020204" pitchFamily="34" charset="-122"/>
                <a:ea typeface="微软雅黑" panose="020B0503020204020204" pitchFamily="34" charset="-122"/>
              </a:rPr>
              <a:t>30</a:t>
            </a:r>
            <a:r>
              <a:rPr lang="zh-CN" altLang="en-US" strike="sngStrike" dirty="0" smtClean="0">
                <a:solidFill>
                  <a:srgbClr val="FF0000"/>
                </a:solidFill>
                <a:latin typeface="微软雅黑" panose="020B0503020204020204" pitchFamily="34" charset="-122"/>
                <a:ea typeface="微软雅黑" panose="020B0503020204020204" pitchFamily="34" charset="-122"/>
              </a:rPr>
              <a:t>页，扩展</a:t>
            </a:r>
            <a:r>
              <a:rPr lang="zh-CN" altLang="en-US" strike="sngStrike" dirty="0">
                <a:solidFill>
                  <a:srgbClr val="FF0000"/>
                </a:solidFill>
                <a:latin typeface="微软雅黑" panose="020B0503020204020204" pitchFamily="34" charset="-122"/>
                <a:ea typeface="微软雅黑" panose="020B0503020204020204" pitchFamily="34" charset="-122"/>
              </a:rPr>
              <a:t>部分要体现分析设计</a:t>
            </a:r>
            <a:r>
              <a:rPr lang="zh-CN" altLang="en-US" strike="sngStrike" dirty="0" smtClean="0">
                <a:solidFill>
                  <a:srgbClr val="FF0000"/>
                </a:solidFill>
                <a:latin typeface="微软雅黑" panose="020B0503020204020204" pitchFamily="34" charset="-122"/>
                <a:ea typeface="微软雅黑" panose="020B0503020204020204" pitchFamily="34" charset="-122"/>
              </a:rPr>
              <a:t>过程。</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课程设计报告模板</a:t>
            </a:r>
            <a:r>
              <a:rPr lang="zh-CN" altLang="en-US" strike="sngStrike" dirty="0">
                <a:solidFill>
                  <a:schemeClr val="tx1">
                    <a:lumMod val="65000"/>
                    <a:lumOff val="35000"/>
                  </a:schemeClr>
                </a:solidFill>
                <a:latin typeface="微软雅黑" panose="020B0503020204020204" pitchFamily="34" charset="-122"/>
                <a:ea typeface="微软雅黑" panose="020B0503020204020204" pitchFamily="34" charset="-122"/>
              </a:rPr>
              <a:t>见</a:t>
            </a:r>
            <a:r>
              <a:rPr lang="en-US" altLang="zh-CN" strike="sngStrike" dirty="0">
                <a:solidFill>
                  <a:schemeClr val="tx1">
                    <a:lumMod val="65000"/>
                    <a:lumOff val="35000"/>
                  </a:schemeClr>
                </a:solidFill>
                <a:latin typeface="微软雅黑" panose="020B0503020204020204" pitchFamily="34" charset="-122"/>
                <a:ea typeface="微软雅黑" panose="020B0503020204020204" pitchFamily="34" charset="-122"/>
              </a:rPr>
              <a:t>CG</a:t>
            </a:r>
            <a:r>
              <a:rPr lang="zh-CN" altLang="en-US"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平台。</a:t>
            </a:r>
            <a:endParaRPr lang="en-US" altLang="zh-CN" strike="sngStrike"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algn="just" eaLnBrk="1" hangingPunct="1">
              <a:lnSpc>
                <a:spcPts val="2500"/>
              </a:lnSpc>
              <a:buFont typeface="Wingdings" panose="05000000000000000000" pitchFamily="2" charset="2"/>
              <a:buChar char="n"/>
              <a:defRPr/>
            </a:pPr>
            <a:endParaRPr lang="en-US" altLang="zh-CN" sz="2000" strike="sngStrike"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B6D2C0E2-E906-4B03-99B2-736C4ED405CD}"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6388" name="AutoShape 6"/>
          <p:cNvSpPr>
            <a:spLocks noChangeArrowheads="1"/>
          </p:cNvSpPr>
          <p:nvPr/>
        </p:nvSpPr>
        <p:spPr bwMode="auto">
          <a:xfrm>
            <a:off x="541338" y="476250"/>
            <a:ext cx="2662237"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课赛结合</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541338" y="1556792"/>
            <a:ext cx="8388424" cy="3515321"/>
          </a:xfrm>
          <a:prstGeom prst="rect">
            <a:avLst/>
          </a:prstGeom>
          <a:noFill/>
        </p:spPr>
        <p:txBody>
          <a:bodyPr wrap="square" rtlCol="0">
            <a:spAutoFit/>
          </a:bodyPr>
          <a:lstStyle/>
          <a:p>
            <a:pPr marL="285750" lvl="1" indent="-285750" algn="just" eaLnBrk="1" hangingPunct="1">
              <a:lnSpc>
                <a:spcPct val="160000"/>
              </a:lnSpc>
              <a:buFont typeface="Wingdings" panose="05000000000000000000" pitchFamily="2" charset="2"/>
              <a:buChar char="n"/>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计算机系统能力培养大赛校内</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赛将于</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份</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启动，预计</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月份决赛。选拔优秀团队加入计算机系统能力大赛团队。</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lvl="1" eaLnBrk="1" hangingPunct="1">
              <a:lnSpc>
                <a:spcPct val="160000"/>
              </a:lnSpc>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algn="just" eaLnBrk="1" hangingPunct="1">
              <a:lnSpc>
                <a:spcPct val="160000"/>
              </a:lnSpc>
              <a:buFont typeface="Wingdings" panose="05000000000000000000" pitchFamily="2" charset="2"/>
              <a:buChar char="n"/>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全国赛（团队赛 个人赛），</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月份启动，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月初初赛作品提交，</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月底前完成决赛</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algn="just" eaLnBrk="1" hangingPunct="1">
              <a:lnSpc>
                <a:spcPct val="160000"/>
              </a:lnSpc>
              <a:buFont typeface="Wingdings" panose="05000000000000000000" pitchFamily="2" charset="2"/>
              <a:buChar char="n"/>
              <a:defRPr/>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algn="just" eaLnBrk="1" hangingPunct="1">
              <a:lnSpc>
                <a:spcPct val="160000"/>
              </a:lnSpc>
              <a:buFont typeface="Wingdings" panose="05000000000000000000" pitchFamily="2" charset="2"/>
              <a:buChar char="n"/>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1" indent="-285750" algn="just" eaLnBrk="1" hangingPunct="1">
              <a:lnSpc>
                <a:spcPts val="2500"/>
              </a:lnSpc>
              <a:buFont typeface="Wingdings" panose="05000000000000000000" pitchFamily="2" charset="2"/>
              <a:buChar char="n"/>
              <a:defRPr/>
            </a:pP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980728"/>
            <a:ext cx="8135937" cy="5401022"/>
          </a:xfrm>
        </p:spPr>
        <p:txBody>
          <a:bodyPr/>
          <a:lstStyle/>
          <a:p>
            <a:pPr eaLnBrk="1" hangingPunct="1">
              <a:lnSpc>
                <a:spcPct val="1500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绝大多数本科生的学习能力仍处于“学习模仿”、“举一反三”的阶段，尚不具备自发地理论联系实践的能力。所以，仅仅是教会了理论课，而没有专门</a:t>
            </a:r>
            <a:r>
              <a:rPr lang="zh-CN" altLang="en-US" sz="1800" b="1" u="sng" dirty="0" smtClean="0">
                <a:latin typeface="微软雅黑" panose="020B0503020204020204" pitchFamily="34" charset="-122"/>
                <a:ea typeface="微软雅黑" panose="020B0503020204020204" pitchFamily="34" charset="-122"/>
              </a:rPr>
              <a:t>教学生如何做实验</a:t>
            </a:r>
            <a:r>
              <a:rPr lang="zh-CN" altLang="en-US" sz="1800" dirty="0" smtClean="0">
                <a:latin typeface="微软雅黑" panose="020B0503020204020204" pitchFamily="34" charset="-122"/>
                <a:ea typeface="微软雅黑" panose="020B0503020204020204" pitchFamily="34" charset="-122"/>
              </a:rPr>
              <a:t>，那么绝大多数学生还是难以入手。</a:t>
            </a:r>
            <a:endParaRPr lang="en-US" altLang="zh-CN" sz="1800" dirty="0" smtClean="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Char char="l"/>
              <a:defRPr/>
            </a:pPr>
            <a:endParaRPr lang="en-US" altLang="zh-CN" sz="1800" dirty="0" smtClean="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Char char="l"/>
              <a:defRPr/>
            </a:pPr>
            <a:r>
              <a:rPr lang="zh-CN" altLang="en-US" sz="1800" b="1" u="sng" dirty="0" smtClean="0">
                <a:latin typeface="微软雅黑" panose="020B0503020204020204" pitchFamily="34" charset="-122"/>
                <a:ea typeface="微软雅黑" panose="020B0503020204020204" pitchFamily="34" charset="-122"/>
              </a:rPr>
              <a:t>基础不牢，地动山摇。</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实验有两个关键基础：掌握基本的数字电路知识、掌握实验工具的使用。所以，</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ct val="150000"/>
              </a:lnSpc>
              <a:spcBef>
                <a:spcPct val="0"/>
              </a:spcBef>
              <a:buFont typeface="Wingdings" panose="05000000000000000000" pitchFamily="2" charset="2"/>
              <a:buChar char="l"/>
              <a:defRPr/>
            </a:pPr>
            <a:r>
              <a:rPr lang="zh-CN" altLang="en-US" sz="1800" b="1" dirty="0" smtClean="0">
                <a:latin typeface="微软雅黑" panose="020B0503020204020204" pitchFamily="34" charset="-122"/>
                <a:ea typeface="微软雅黑" panose="020B0503020204020204" pitchFamily="34" charset="-122"/>
              </a:rPr>
              <a:t>需要</a:t>
            </a:r>
            <a:r>
              <a:rPr lang="zh-CN" altLang="en-US" sz="1800" b="1" dirty="0">
                <a:latin typeface="微软雅黑" panose="020B0503020204020204" pitchFamily="34" charset="-122"/>
                <a:ea typeface="微软雅黑" panose="020B0503020204020204" pitchFamily="34" charset="-122"/>
              </a:rPr>
              <a:t>自行</a:t>
            </a:r>
            <a:r>
              <a:rPr lang="zh-CN" altLang="en-US" sz="1800" b="1" dirty="0" smtClean="0">
                <a:latin typeface="微软雅黑" panose="020B0503020204020204" pitchFamily="34" charset="-122"/>
                <a:ea typeface="微软雅黑" panose="020B0503020204020204" pitchFamily="34" charset="-122"/>
              </a:rPr>
              <a:t>安排必要的</a:t>
            </a:r>
            <a:r>
              <a:rPr lang="zh-CN" altLang="en-US" sz="1800" b="1" dirty="0">
                <a:latin typeface="微软雅黑" panose="020B0503020204020204" pitchFamily="34" charset="-122"/>
                <a:ea typeface="微软雅黑" panose="020B0503020204020204" pitchFamily="34" charset="-122"/>
              </a:rPr>
              <a:t>时间</a:t>
            </a:r>
            <a:r>
              <a:rPr lang="zh-CN" altLang="en-US" sz="1800" b="1" dirty="0" smtClean="0">
                <a:latin typeface="微软雅黑" panose="020B0503020204020204" pitchFamily="34" charset="-122"/>
                <a:ea typeface="微软雅黑" panose="020B0503020204020204" pitchFamily="34" charset="-122"/>
              </a:rPr>
              <a:t>进行对数字逻辑和组成原理知识的复习</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lvl="1" eaLnBrk="1" hangingPunct="1">
              <a:lnSpc>
                <a:spcPct val="150000"/>
              </a:lnSpc>
              <a:spcBef>
                <a:spcPct val="0"/>
              </a:spcBef>
              <a:buFont typeface="Wingdings" panose="05000000000000000000" pitchFamily="2" charset="2"/>
              <a:buChar char="l"/>
              <a:defRPr/>
            </a:pPr>
            <a:r>
              <a:rPr lang="zh-CN" altLang="en-US" sz="1800" dirty="0">
                <a:latin typeface="微软雅黑" panose="020B0503020204020204" pitchFamily="34" charset="-122"/>
                <a:ea typeface="微软雅黑" panose="020B0503020204020204" pitchFamily="34" charset="-122"/>
              </a:rPr>
              <a:t>写</a:t>
            </a:r>
            <a:r>
              <a:rPr lang="zh-CN" altLang="en-US" sz="1800" dirty="0" smtClean="0">
                <a:latin typeface="微软雅黑" panose="020B0503020204020204" pitchFamily="34" charset="-122"/>
                <a:ea typeface="微软雅黑" panose="020B0503020204020204" pitchFamily="34" charset="-122"/>
              </a:rPr>
              <a:t>代码所用的文本编辑软件、实验所用的仿真、综合工具，务必要让学生们</a:t>
            </a:r>
            <a:r>
              <a:rPr lang="zh-CN" altLang="en-US" sz="1800" b="1" dirty="0" smtClean="0">
                <a:latin typeface="微软雅黑" panose="020B0503020204020204" pitchFamily="34" charset="-122"/>
                <a:ea typeface="微软雅黑" panose="020B0503020204020204" pitchFamily="34" charset="-122"/>
              </a:rPr>
              <a:t>熟练使用</a:t>
            </a:r>
            <a:r>
              <a:rPr lang="zh-CN" altLang="en-US" sz="1800" dirty="0" smtClean="0">
                <a:latin typeface="微软雅黑" panose="020B0503020204020204" pitchFamily="34" charset="-122"/>
                <a:ea typeface="微软雅黑" panose="020B0503020204020204" pitchFamily="34" charset="-122"/>
              </a:rPr>
              <a:t>。所谓熟练使用，是指不需要看着实验指导书，就知道下一步该点工具的哪一个按钮，该敲什么命令，结果在哪里、怎么看。</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Char char="l"/>
              <a:defRPr/>
            </a:pPr>
            <a:endParaRPr lang="en-US" altLang="zh-CN" sz="1800" dirty="0" smtClean="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Char char="l"/>
              <a:defRPr/>
            </a:pPr>
            <a:r>
              <a:rPr lang="zh-CN" altLang="en-US" sz="1800" dirty="0" smtClean="0">
                <a:latin typeface="微软雅黑" panose="020B0503020204020204" pitchFamily="34" charset="-122"/>
                <a:ea typeface="微软雅黑" panose="020B0503020204020204" pitchFamily="34" charset="-122"/>
              </a:rPr>
              <a:t>课程初期不太鼓励学生独立发挥，以模仿为主，具备一定能力后再逐步增加自主发挥的空间。</a:t>
            </a:r>
            <a:endParaRPr lang="zh-CN" altLang="en-US" sz="1800" dirty="0">
              <a:latin typeface="微软雅黑" panose="020B0503020204020204" pitchFamily="34" charset="-122"/>
              <a:ea typeface="微软雅黑" panose="020B0503020204020204" pitchFamily="34" charset="-122"/>
            </a:endParaRPr>
          </a:p>
        </p:txBody>
      </p:sp>
      <p:sp>
        <p:nvSpPr>
          <p:cNvPr id="19459"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8299AF99-855C-4BA3-906E-4007C1E4CE4A}"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19460" name="AutoShape 6"/>
          <p:cNvSpPr>
            <a:spLocks noChangeArrowheads="1"/>
          </p:cNvSpPr>
          <p:nvPr/>
        </p:nvSpPr>
        <p:spPr bwMode="auto">
          <a:xfrm>
            <a:off x="541338" y="476250"/>
            <a:ext cx="2662510"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教学</a:t>
            </a: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中几点体会</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268413"/>
            <a:ext cx="8207375" cy="4824412"/>
          </a:xfrm>
        </p:spPr>
        <p:txBody>
          <a:bodyPr/>
          <a:lstStyle/>
          <a:p>
            <a:pPr marL="285750" lvl="1" eaLnBrk="1" hangingPunct="1">
              <a:lnSpc>
                <a:spcPts val="2500"/>
              </a:lnSpc>
              <a:spcBef>
                <a:spcPct val="0"/>
              </a:spcBef>
              <a:buFont typeface="Wingdings" panose="05000000000000000000" pitchFamily="2" charset="2"/>
              <a:buChar char="n"/>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CPU</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实验中有两个地方用到</a:t>
            </a:r>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语言：一个地方是要求用</a:t>
            </a:r>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语言进行电路设计，另一个地方是用</a:t>
            </a:r>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语言搭建功能验证平台（</a:t>
            </a:r>
            <a:r>
              <a:rPr lang="en-US" altLang="zh-CN" sz="1800" b="1" dirty="0" err="1">
                <a:solidFill>
                  <a:schemeClr val="tx1">
                    <a:lumMod val="65000"/>
                    <a:lumOff val="35000"/>
                  </a:schemeClr>
                </a:solidFill>
                <a:latin typeface="微软雅黑" panose="020B0503020204020204" pitchFamily="34" charset="-122"/>
                <a:ea typeface="微软雅黑" panose="020B0503020204020204" pitchFamily="34" charset="-122"/>
                <a:cs typeface="+mn-cs"/>
              </a:rPr>
              <a:t>testbench</a:t>
            </a:r>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a:t>
            </a:r>
            <a:endPar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r>
              <a:rPr lang="zh-CN" altLang="en-US" sz="1600" dirty="0">
                <a:latin typeface="微软雅黑" panose="020B0503020204020204" pitchFamily="34" charset="-122"/>
                <a:ea typeface="微软雅黑" panose="020B0503020204020204" pitchFamily="34" charset="-122"/>
              </a:rPr>
              <a:t>如果我们在进行五级静态流水</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的实验，那么</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的实现就属于电路设计的范畴。</a:t>
            </a:r>
            <a:endParaRPr lang="zh-CN" altLang="en-US" sz="1600" dirty="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r>
              <a:rPr lang="zh-CN" altLang="en-US" sz="1600" dirty="0">
                <a:latin typeface="微软雅黑" panose="020B0503020204020204" pitchFamily="34" charset="-122"/>
                <a:ea typeface="微软雅黑" panose="020B0503020204020204" pitchFamily="34" charset="-122"/>
              </a:rPr>
              <a:t>为了验证所实现的</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是否正确，我们通常会搭建一个简单的系统，包括总线、内存、串口，把测试</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的程序装载到内存中，同时给系统以复位和时钟。这些总线、内存、串口、时钟以及复位、程序的装载等都属于</a:t>
            </a:r>
            <a:r>
              <a:rPr lang="en-US" altLang="zh-CN" sz="1600" dirty="0" err="1">
                <a:latin typeface="微软雅黑" panose="020B0503020204020204" pitchFamily="34" charset="-122"/>
                <a:ea typeface="微软雅黑" panose="020B0503020204020204" pitchFamily="34" charset="-122"/>
              </a:rPr>
              <a:t>testbench</a:t>
            </a:r>
            <a:r>
              <a:rPr lang="zh-CN" altLang="en-US" sz="1600" dirty="0">
                <a:latin typeface="微软雅黑" panose="020B0503020204020204" pitchFamily="34" charset="-122"/>
                <a:ea typeface="微软雅黑" panose="020B0503020204020204" pitchFamily="34" charset="-122"/>
              </a:rPr>
              <a:t>的范畴。为了减少学生的学习负担，我们也用</a:t>
            </a:r>
            <a:r>
              <a:rPr lang="en-US" altLang="zh-CN" sz="1600" dirty="0">
                <a:latin typeface="微软雅黑" panose="020B0503020204020204" pitchFamily="34" charset="-122"/>
                <a:ea typeface="微软雅黑" panose="020B0503020204020204" pitchFamily="34" charset="-122"/>
              </a:rPr>
              <a:t>Verilog</a:t>
            </a:r>
            <a:r>
              <a:rPr lang="zh-CN" altLang="en-US" sz="1600" dirty="0">
                <a:latin typeface="微软雅黑" panose="020B0503020204020204" pitchFamily="34" charset="-122"/>
                <a:ea typeface="微软雅黑" panose="020B0503020204020204" pitchFamily="34" charset="-122"/>
              </a:rPr>
              <a:t>语言进行</a:t>
            </a:r>
            <a:r>
              <a:rPr lang="en-US" altLang="zh-CN" sz="1600" dirty="0" err="1">
                <a:latin typeface="微软雅黑" panose="020B0503020204020204" pitchFamily="34" charset="-122"/>
                <a:ea typeface="微软雅黑" panose="020B0503020204020204" pitchFamily="34" charset="-122"/>
              </a:rPr>
              <a:t>testbench</a:t>
            </a:r>
            <a:r>
              <a:rPr lang="zh-CN" altLang="en-US" sz="1600" dirty="0">
                <a:latin typeface="微软雅黑" panose="020B0503020204020204" pitchFamily="34" charset="-122"/>
                <a:ea typeface="微软雅黑" panose="020B0503020204020204" pitchFamily="34" charset="-122"/>
              </a:rPr>
              <a:t>的</a:t>
            </a:r>
            <a:r>
              <a:rPr lang="zh-CN" altLang="en-US" sz="1600" dirty="0" smtClean="0">
                <a:latin typeface="微软雅黑" panose="020B0503020204020204" pitchFamily="34" charset="-122"/>
                <a:ea typeface="微软雅黑" panose="020B0503020204020204" pitchFamily="34" charset="-122"/>
              </a:rPr>
              <a:t>开发</a:t>
            </a:r>
            <a:endParaRPr lang="en-US" altLang="zh-CN" sz="1600" dirty="0" smtClean="0">
              <a:latin typeface="微软雅黑" panose="020B0503020204020204" pitchFamily="34" charset="-122"/>
              <a:ea typeface="微软雅黑" panose="020B0503020204020204" pitchFamily="34" charset="-122"/>
            </a:endParaRPr>
          </a:p>
          <a:p>
            <a:pPr lvl="1" eaLnBrk="1" hangingPunct="1">
              <a:lnSpc>
                <a:spcPts val="2500"/>
              </a:lnSpc>
              <a:spcBef>
                <a:spcPct val="0"/>
              </a:spcBef>
              <a:buFont typeface="Wingdings" panose="05000000000000000000" pitchFamily="2" charset="2"/>
              <a:buChar char="l"/>
              <a:defRPr/>
            </a:pPr>
            <a:endParaRPr lang="zh-CN" altLang="en-US" sz="1600" dirty="0">
              <a:latin typeface="微软雅黑" panose="020B0503020204020204" pitchFamily="34" charset="-122"/>
              <a:ea typeface="微软雅黑" panose="020B0503020204020204" pitchFamily="34" charset="-122"/>
            </a:endParaRPr>
          </a:p>
          <a:p>
            <a:pPr marL="285750" lvl="1" eaLnBrk="1" hangingPunct="1">
              <a:lnSpc>
                <a:spcPts val="2500"/>
              </a:lnSpc>
              <a:spcBef>
                <a:spcPct val="0"/>
              </a:spcBef>
              <a:buFont typeface="Wingdings" panose="05000000000000000000" pitchFamily="2" charset="2"/>
              <a:buChar char="n"/>
              <a:defRPr/>
            </a:pP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用</a:t>
            </a:r>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进行电路设计是重点，要求学生写的</a:t>
            </a:r>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代码都属于这一类。这其中的关键是要求学生掌握</a:t>
            </a:r>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中的可综合子集，并知晓常见电路的</a:t>
            </a:r>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描述</a:t>
            </a:r>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方法</a:t>
            </a:r>
            <a:endPar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marL="285750" lvl="1" eaLnBrk="1" hangingPunct="1">
              <a:lnSpc>
                <a:spcPts val="2500"/>
              </a:lnSpc>
              <a:spcBef>
                <a:spcPct val="0"/>
              </a:spcBef>
              <a:buFont typeface="Wingdings" panose="05000000000000000000" pitchFamily="2" charset="2"/>
              <a:buChar char="n"/>
              <a:defRPr/>
            </a:pPr>
            <a:endPar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marL="285750" lvl="1" eaLnBrk="1" hangingPunct="1">
              <a:lnSpc>
                <a:spcPts val="2500"/>
              </a:lnSpc>
              <a:spcBef>
                <a:spcPct val="0"/>
              </a:spcBef>
              <a:buFont typeface="Wingdings" panose="05000000000000000000" pitchFamily="2" charset="2"/>
              <a:buChar char="n"/>
              <a:defRPr/>
            </a:pPr>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用</a:t>
            </a:r>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写的</a:t>
            </a:r>
            <a:r>
              <a:rPr lang="en-US" altLang="zh-CN" sz="1800" b="1" dirty="0" err="1">
                <a:solidFill>
                  <a:schemeClr val="tx1">
                    <a:lumMod val="65000"/>
                    <a:lumOff val="35000"/>
                  </a:schemeClr>
                </a:solidFill>
                <a:latin typeface="微软雅黑" panose="020B0503020204020204" pitchFamily="34" charset="-122"/>
                <a:ea typeface="微软雅黑" panose="020B0503020204020204" pitchFamily="34" charset="-122"/>
                <a:cs typeface="+mn-cs"/>
              </a:rPr>
              <a:t>testbench</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在实验环境</a:t>
            </a:r>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中已</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提供，因此不要求学生动手写，</a:t>
            </a:r>
            <a:r>
              <a:rPr lang="zh-CN" altLang="en-US" sz="1800" b="1" dirty="0">
                <a:solidFill>
                  <a:srgbClr val="FF0000"/>
                </a:solidFill>
                <a:latin typeface="微软雅黑" panose="020B0503020204020204" pitchFamily="34" charset="-122"/>
                <a:ea typeface="微软雅黑" panose="020B0503020204020204" pitchFamily="34" charset="-122"/>
                <a:cs typeface="+mn-cs"/>
              </a:rPr>
              <a:t>能看得懂</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mn-cs"/>
              </a:rPr>
              <a:t>就可以</a:t>
            </a:r>
            <a:r>
              <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a:t>
            </a:r>
            <a:endParaRPr lang="en-US" altLang="zh-CN" sz="1600" dirty="0">
              <a:latin typeface="微软雅黑" panose="020B0503020204020204" pitchFamily="34" charset="-122"/>
              <a:ea typeface="微软雅黑" panose="020B0503020204020204" pitchFamily="34" charset="-122"/>
            </a:endParaRPr>
          </a:p>
        </p:txBody>
      </p:sp>
      <p:sp>
        <p:nvSpPr>
          <p:cNvPr id="21507"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2EE01FEF-B151-4105-B0FC-DD29E0DE387C}"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21508" name="AutoShape 6"/>
          <p:cNvSpPr>
            <a:spLocks noChangeArrowheads="1"/>
          </p:cNvSpPr>
          <p:nvPr/>
        </p:nvSpPr>
        <p:spPr bwMode="auto">
          <a:xfrm>
            <a:off x="541338" y="476250"/>
            <a:ext cx="4678362"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en-US" altLang="zh-CN"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实验中</a:t>
            </a:r>
            <a:r>
              <a:rPr lang="en-US" altLang="zh-CN"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的使用</a:t>
            </a:r>
            <a:endPar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268413"/>
            <a:ext cx="8135937" cy="4824412"/>
          </a:xfrm>
        </p:spPr>
        <p:txBody>
          <a:bodyPr/>
          <a:lstStyle/>
          <a:p>
            <a:pPr marL="285750" lvl="1" eaLnBrk="1" hangingPunct="1">
              <a:lnSpc>
                <a:spcPts val="2500"/>
              </a:lnSpc>
              <a:spcBef>
                <a:spcPct val="0"/>
              </a:spcBef>
              <a:buFont typeface="Wingdings" panose="05000000000000000000" pitchFamily="2" charset="2"/>
              <a:buChar char="n"/>
              <a:defRPr/>
            </a:pP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CPU</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本质</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上是</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一个数字</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逻辑电路，所以</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电路是设计的对象，</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只是描述电路的一个工具</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而已</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endParaRPr lang="zh-CN" altLang="en-US" sz="1800" dirty="0">
              <a:latin typeface="微软雅黑" panose="020B0503020204020204" pitchFamily="34" charset="-122"/>
              <a:ea typeface="微软雅黑" panose="020B0503020204020204" pitchFamily="34" charset="-122"/>
            </a:endParaRPr>
          </a:p>
          <a:p>
            <a:pPr marL="285750" lvl="1" eaLnBrk="1" hangingPunct="1">
              <a:lnSpc>
                <a:spcPts val="2500"/>
              </a:lnSpc>
              <a:spcBef>
                <a:spcPct val="0"/>
              </a:spcBef>
              <a:buFont typeface="Wingdings" panose="05000000000000000000" pitchFamily="2" charset="2"/>
              <a:buChar char="n"/>
              <a:defRPr/>
            </a:pP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语言的很多语法要素与</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n-cs"/>
              </a:rPr>
              <a:t>C</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语言很像，而且</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语言也支持行为级建模。这就使得很多同学习惯于用</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n-cs"/>
              </a:rPr>
              <a:t>C</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程序开发的思路去使用</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mn-cs"/>
              </a:rPr>
              <a:t>Verilog</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语言，</a:t>
            </a:r>
            <a:r>
              <a:rPr lang="zh-CN" altLang="en-US" b="1" dirty="0" smtClean="0">
                <a:solidFill>
                  <a:srgbClr val="FF0000"/>
                </a:solidFill>
                <a:latin typeface="微软雅黑" panose="020B0503020204020204" pitchFamily="34" charset="-122"/>
                <a:ea typeface="微软雅黑" panose="020B0503020204020204" pitchFamily="34" charset="-122"/>
                <a:cs typeface="+mn-cs"/>
              </a:rPr>
              <a:t>这种</a:t>
            </a:r>
            <a:r>
              <a:rPr lang="zh-CN" altLang="en-US" b="1" dirty="0">
                <a:solidFill>
                  <a:srgbClr val="FF0000"/>
                </a:solidFill>
                <a:latin typeface="微软雅黑" panose="020B0503020204020204" pitchFamily="34" charset="-122"/>
                <a:ea typeface="微软雅黑" panose="020B0503020204020204" pitchFamily="34" charset="-122"/>
                <a:cs typeface="+mn-cs"/>
              </a:rPr>
              <a:t>串行的过程化的思维对于</a:t>
            </a:r>
            <a:r>
              <a:rPr lang="en-US" altLang="zh-CN" b="1" dirty="0">
                <a:solidFill>
                  <a:srgbClr val="FF0000"/>
                </a:solidFill>
                <a:latin typeface="微软雅黑" panose="020B0503020204020204" pitchFamily="34" charset="-122"/>
                <a:ea typeface="微软雅黑" panose="020B0503020204020204" pitchFamily="34" charset="-122"/>
                <a:cs typeface="+mn-cs"/>
              </a:rPr>
              <a:t>Verilog</a:t>
            </a:r>
            <a:r>
              <a:rPr lang="zh-CN" altLang="en-US" b="1" dirty="0">
                <a:solidFill>
                  <a:srgbClr val="FF0000"/>
                </a:solidFill>
                <a:latin typeface="微软雅黑" panose="020B0503020204020204" pitchFamily="34" charset="-122"/>
                <a:ea typeface="微软雅黑" panose="020B0503020204020204" pitchFamily="34" charset="-122"/>
                <a:cs typeface="+mn-cs"/>
              </a:rPr>
              <a:t>语言设计来说是有很大弊端的</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endParaRPr lang="en-US" altLang="zh-CN" sz="1800" dirty="0">
              <a:latin typeface="微软雅黑" panose="020B0503020204020204" pitchFamily="34" charset="-122"/>
              <a:ea typeface="微软雅黑" panose="020B0503020204020204" pitchFamily="34" charset="-122"/>
            </a:endParaRPr>
          </a:p>
          <a:p>
            <a:pPr marL="285750" lvl="1" eaLnBrk="1" hangingPunct="1">
              <a:lnSpc>
                <a:spcPts val="2500"/>
              </a:lnSpc>
              <a:spcBef>
                <a:spcPct val="0"/>
              </a:spcBef>
              <a:buFont typeface="Wingdings" panose="05000000000000000000" pitchFamily="2" charset="2"/>
              <a:buChar char="n"/>
              <a:defRPr/>
            </a:pP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要求</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mn-cs"/>
              </a:rPr>
              <a:t>学生必须采用这样的设计步骤：</a:t>
            </a:r>
            <a:r>
              <a:rPr lang="zh-CN" altLang="en-US" b="1" dirty="0">
                <a:solidFill>
                  <a:srgbClr val="FF0000"/>
                </a:solidFill>
                <a:latin typeface="微软雅黑" panose="020B0503020204020204" pitchFamily="34" charset="-122"/>
                <a:ea typeface="微软雅黑" panose="020B0503020204020204" pitchFamily="34" charset="-122"/>
                <a:cs typeface="+mn-cs"/>
              </a:rPr>
              <a:t>先进行电路结构设计，再进行</a:t>
            </a:r>
            <a:r>
              <a:rPr lang="en-US" altLang="zh-CN" b="1" dirty="0">
                <a:solidFill>
                  <a:srgbClr val="FF0000"/>
                </a:solidFill>
                <a:latin typeface="微软雅黑" panose="020B0503020204020204" pitchFamily="34" charset="-122"/>
                <a:ea typeface="微软雅黑" panose="020B0503020204020204" pitchFamily="34" charset="-122"/>
                <a:cs typeface="+mn-cs"/>
              </a:rPr>
              <a:t>Verilog</a:t>
            </a:r>
            <a:r>
              <a:rPr lang="zh-CN" altLang="en-US" b="1" dirty="0">
                <a:solidFill>
                  <a:srgbClr val="FF0000"/>
                </a:solidFill>
                <a:latin typeface="微软雅黑" panose="020B0503020204020204" pitchFamily="34" charset="-122"/>
                <a:ea typeface="微软雅黑" panose="020B0503020204020204" pitchFamily="34" charset="-122"/>
                <a:cs typeface="+mn-cs"/>
              </a:rPr>
              <a:t>代码编写</a:t>
            </a:r>
            <a:endParaRPr lang="zh-CN" altLang="en-US" b="1" dirty="0">
              <a:solidFill>
                <a:srgbClr val="FF0000"/>
              </a:solidFill>
              <a:latin typeface="微软雅黑" panose="020B0503020204020204" pitchFamily="34" charset="-122"/>
              <a:ea typeface="微软雅黑" panose="020B0503020204020204" pitchFamily="34" charset="-122"/>
              <a:cs typeface="+mn-cs"/>
            </a:endParaRPr>
          </a:p>
          <a:p>
            <a:pPr lvl="1" eaLnBrk="1" hangingPunct="1">
              <a:lnSpc>
                <a:spcPts val="2500"/>
              </a:lnSpc>
              <a:spcBef>
                <a:spcPct val="0"/>
              </a:spcBef>
              <a:buFont typeface="Wingdings" panose="05000000000000000000" pitchFamily="2" charset="2"/>
              <a:buChar char="l"/>
              <a:defRPr/>
            </a:pPr>
            <a:r>
              <a:rPr lang="zh-CN" altLang="en-US" sz="1700" dirty="0" smtClean="0">
                <a:latin typeface="微软雅黑" panose="020B0503020204020204" pitchFamily="34" charset="-122"/>
                <a:ea typeface="微软雅黑" panose="020B0503020204020204" pitchFamily="34" charset="-122"/>
              </a:rPr>
              <a:t>当</a:t>
            </a:r>
            <a:r>
              <a:rPr lang="zh-CN" altLang="en-US" sz="1700" dirty="0">
                <a:latin typeface="微软雅黑" panose="020B0503020204020204" pitchFamily="34" charset="-122"/>
                <a:ea typeface="微软雅黑" panose="020B0503020204020204" pitchFamily="34" charset="-122"/>
              </a:rPr>
              <a:t>电路设计已经被清晰地分解为结构图中的各个模块和模块之间的连接、模块内部的数据通路和状态机、数据通路中的电路逻辑以及状态机中的状态转换图，那么接下来的</a:t>
            </a:r>
            <a:r>
              <a:rPr lang="en-US" altLang="zh-CN" sz="1700" dirty="0">
                <a:latin typeface="微软雅黑" panose="020B0503020204020204" pitchFamily="34" charset="-122"/>
                <a:ea typeface="微软雅黑" panose="020B0503020204020204" pitchFamily="34" charset="-122"/>
              </a:rPr>
              <a:t>Verilog</a:t>
            </a:r>
            <a:r>
              <a:rPr lang="zh-CN" altLang="en-US" sz="1700" dirty="0">
                <a:latin typeface="微软雅黑" panose="020B0503020204020204" pitchFamily="34" charset="-122"/>
                <a:ea typeface="微软雅黑" panose="020B0503020204020204" pitchFamily="34" charset="-122"/>
              </a:rPr>
              <a:t>代码设计就只是一个简单的“翻译”而已</a:t>
            </a:r>
            <a:endParaRPr lang="en-US" altLang="zh-CN" sz="1700" dirty="0">
              <a:latin typeface="微软雅黑" panose="020B0503020204020204" pitchFamily="34" charset="-122"/>
              <a:ea typeface="微软雅黑" panose="020B0503020204020204" pitchFamily="34" charset="-122"/>
            </a:endParaRPr>
          </a:p>
        </p:txBody>
      </p:sp>
      <p:sp>
        <p:nvSpPr>
          <p:cNvPr id="22531" name="灯片编号占位符 5"/>
          <p:cNvSpPr txBox="1">
            <a:spLocks noGrp="1" noChangeArrowheads="1"/>
          </p:cNvSpPr>
          <p:nvPr/>
        </p:nvSpPr>
        <p:spPr bwMode="auto">
          <a:xfrm>
            <a:off x="582295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r" eaLnBrk="1" hangingPunct="1"/>
            <a:fld id="{C40A81B6-1E70-48EF-B58F-E88F6FB94E15}" type="slidenum">
              <a:rPr lang="en-US" altLang="zh-CN" sz="1000" i="1">
                <a:solidFill>
                  <a:srgbClr val="000000"/>
                </a:solidFill>
                <a:ea typeface="宋体" panose="02010600030101010101" pitchFamily="2" charset="-122"/>
              </a:rPr>
            </a:fld>
            <a:endParaRPr lang="en-US" altLang="zh-CN" sz="1000" i="1">
              <a:solidFill>
                <a:srgbClr val="000000"/>
              </a:solidFill>
              <a:ea typeface="宋体" panose="02010600030101010101" pitchFamily="2" charset="-122"/>
            </a:endParaRPr>
          </a:p>
        </p:txBody>
      </p:sp>
      <p:sp>
        <p:nvSpPr>
          <p:cNvPr id="22532" name="AutoShape 6"/>
          <p:cNvSpPr>
            <a:spLocks noChangeArrowheads="1"/>
          </p:cNvSpPr>
          <p:nvPr/>
        </p:nvSpPr>
        <p:spPr bwMode="auto">
          <a:xfrm>
            <a:off x="541338" y="476250"/>
            <a:ext cx="4678362" cy="442913"/>
          </a:xfrm>
          <a:prstGeom prst="roundRect">
            <a:avLst>
              <a:gd name="adj" fmla="val 16667"/>
            </a:avLst>
          </a:prstGeom>
          <a:solidFill>
            <a:srgbClr val="E62D1A"/>
          </a:solidFill>
          <a:ln w="9525">
            <a:solidFill>
              <a:schemeClr val="tx1"/>
            </a:solidFill>
            <a:round/>
          </a:ln>
        </p:spPr>
        <p:txBody>
          <a:bodyPr wrap="none" anchor="ct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面向硬件电路的</a:t>
            </a:r>
            <a:r>
              <a:rPr lang="en-US" altLang="zh-CN"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设计思路</a:t>
            </a:r>
            <a:endPar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COMMONDATA" val="eyJoZGlkIjoiZTk0OTRkOWI4ZWNlYzExZTM2Y2JjMTgwZDA5MzEyMjQifQ=="/>
  <p:tag name="commondata" val="eyJoZGlkIjoiNjdiOWY5MTRlZTkyODM2NTY2NGViYTRhZmZmY2RmNDI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4118</Words>
  <Application>WPS 演示</Application>
  <PresentationFormat>全屏显示(4:3)</PresentationFormat>
  <Paragraphs>396</Paragraphs>
  <Slides>24</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黑体</vt:lpstr>
      <vt:lpstr>Myriad Pro</vt:lpstr>
      <vt:lpstr>AMGDT</vt:lpstr>
      <vt:lpstr>汉仪中黑简</vt:lpstr>
      <vt:lpstr>华文细黑</vt:lpstr>
      <vt:lpstr>华文楷体</vt:lpstr>
      <vt:lpstr>幼圆</vt:lpstr>
      <vt:lpstr>Times New Roman</vt:lpstr>
      <vt:lpstr>微软雅黑</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wwx</dc:creator>
  <cp:lastModifiedBy>李晓</cp:lastModifiedBy>
  <cp:revision>1894</cp:revision>
  <dcterms:created xsi:type="dcterms:W3CDTF">2010-12-30T07:24:00Z</dcterms:created>
  <dcterms:modified xsi:type="dcterms:W3CDTF">2023-11-17T12:37:21Z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2052-12.1.0.15933</vt:lpwstr>
  </property>
  <property fmtid="{D5CDD505-2E9C-101B-9397-08002B2CF9AE}" pid="3" name="ICV">
    <vt:lpwstr>39DD8C6E61B441AAB3D877618C41491F_12</vt:lpwstr>
  </property>
</Properties>
</file>