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82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Tahoma" panose="020B0604030504040204"/>
      </a:defRPr>
    </a:lvl1pPr>
    <a:lvl2pPr indent="228600" latinLnBrk="0">
      <a:defRPr sz="1200">
        <a:latin typeface="+mj-lt"/>
        <a:ea typeface="+mj-ea"/>
        <a:cs typeface="+mj-cs"/>
        <a:sym typeface="Tahoma" panose="020B0604030504040204"/>
      </a:defRPr>
    </a:lvl2pPr>
    <a:lvl3pPr indent="457200" latinLnBrk="0">
      <a:defRPr sz="1200">
        <a:latin typeface="+mj-lt"/>
        <a:ea typeface="+mj-ea"/>
        <a:cs typeface="+mj-cs"/>
        <a:sym typeface="Tahoma" panose="020B0604030504040204"/>
      </a:defRPr>
    </a:lvl3pPr>
    <a:lvl4pPr indent="685800" latinLnBrk="0">
      <a:defRPr sz="1200">
        <a:latin typeface="+mj-lt"/>
        <a:ea typeface="+mj-ea"/>
        <a:cs typeface="+mj-cs"/>
        <a:sym typeface="Tahoma" panose="020B0604030504040204"/>
      </a:defRPr>
    </a:lvl4pPr>
    <a:lvl5pPr indent="914400" latinLnBrk="0">
      <a:defRPr sz="1200">
        <a:latin typeface="+mj-lt"/>
        <a:ea typeface="+mj-ea"/>
        <a:cs typeface="+mj-cs"/>
        <a:sym typeface="Tahoma" panose="020B0604030504040204"/>
      </a:defRPr>
    </a:lvl5pPr>
    <a:lvl6pPr indent="1143000" latinLnBrk="0">
      <a:defRPr sz="1200">
        <a:latin typeface="+mj-lt"/>
        <a:ea typeface="+mj-ea"/>
        <a:cs typeface="+mj-cs"/>
        <a:sym typeface="Tahoma" panose="020B0604030504040204"/>
      </a:defRPr>
    </a:lvl6pPr>
    <a:lvl7pPr indent="1371600" latinLnBrk="0">
      <a:defRPr sz="1200">
        <a:latin typeface="+mj-lt"/>
        <a:ea typeface="+mj-ea"/>
        <a:cs typeface="+mj-cs"/>
        <a:sym typeface="Tahoma" panose="020B0604030504040204"/>
      </a:defRPr>
    </a:lvl7pPr>
    <a:lvl8pPr indent="1600200" latinLnBrk="0">
      <a:defRPr sz="1200">
        <a:latin typeface="+mj-lt"/>
        <a:ea typeface="+mj-ea"/>
        <a:cs typeface="+mj-cs"/>
        <a:sym typeface="Tahoma" panose="020B0604030504040204"/>
      </a:defRPr>
    </a:lvl8pPr>
    <a:lvl9pPr indent="1828800" latinLnBrk="0">
      <a:defRPr sz="1200">
        <a:latin typeface="+mj-lt"/>
        <a:ea typeface="+mj-ea"/>
        <a:cs typeface="+mj-cs"/>
        <a:sym typeface="Tahoma" panose="020B060403050404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4"/>
          <p:cNvGrpSpPr/>
          <p:nvPr/>
        </p:nvGrpSpPr>
        <p:grpSpPr>
          <a:xfrm>
            <a:off x="-3" y="2438399"/>
            <a:ext cx="9009070" cy="1052516"/>
            <a:chOff x="0" y="0"/>
            <a:chExt cx="9009068" cy="1052515"/>
          </a:xfrm>
        </p:grpSpPr>
        <p:grpSp>
          <p:nvGrpSpPr>
            <p:cNvPr id="27" name="Group 27"/>
            <p:cNvGrpSpPr/>
            <p:nvPr/>
          </p:nvGrpSpPr>
          <p:grpSpPr>
            <a:xfrm>
              <a:off x="293686" y="107950"/>
              <a:ext cx="712791" cy="474667"/>
              <a:chOff x="0" y="0"/>
              <a:chExt cx="712790" cy="474665"/>
            </a:xfrm>
          </p:grpSpPr>
          <p:sp>
            <p:nvSpPr>
              <p:cNvPr id="25" name="Shape 25"/>
              <p:cNvSpPr/>
              <p:nvPr/>
            </p:nvSpPr>
            <p:spPr>
              <a:xfrm>
                <a:off x="-1" y="-1"/>
                <a:ext cx="438642" cy="474667"/>
              </a:xfrm>
              <a:prstGeom prst="rect">
                <a:avLst/>
              </a:prstGeom>
              <a:solidFill>
                <a:srgbClr val="3333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Tahoma" panose="020B0604030504040204"/>
                  </a:defRPr>
                </a:p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383808" y="-1"/>
                <a:ext cx="328982" cy="474667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Tahoma" panose="020B0604030504040204"/>
                  </a:defRPr>
                </a:pPr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417512" y="530225"/>
              <a:ext cx="739779" cy="474667"/>
              <a:chOff x="0" y="0"/>
              <a:chExt cx="739778" cy="474665"/>
            </a:xfrm>
          </p:grpSpPr>
          <p:sp>
            <p:nvSpPr>
              <p:cNvPr id="28" name="Shape 28"/>
              <p:cNvSpPr/>
              <p:nvPr/>
            </p:nvSpPr>
            <p:spPr>
              <a:xfrm>
                <a:off x="-1" y="-1"/>
                <a:ext cx="422733" cy="474667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Tahoma" panose="020B0604030504040204"/>
                  </a:defRPr>
                </a:p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369888" y="-1"/>
                <a:ext cx="369891" cy="474667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lin ang="10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Tahoma" panose="020B0604030504040204"/>
                  </a:defRPr>
                </a:pPr>
              </a:p>
            </p:txBody>
          </p:sp>
        </p:grpSp>
        <p:sp>
          <p:nvSpPr>
            <p:cNvPr id="31" name="Shape 31"/>
            <p:cNvSpPr/>
            <p:nvPr/>
          </p:nvSpPr>
          <p:spPr>
            <a:xfrm>
              <a:off x="-1" y="457200"/>
              <a:ext cx="560391" cy="422277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ahoma" panose="020B0604030504040204"/>
                </a:defRPr>
              </a:pPr>
            </a:p>
          </p:txBody>
        </p:sp>
        <p:sp>
          <p:nvSpPr>
            <p:cNvPr id="32" name="Shape 32"/>
            <p:cNvSpPr/>
            <p:nvPr/>
          </p:nvSpPr>
          <p:spPr>
            <a:xfrm>
              <a:off x="635000" y="-1"/>
              <a:ext cx="31752" cy="1052516"/>
            </a:xfrm>
            <a:prstGeom prst="rect">
              <a:avLst/>
            </a:pr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ahoma" panose="020B0604030504040204"/>
                </a:defRPr>
              </a:pPr>
            </a:p>
          </p:txBody>
        </p:sp>
        <p:sp>
          <p:nvSpPr>
            <p:cNvPr id="33" name="Shape 33"/>
            <p:cNvSpPr/>
            <p:nvPr/>
          </p:nvSpPr>
          <p:spPr>
            <a:xfrm rot="10800000" flipH="1">
              <a:off x="315911" y="822325"/>
              <a:ext cx="8693158" cy="55565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ahoma" panose="020B0604030504040204"/>
                </a:defRPr>
              </a:pPr>
            </a:p>
          </p:txBody>
        </p:sp>
      </p:grp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8464744" y="6398263"/>
            <a:ext cx="298258" cy="3073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17512" y="1098550"/>
            <a:ext cx="438153" cy="47466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latin typeface="+mj-lt"/>
                <a:ea typeface="+mj-ea"/>
                <a:cs typeface="+mj-cs"/>
                <a:sym typeface="Tahoma" panose="020B0604030504040204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800098" y="1098550"/>
            <a:ext cx="328616" cy="4746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accent2"/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latin typeface="+mj-lt"/>
                <a:ea typeface="+mj-ea"/>
                <a:cs typeface="+mj-cs"/>
                <a:sym typeface="Tahoma" panose="020B0604030504040204"/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541337" y="1520825"/>
            <a:ext cx="422278" cy="474663"/>
          </a:xfrm>
          <a:prstGeom prst="rect">
            <a:avLst/>
          </a:prstGeom>
          <a:solidFill>
            <a:srgbClr val="3333C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latin typeface="+mj-lt"/>
                <a:ea typeface="+mj-ea"/>
                <a:cs typeface="+mj-cs"/>
                <a:sym typeface="Tahoma" panose="020B0604030504040204"/>
              </a:defRPr>
            </a:pPr>
          </a:p>
        </p:txBody>
      </p:sp>
      <p:sp>
        <p:nvSpPr>
          <p:cNvPr id="5" name="Shape 5"/>
          <p:cNvSpPr/>
          <p:nvPr/>
        </p:nvSpPr>
        <p:spPr>
          <a:xfrm>
            <a:off x="911224" y="1520825"/>
            <a:ext cx="368304" cy="474663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latin typeface="+mj-lt"/>
                <a:ea typeface="+mj-ea"/>
                <a:cs typeface="+mj-cs"/>
                <a:sym typeface="Tahoma" panose="020B0604030504040204"/>
              </a:defRPr>
            </a:pPr>
          </a:p>
        </p:txBody>
      </p:sp>
      <p:sp>
        <p:nvSpPr>
          <p:cNvPr id="6" name="Shape 6"/>
          <p:cNvSpPr/>
          <p:nvPr/>
        </p:nvSpPr>
        <p:spPr>
          <a:xfrm>
            <a:off x="126997" y="1447800"/>
            <a:ext cx="560392" cy="422275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FF"/>
              </a:gs>
            </a:gsLst>
            <a:lin ang="81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latin typeface="+mj-lt"/>
                <a:ea typeface="+mj-ea"/>
                <a:cs typeface="+mj-cs"/>
                <a:sym typeface="Tahoma" panose="020B0604030504040204"/>
              </a:defRPr>
            </a:pPr>
          </a:p>
        </p:txBody>
      </p:sp>
      <p:sp>
        <p:nvSpPr>
          <p:cNvPr id="7" name="Shape 7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rgbClr val="1C1C1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latin typeface="+mj-lt"/>
                <a:ea typeface="+mj-ea"/>
                <a:cs typeface="+mj-cs"/>
                <a:sym typeface="Tahoma" panose="020B0604030504040204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442912" y="1781175"/>
            <a:ext cx="8226426" cy="317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2400">
                <a:latin typeface="+mj-lt"/>
                <a:ea typeface="+mj-ea"/>
                <a:cs typeface="+mj-cs"/>
                <a:sym typeface="Tahoma" panose="020B0604030504040204"/>
              </a:defRPr>
            </a:pP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370012" y="0"/>
            <a:ext cx="7315201" cy="18367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/>
          <a:lstStyle/>
          <a:p>
            <a: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5103812" y="2438400"/>
            <a:ext cx="3581401" cy="44196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8648894" y="6393501"/>
            <a:ext cx="298258" cy="3073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b">
            <a:spAutoFit/>
          </a:bodyPr>
          <a:lstStyle>
            <a:lvl1pPr algn="r">
              <a:defRPr sz="1400">
                <a:latin typeface="+mj-lt"/>
                <a:ea typeface="+mj-ea"/>
                <a:cs typeface="+mj-cs"/>
                <a:sym typeface="Tahoma" panose="020B060403050404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33399"/>
          </a:solidFill>
          <a:uFillTx/>
          <a:latin typeface="+mj-lt"/>
          <a:ea typeface="+mj-ea"/>
          <a:cs typeface="+mj-cs"/>
          <a:sym typeface="Tahoma" panose="020B060403050404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33399"/>
          </a:solidFill>
          <a:uFillTx/>
          <a:latin typeface="+mj-lt"/>
          <a:ea typeface="+mj-ea"/>
          <a:cs typeface="+mj-cs"/>
          <a:sym typeface="Tahoma" panose="020B060403050404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33399"/>
          </a:solidFill>
          <a:uFillTx/>
          <a:latin typeface="+mj-lt"/>
          <a:ea typeface="+mj-ea"/>
          <a:cs typeface="+mj-cs"/>
          <a:sym typeface="Tahoma" panose="020B060403050404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33399"/>
          </a:solidFill>
          <a:uFillTx/>
          <a:latin typeface="+mj-lt"/>
          <a:ea typeface="+mj-ea"/>
          <a:cs typeface="+mj-cs"/>
          <a:sym typeface="Tahoma" panose="020B060403050404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33399"/>
          </a:solidFill>
          <a:uFillTx/>
          <a:latin typeface="+mj-lt"/>
          <a:ea typeface="+mj-ea"/>
          <a:cs typeface="+mj-cs"/>
          <a:sym typeface="Tahoma" panose="020B060403050404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33399"/>
          </a:solidFill>
          <a:uFillTx/>
          <a:latin typeface="+mj-lt"/>
          <a:ea typeface="+mj-ea"/>
          <a:cs typeface="+mj-cs"/>
          <a:sym typeface="Tahoma" panose="020B060403050404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33399"/>
          </a:solidFill>
          <a:uFillTx/>
          <a:latin typeface="+mj-lt"/>
          <a:ea typeface="+mj-ea"/>
          <a:cs typeface="+mj-cs"/>
          <a:sym typeface="Tahoma" panose="020B060403050404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33399"/>
          </a:solidFill>
          <a:uFillTx/>
          <a:latin typeface="+mj-lt"/>
          <a:ea typeface="+mj-ea"/>
          <a:cs typeface="+mj-cs"/>
          <a:sym typeface="Tahoma" panose="020B060403050404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333399"/>
          </a:solidFill>
          <a:uFillTx/>
          <a:latin typeface="+mj-lt"/>
          <a:ea typeface="+mj-ea"/>
          <a:cs typeface="+mj-cs"/>
          <a:sym typeface="Tahoma" panose="020B060403050404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60000"/>
        <a:buFont typeface="Wingdings" panose="05000000000000000000"/>
        <a:buChar char="■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ahoma" panose="020B060403050404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5000"/>
        <a:buFont typeface="Wingdings" panose="05000000000000000000"/>
        <a:buChar char="■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ahoma" panose="020B060403050404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 typeface="Wingdings" panose="05000000000000000000"/>
        <a:buChar char="■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ahoma" panose="020B060403050404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5000"/>
        <a:buFont typeface="Wingdings" panose="05000000000000000000"/>
        <a:buChar char="■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ahoma" panose="020B0604030504040204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 typeface="Wingdings" panose="05000000000000000000"/>
        <a:buChar char="■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ahoma" panose="020B0604030504040204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 typeface="Wingdings" panose="05000000000000000000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ahoma" panose="020B0604030504040204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 typeface="Wingdings" panose="05000000000000000000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ahoma" panose="020B0604030504040204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 typeface="Wingdings" panose="05000000000000000000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ahoma" panose="020B0604030504040204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3333CC"/>
        </a:buClr>
        <a:buSzPct val="50000"/>
        <a:buFont typeface="Wingdings" panose="05000000000000000000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Tahoma" panose="020B060403050404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 panose="020B060403050404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 panose="020B060403050404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 panose="020B060403050404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 panose="020B060403050404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 panose="020B060403050404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 panose="020B060403050404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 panose="020B060403050404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 panose="020B060403050404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 panose="020B060403050404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 idx="4294967295"/>
          </p:nvPr>
        </p:nvSpPr>
        <p:spPr>
          <a:xfrm>
            <a:off x="990600" y="1679574"/>
            <a:ext cx="7772400" cy="14620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t>本科毕业论文开题报告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sz="half" idx="4294967295"/>
          </p:nvPr>
        </p:nvSpPr>
        <p:spPr>
          <a:xfrm>
            <a:off x="41273" y="3886200"/>
            <a:ext cx="8645529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 defTabSz="822325">
              <a:lnSpc>
                <a:spcPct val="72000"/>
              </a:lnSpc>
              <a:spcBef>
                <a:spcPts val="600"/>
              </a:spcBef>
              <a:buSzTx/>
              <a:buNone/>
              <a:def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dirty="0" err="1"/>
              <a:t>API快速开发管理平台设计与实现 </a:t>
            </a:r>
            <a:endParaRPr dirty="0" err="1"/>
          </a:p>
          <a:p>
            <a:pPr marL="0" indent="0" algn="ctr" defTabSz="822325">
              <a:lnSpc>
                <a:spcPct val="72000"/>
              </a:lnSpc>
              <a:spcBef>
                <a:spcPts val="600"/>
              </a:spcBef>
              <a:buSzTx/>
              <a:buNone/>
              <a:def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dirty="0"/>
          </a:p>
          <a:p>
            <a:pPr marL="0" indent="0" algn="ctr" defTabSz="822325">
              <a:lnSpc>
                <a:spcPct val="72000"/>
              </a:lnSpc>
              <a:spcBef>
                <a:spcPts val="600"/>
              </a:spcBef>
              <a:buSzTx/>
              <a:buNone/>
              <a:def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dirty="0"/>
              <a:t>      </a:t>
            </a:r>
            <a:endParaRPr dirty="0" smtClean="0"/>
          </a:p>
          <a:p>
            <a:pPr marL="0" indent="0" algn="ctr" defTabSz="822325">
              <a:lnSpc>
                <a:spcPct val="72000"/>
              </a:lnSpc>
              <a:spcBef>
                <a:spcPts val="600"/>
              </a:spcBef>
              <a:buSzTx/>
              <a:buNone/>
              <a:defRPr sz="2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dirty="0" err="1" smtClean="0"/>
              <a:t>姓名：</a:t>
            </a:r>
            <a:r>
              <a:rPr lang="zh-CN" dirty="0" err="1" smtClean="0"/>
              <a:t>曾雨声</a:t>
            </a:r>
            <a:r>
              <a:rPr dirty="0" smtClean="0"/>
              <a:t>                      </a:t>
            </a:r>
            <a:endParaRPr dirty="0" smtClean="0"/>
          </a:p>
          <a:p>
            <a:pPr marL="0" indent="0" algn="ctr" defTabSz="822325">
              <a:lnSpc>
                <a:spcPct val="72000"/>
              </a:lnSpc>
              <a:spcBef>
                <a:spcPts val="400"/>
              </a:spcBef>
              <a:buSzTx/>
              <a:buNone/>
              <a:defRPr sz="2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dirty="0" smtClean="0"/>
              <a:t>学号</a:t>
            </a:r>
            <a:r>
              <a:rPr dirty="0"/>
              <a:t>：</a:t>
            </a:r>
            <a:r>
              <a:rPr dirty="0" smtClean="0"/>
              <a:t>201</a:t>
            </a:r>
            <a:r>
              <a:rPr lang="en-US" altLang="zh-CN" dirty="0" smtClean="0"/>
              <a:t>4</a:t>
            </a:r>
            <a:r>
              <a:rPr dirty="0" smtClean="0"/>
              <a:t>051</a:t>
            </a:r>
            <a:r>
              <a:rPr lang="en-US" dirty="0" smtClean="0"/>
              <a:t>064</a:t>
            </a:r>
            <a:endParaRPr lang="en-US" dirty="0" smtClean="0"/>
          </a:p>
          <a:p>
            <a:pPr marL="0" indent="0" algn="ctr" defTabSz="822325">
              <a:lnSpc>
                <a:spcPct val="72000"/>
              </a:lnSpc>
              <a:spcBef>
                <a:spcPts val="400"/>
              </a:spcBef>
              <a:buSzTx/>
              <a:buNone/>
              <a:defRPr sz="2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dirty="0" err="1" smtClean="0"/>
              <a:t>指导教师：鄢田云</a:t>
            </a:r>
            <a:r>
              <a:rPr dirty="0" smtClean="0"/>
              <a:t> </a:t>
            </a:r>
            <a:r>
              <a:rPr dirty="0" err="1" smtClean="0"/>
              <a:t>副教授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 idx="4294967295"/>
          </p:nvPr>
        </p:nvSpPr>
        <p:spPr>
          <a:xfrm>
            <a:off x="1150936" y="214312"/>
            <a:ext cx="7793040" cy="14620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/>
            </a:pPr>
            <a:r>
              <a:t>6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预期成果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9" name="Shape 79"/>
          <p:cNvSpPr>
            <a:spLocks noGrp="1"/>
          </p:cNvSpPr>
          <p:nvPr>
            <p:ph type="body" idx="4294967295"/>
          </p:nvPr>
        </p:nvSpPr>
        <p:spPr>
          <a:xfrm>
            <a:off x="914400" y="2246310"/>
            <a:ext cx="7772400" cy="33924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1785" indent="-311785" defTabSz="831850">
              <a:lnSpc>
                <a:spcPct val="140000"/>
              </a:lnSpc>
              <a:spcBef>
                <a:spcPts val="500"/>
              </a:spcBef>
              <a:defRPr sz="2100"/>
            </a:pPr>
            <a:r>
              <a:t>1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）完成相关英文资料的翻译、文献综述、可行性分析报告的编写。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311785" indent="-311785" defTabSz="831850">
              <a:lnSpc>
                <a:spcPct val="140000"/>
              </a:lnSpc>
              <a:spcBef>
                <a:spcPts val="500"/>
              </a:spcBef>
              <a:defRPr sz="2100"/>
            </a:pPr>
            <a:r>
              <a:t>2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）完成相应的需求分析报告、概要设计报告和详细设计报告的编写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311785" indent="-311785" defTabSz="831850">
              <a:lnSpc>
                <a:spcPct val="140000"/>
              </a:lnSpc>
              <a:spcBef>
                <a:spcPts val="500"/>
              </a:spcBef>
              <a:defRPr sz="2100"/>
            </a:pPr>
            <a:r>
              <a:t>3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）完成</a:t>
            </a:r>
            <a:r>
              <a:rPr dirty="0" err="1">
                <a:sym typeface="+mn-ea"/>
              </a:rPr>
              <a:t>API</a:t>
            </a:r>
            <a:r>
              <a:rPr lang="zh-CN" dirty="0" err="1">
                <a:ea typeface="宋体" panose="02010600030101010101" pitchFamily="2" charset="-122"/>
                <a:sym typeface="+mn-ea"/>
              </a:rPr>
              <a:t>快速开发</a:t>
            </a:r>
            <a:r>
              <a:rPr dirty="0" err="1">
                <a:sym typeface="+mn-ea"/>
              </a:rPr>
              <a:t>管理平台设计与实现</a:t>
            </a:r>
            <a:r>
              <a:rPr lang="zh-CN" dirty="0" err="1">
                <a:ea typeface="宋体" panose="02010600030101010101" pitchFamily="2" charset="-122"/>
                <a:sym typeface="+mn-ea"/>
              </a:rPr>
              <a:t>项目</a:t>
            </a:r>
            <a:endParaRPr lang="zh-CN" dirty="0" err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11785" indent="-311785" defTabSz="831850">
              <a:lnSpc>
                <a:spcPct val="140000"/>
              </a:lnSpc>
              <a:spcBef>
                <a:spcPts val="500"/>
              </a:spcBef>
              <a:defRPr sz="2100"/>
            </a:pPr>
            <a:r>
              <a:t>4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）完成毕业论文。</a:t>
            </a:r>
            <a:r>
              <a:rPr b="1"/>
              <a:t> </a:t>
            </a:r>
            <a:endParaRPr b="1"/>
          </a:p>
        </p:txBody>
      </p:sp>
    </p:spTree>
  </p:cSld>
  <p:clrMapOvr>
    <a:masterClrMapping/>
  </p:clrMapOvr>
  <p:transition spd="slow">
    <p:strips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 idx="4294967295"/>
          </p:nvPr>
        </p:nvSpPr>
        <p:spPr>
          <a:xfrm>
            <a:off x="1150936" y="214312"/>
            <a:ext cx="7793040" cy="14620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/>
            </a:pPr>
            <a:r>
              <a:t>7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主要参考文献目录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" name="Shape 82"/>
          <p:cNvSpPr>
            <a:spLocks noGrp="1"/>
          </p:cNvSpPr>
          <p:nvPr>
            <p:ph type="body" idx="4294967295"/>
          </p:nvPr>
        </p:nvSpPr>
        <p:spPr>
          <a:xfrm>
            <a:off x="1182687" y="2017710"/>
            <a:ext cx="7772401" cy="41148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buSzTx/>
              <a:buNone/>
              <a:defRPr sz="2400"/>
            </a:pPr>
            <a:r>
              <a:t>[1]刘西杰、张婷。HTML CSS JavaScript 网页制作从入门到精通 第3版。人民邮电出版社，2016.7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[2]马尔丹。Node.js项目实践构建可扩展的Web应用。电子工业出版社, 2015.6</a:t>
            </a:r>
          </a:p>
          <a:p>
            <a:pPr>
              <a:spcBef>
                <a:spcPts val="500"/>
              </a:spcBef>
              <a:buSzTx/>
              <a:buNone/>
              <a:defRPr sz="2400"/>
            </a:pPr>
            <a:r>
              <a:t>[3] 陆凌牛。Node.js: the delinitive guide。机械工业出版社，2014</a:t>
            </a:r>
          </a:p>
        </p:txBody>
      </p:sp>
    </p:spTree>
  </p:cSld>
  <p:clrMapOvr>
    <a:masterClrMapping/>
  </p:clrMapOvr>
  <p:transition spd="slow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1150936" y="214312"/>
            <a:ext cx="7793040" cy="14620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/>
            </a:pPr>
            <a:r>
              <a:t>7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主要参考文献目录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5" name="Shape 85"/>
          <p:cNvSpPr>
            <a:spLocks noGrp="1"/>
          </p:cNvSpPr>
          <p:nvPr>
            <p:ph type="body" idx="4294967295"/>
          </p:nvPr>
        </p:nvSpPr>
        <p:spPr>
          <a:xfrm>
            <a:off x="1182687" y="2017710"/>
            <a:ext cx="7772401" cy="411480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/>
            </a:pPr>
            <a:r>
              <a:t>[</a:t>
            </a:r>
            <a:r>
              <a:rPr lang="en-US"/>
              <a:t>4</a:t>
            </a:r>
            <a:r>
              <a:t>]</a:t>
            </a:r>
            <a:r>
              <a:rPr b="1"/>
              <a:t> </a:t>
            </a:r>
            <a:r>
              <a:t>彭纳新、支援。HTML5应用开发与实践。人民邮电出版社，2014.7</a:t>
            </a:r>
          </a:p>
          <a:p>
            <a:pPr marL="0" indent="0">
              <a:spcBef>
                <a:spcPts val="500"/>
              </a:spcBef>
              <a:buSzTx/>
              <a:buNone/>
              <a:defRPr sz="2400"/>
            </a:pPr>
            <a:r>
              <a:t>[</a:t>
            </a:r>
            <a:r>
              <a:rPr lang="en-US"/>
              <a:t>5</a:t>
            </a:r>
            <a:r>
              <a:t>]Rick Copeland。MongoDB applied design patterns。东南大学出版社，2013</a:t>
            </a:r>
          </a:p>
        </p:txBody>
      </p:sp>
    </p:spTree>
  </p:cSld>
  <p:clrMapOvr>
    <a:masterClrMapping/>
  </p:clrMapOvr>
  <p:transition spd="slow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 idx="4294967295"/>
          </p:nvPr>
        </p:nvSpPr>
        <p:spPr>
          <a:xfrm>
            <a:off x="1150936" y="214312"/>
            <a:ext cx="7793040" cy="1462089"/>
          </a:xfrm>
          <a:prstGeom prst="rect">
            <a:avLst/>
          </a:prstGeom>
        </p:spPr>
        <p:txBody>
          <a:bodyPr>
            <a:normAutofit/>
          </a:bodyPr>
          <a:lstStyle/>
          <a:p/>
        </p:txBody>
      </p:sp>
      <p:sp>
        <p:nvSpPr>
          <p:cNvPr id="88" name="Shape 88"/>
          <p:cNvSpPr>
            <a:spLocks noGrp="1"/>
          </p:cNvSpPr>
          <p:nvPr>
            <p:ph type="body" idx="4294967295"/>
          </p:nvPr>
        </p:nvSpPr>
        <p:spPr>
          <a:xfrm>
            <a:off x="1182687" y="2017710"/>
            <a:ext cx="7772401" cy="41148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2300"/>
              </a:spcBef>
              <a:defRPr sz="9600"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谢谢！</a:t>
            </a:r>
          </a:p>
        </p:txBody>
      </p:sp>
    </p:spTree>
  </p:cSld>
  <p:clrMapOvr>
    <a:masterClrMapping/>
  </p:clrMapOvr>
  <p:transition spd="slow"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 idx="4294967295"/>
          </p:nvPr>
        </p:nvSpPr>
        <p:spPr>
          <a:xfrm>
            <a:off x="1150936" y="214312"/>
            <a:ext cx="7793040" cy="14620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r>
              <a:t>主要要点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4294967295"/>
          </p:nvPr>
        </p:nvSpPr>
        <p:spPr>
          <a:xfrm>
            <a:off x="1071562" y="2017710"/>
            <a:ext cx="7883526" cy="45545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8930" indent="-328930" defTabSz="876935">
              <a:defRPr sz="3000" b="1"/>
            </a:pPr>
            <a:r>
              <a:t>1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选题意义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328930" indent="-328930" defTabSz="876935">
              <a:defRPr sz="3000" b="1"/>
            </a:pPr>
            <a:r>
              <a:t>2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国内外的现状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328930" indent="-328930" defTabSz="876935">
              <a:defRPr sz="3000" b="1"/>
            </a:pPr>
            <a:r>
              <a:t>3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主要研究内容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328930" indent="-328930" defTabSz="876935">
              <a:defRPr sz="3000" b="1"/>
            </a:pPr>
            <a:r>
              <a:t>4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准备采用的技术方案或手段 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328930" indent="-328930" defTabSz="876935">
              <a:defRPr sz="3000" b="1"/>
            </a:pPr>
            <a:r>
              <a:t>5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工作进度安排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328930" indent="-328930" defTabSz="876935">
              <a:defRPr sz="3000" b="1"/>
            </a:pPr>
            <a:r>
              <a:t>6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预期成果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 marL="328930" indent="-328930" defTabSz="876935">
              <a:defRPr sz="3000" b="1"/>
            </a:pPr>
            <a:r>
              <a:t>7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主要参考文献目录 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1150936" y="214312"/>
            <a:ext cx="7793040" cy="14620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/>
            </a:pPr>
            <a:r>
              <a:t>1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选题意义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4294967295"/>
          </p:nvPr>
        </p:nvSpPr>
        <p:spPr>
          <a:xfrm>
            <a:off x="304799" y="2017710"/>
            <a:ext cx="8650290" cy="461169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t>在计算机行业高速发展的时代，有许多的计算机编程爱好者选择了这个行业，并开始学习计算机编程基础性知识。对于一个初级软件开发者来说，一般是从前端页面，前后台交互，后台数据库这样的一个流程去学习，但是通过这个流程去学习，需要花费不少的时间。</a:t>
            </a:r>
          </a:p>
          <a:p>
            <a:pPr>
              <a:spcBef>
                <a:spcPts val="500"/>
              </a:spcBef>
              <a:def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zh-CN"/>
              <a:t>每一个开发者只需要在</a:t>
            </a:r>
            <a:r>
              <a:rPr lang="en-US" altLang="zh-CN"/>
              <a:t>API</a:t>
            </a:r>
            <a:r>
              <a:rPr lang="zh-CN" altLang="en-US"/>
              <a:t>快速开发管理平台上根据引导填入一些数据库必填的一些数据之后，就会生成对应的数据库以及封装了接口，在一定程度上降低了开发难度和缩短了产品开发开发周期。</a:t>
            </a:r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 idx="4294967295"/>
          </p:nvPr>
        </p:nvSpPr>
        <p:spPr>
          <a:xfrm>
            <a:off x="1150936" y="214312"/>
            <a:ext cx="7793040" cy="14620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/>
            </a:pPr>
            <a:r>
              <a:t>2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国内外的现状 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Shape 54"/>
          <p:cNvSpPr>
            <a:spLocks noGrp="1"/>
          </p:cNvSpPr>
          <p:nvPr>
            <p:ph type="body" idx="4294967295"/>
          </p:nvPr>
        </p:nvSpPr>
        <p:spPr>
          <a:xfrm>
            <a:off x="304799" y="2246310"/>
            <a:ext cx="8650290" cy="37734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8610" indent="-308610" defTabSz="822325">
              <a:spcBef>
                <a:spcPts val="500"/>
              </a:spcBef>
              <a:defRPr sz="2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t>到现在为止，有很多平台上都提供了第三方开放性接口供开发者去调用，这些接口的通用性也比较高，能够满足在自己产品中所需要的数据的大部分需求，请求方式也较简单。但是几乎没有一个比较完善的第三方自定义接口的平台，以至于初级软件开发者只能自己去创建数据库封装接口。 </a:t>
            </a:r>
          </a:p>
          <a:p>
            <a:pPr marL="308610" indent="-308610" defTabSz="822325">
              <a:spcBef>
                <a:spcPts val="500"/>
              </a:spcBef>
              <a:defRPr sz="2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t>因此，</a:t>
            </a:r>
            <a:r>
              <a:rPr lang="zh-CN"/>
              <a:t>我们发现了这一个痛点问题，同时希望做出一款</a:t>
            </a:r>
            <a:r>
              <a:rPr lang="en-US" altLang="zh-CN"/>
              <a:t>API</a:t>
            </a:r>
            <a:r>
              <a:rPr lang="zh-CN" altLang="en-US"/>
              <a:t>快速开发管理平台去解决这个痛点问题。该系统旨在为初级开发者提供自定义接口，缩短开发周期，降低开发难度，激发开发者的编程兴趣以及创新点。</a:t>
            </a:r>
            <a:endParaRPr lang="zh-CN" altLang="en-US"/>
          </a:p>
        </p:txBody>
      </p:sp>
    </p:spTree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idx="4294967295"/>
          </p:nvPr>
        </p:nvSpPr>
        <p:spPr>
          <a:xfrm>
            <a:off x="1150936" y="214312"/>
            <a:ext cx="7793040" cy="14620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/>
            </a:pPr>
            <a:r>
              <a:t>3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主要研究内容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7" name="Shape 57"/>
          <p:cNvSpPr>
            <a:spLocks noGrp="1"/>
          </p:cNvSpPr>
          <p:nvPr>
            <p:ph type="body" idx="4294967295"/>
          </p:nvPr>
        </p:nvSpPr>
        <p:spPr>
          <a:xfrm>
            <a:off x="762000" y="2019300"/>
            <a:ext cx="7772400" cy="4576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8930" indent="-328930" defTabSz="877570">
              <a:spcBef>
                <a:spcPts val="400"/>
              </a:spcBef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t>网站主要由以下</a:t>
            </a:r>
            <a:r>
              <a:rPr lang="en-US"/>
              <a:t>3</a:t>
            </a:r>
            <a:r>
              <a:t>个模块组成</a:t>
            </a:r>
          </a:p>
          <a:p>
            <a:pPr marL="0" indent="0" defTabSz="877570">
              <a:spcBef>
                <a:spcPts val="400"/>
              </a:spcBef>
              <a:buSzTx/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t>1.</a:t>
            </a:r>
            <a:r>
              <a:rPr lang="zh-CN"/>
              <a:t>开发者管理</a:t>
            </a:r>
            <a:r>
              <a:t>：</a:t>
            </a:r>
            <a:r>
              <a:rPr lang="zh-CN"/>
              <a:t>每个开发者在使用</a:t>
            </a:r>
            <a:r>
              <a:rPr lang="en-US" altLang="zh-CN"/>
              <a:t>API</a:t>
            </a:r>
            <a:r>
              <a:rPr lang="zh-CN" altLang="en-US"/>
              <a:t>快速开发</a:t>
            </a:r>
            <a:r>
              <a:rPr lang="zh-CN"/>
              <a:t>管理平台都需要进行登录与注册，完成此操作之后才能在该平台上创建自己的私有项目。</a:t>
            </a:r>
            <a:endParaRPr lang="zh-CN"/>
          </a:p>
          <a:p>
            <a:pPr marL="0" indent="0" defTabSz="877570">
              <a:spcBef>
                <a:spcPts val="400"/>
              </a:spcBef>
              <a:buSzTx/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  <a:p>
            <a:pPr marL="0" indent="0" defTabSz="877570">
              <a:spcBef>
                <a:spcPts val="400"/>
              </a:spcBef>
              <a:buSzTx/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t>2.</a:t>
            </a:r>
            <a:r>
              <a:rPr lang="zh-CN"/>
              <a:t>项目管理</a:t>
            </a:r>
            <a:r>
              <a:t>：</a:t>
            </a:r>
            <a:r>
              <a:rPr lang="zh-CN"/>
              <a:t>每个开发者可以在</a:t>
            </a:r>
            <a:r>
              <a:rPr lang="en-US" altLang="zh-CN"/>
              <a:t>API</a:t>
            </a:r>
            <a:r>
              <a:rPr lang="zh-CN" altLang="en-US"/>
              <a:t>快速开发管理平台上创建自己的私有项目，并且可以对创建的私有项目进行修改、删除操作。</a:t>
            </a:r>
            <a:endParaRPr lang="zh-CN" altLang="en-US"/>
          </a:p>
          <a:p>
            <a:pPr marL="0" indent="0" defTabSz="877570">
              <a:spcBef>
                <a:spcPts val="400"/>
              </a:spcBef>
              <a:buSzTx/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endParaRPr lang="zh-CN" altLang="en-US"/>
          </a:p>
          <a:p>
            <a:pPr marL="0" indent="0" defTabSz="877570">
              <a:spcBef>
                <a:spcPts val="400"/>
              </a:spcBef>
              <a:buSzTx/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lang="en-US" altLang="zh-CN"/>
              <a:t>3.</a:t>
            </a:r>
            <a:r>
              <a:rPr lang="zh-CN" altLang="en-US"/>
              <a:t>项目的表管理：每个开发者可以在自己的私有项目上创建若干个表，根据引导输入必要参数以及类型之后即可完成表的创建，随后该平台会自动生成该表所对应的增、删、改、查四个接口，并且可以在平台上进行测试，看到接口所返回的数据。</a:t>
            </a:r>
            <a:endParaRPr lang="zh-CN" altLang="en-US"/>
          </a:p>
          <a:p>
            <a:pPr marL="0" indent="0" defTabSz="877570">
              <a:spcBef>
                <a:spcPts val="400"/>
              </a:spcBef>
              <a:buSzTx/>
              <a:buNone/>
              <a:defRPr sz="1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</p:spTree>
  </p:cSld>
  <p:clrMapOvr>
    <a:masterClrMapping/>
  </p:clrMapOvr>
  <p:transition spd="slow"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 idx="4294967295"/>
          </p:nvPr>
        </p:nvSpPr>
        <p:spPr>
          <a:xfrm>
            <a:off x="1150936" y="214312"/>
            <a:ext cx="7793040" cy="14620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/>
            </a:pPr>
            <a:r>
              <a:t>3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主要研究内容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50620" y="1870710"/>
          <a:ext cx="6901180" cy="473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333615" imgH="5024755" progId="Visio.Drawing.11">
                  <p:embed/>
                </p:oleObj>
              </mc:Choice>
              <mc:Fallback>
                <p:oleObj name="" r:id="rId1" imgW="7333615" imgH="5024755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0620" y="1870710"/>
                        <a:ext cx="6901180" cy="473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 idx="4294967295"/>
          </p:nvPr>
        </p:nvSpPr>
        <p:spPr>
          <a:xfrm>
            <a:off x="1150936" y="214312"/>
            <a:ext cx="7793040" cy="14620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/>
            </a:pPr>
            <a:r>
              <a:t>4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准备采用的技术方案或手段 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body" idx="4294967295"/>
          </p:nvPr>
        </p:nvSpPr>
        <p:spPr>
          <a:xfrm>
            <a:off x="381000" y="2017710"/>
            <a:ext cx="8305800" cy="461169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rPr dirty="0" err="1">
                <a:sym typeface="+mn-ea"/>
              </a:rPr>
              <a:t>API</a:t>
            </a:r>
            <a:r>
              <a:rPr lang="zh-CN" dirty="0" err="1">
                <a:sym typeface="+mn-ea"/>
              </a:rPr>
              <a:t>快速开发</a:t>
            </a:r>
            <a:r>
              <a:rPr dirty="0" err="1">
                <a:sym typeface="+mn-ea"/>
              </a:rPr>
              <a:t>管理平台设计与实现</a:t>
            </a:r>
            <a:r>
              <a:t>采</a:t>
            </a:r>
            <a:r>
              <a:rPr lang="zh-CN"/>
              <a:t>用</a:t>
            </a:r>
            <a:r>
              <a:rPr lang="en-US" altLang="zh-CN"/>
              <a:t>W</a:t>
            </a:r>
            <a:r>
              <a:rPr lang="en-US"/>
              <a:t>eb</a:t>
            </a:r>
            <a:r>
              <a:rPr lang="zh-CN" altLang="en-US"/>
              <a:t>前端</a:t>
            </a:r>
            <a:r>
              <a:rPr lang="en-US"/>
              <a:t>+Nodejs</a:t>
            </a:r>
            <a:r>
              <a:t>技术进行开发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t>需要用的程序软件：</a:t>
            </a:r>
          </a:p>
          <a:p>
            <a:pPr>
              <a:lnSpc>
                <a:spcPct val="120000"/>
              </a:lnSpc>
              <a:spcBef>
                <a:spcPts val="600"/>
              </a:spcBef>
              <a:buSzTx/>
              <a:buNone/>
              <a:defRPr sz="2800" b="1"/>
            </a:pPr>
            <a:r>
              <a:t>	</a:t>
            </a:r>
            <a:r>
              <a:rPr lang="en-US"/>
              <a:t>webstorm</a:t>
            </a:r>
            <a:r>
              <a:t>+</a:t>
            </a:r>
            <a:r>
              <a:rPr lang="en-US"/>
              <a:t>zendstudio</a:t>
            </a:r>
            <a:r>
              <a:t>+ </a:t>
            </a:r>
            <a:r>
              <a:rPr lang="en-US"/>
              <a:t>sublime</a:t>
            </a:r>
            <a:endParaRPr lang="en-US"/>
          </a:p>
        </p:txBody>
      </p:sp>
      <p:sp>
        <p:nvSpPr>
          <p:cNvPr id="66" name="Shape 66"/>
          <p:cNvSpPr/>
          <p:nvPr/>
        </p:nvSpPr>
        <p:spPr>
          <a:xfrm>
            <a:off x="-2" y="476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 </a:t>
            </a:r>
          </a:p>
        </p:txBody>
      </p:sp>
      <p:sp>
        <p:nvSpPr>
          <p:cNvPr id="67" name="Shape 67"/>
          <p:cNvSpPr/>
          <p:nvPr/>
        </p:nvSpPr>
        <p:spPr>
          <a:xfrm>
            <a:off x="-2" y="476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 </a:t>
            </a:r>
          </a:p>
        </p:txBody>
      </p:sp>
      <p:sp>
        <p:nvSpPr>
          <p:cNvPr id="68" name="Shape 68"/>
          <p:cNvSpPr/>
          <p:nvPr/>
        </p:nvSpPr>
        <p:spPr>
          <a:xfrm>
            <a:off x="-2" y="476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 </a:t>
            </a:r>
          </a:p>
        </p:txBody>
      </p:sp>
      <p:sp>
        <p:nvSpPr>
          <p:cNvPr id="69" name="Shape 69"/>
          <p:cNvSpPr/>
          <p:nvPr/>
        </p:nvSpPr>
        <p:spPr>
          <a:xfrm>
            <a:off x="-2" y="476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 </a:t>
            </a:r>
          </a:p>
        </p:txBody>
      </p:sp>
      <p:sp>
        <p:nvSpPr>
          <p:cNvPr id="70" name="Shape 70"/>
          <p:cNvSpPr/>
          <p:nvPr/>
        </p:nvSpPr>
        <p:spPr>
          <a:xfrm>
            <a:off x="-2" y="476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sz="9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slow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 idx="4294967295"/>
          </p:nvPr>
        </p:nvSpPr>
        <p:spPr>
          <a:xfrm>
            <a:off x="1150936" y="214312"/>
            <a:ext cx="7793040" cy="14620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/>
            </a:pPr>
            <a:r>
              <a:t>5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工作进度安排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body" idx="4294967295"/>
          </p:nvPr>
        </p:nvSpPr>
        <p:spPr>
          <a:xfrm>
            <a:off x="304799" y="2017710"/>
            <a:ext cx="8650290" cy="461169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t>1)  201</a:t>
            </a:r>
            <a:r>
              <a:rPr lang="en-US"/>
              <a:t>7</a:t>
            </a:r>
            <a:r>
              <a:t>年12月20日至201</a:t>
            </a:r>
            <a:r>
              <a:rPr lang="en-US"/>
              <a:t>8</a:t>
            </a:r>
            <a:r>
              <a:t>年1月15日：与指导老师见面交流，完成英文文献的翻译、开题报告等文档的编辑。</a:t>
            </a:r>
          </a:p>
          <a:p>
            <a:pPr>
              <a:spcBef>
                <a:spcPts val="500"/>
              </a:spcBef>
              <a:def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t>2)  201</a:t>
            </a:r>
            <a:r>
              <a:rPr lang="en-US"/>
              <a:t>8</a:t>
            </a:r>
            <a:r>
              <a:t>年1月16日至201</a:t>
            </a:r>
            <a:r>
              <a:rPr lang="en-US"/>
              <a:t>8</a:t>
            </a:r>
            <a:r>
              <a:t>年2月15日：根据搜集的资料，编写需求分析说明书、概要设计说明书</a:t>
            </a:r>
          </a:p>
          <a:p>
            <a:pPr>
              <a:spcBef>
                <a:spcPts val="500"/>
              </a:spcBef>
              <a:def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t>3)  201</a:t>
            </a:r>
            <a:r>
              <a:rPr lang="en-US"/>
              <a:t>8</a:t>
            </a:r>
            <a:r>
              <a:t>年2月15日至201</a:t>
            </a:r>
            <a:r>
              <a:rPr lang="en-US"/>
              <a:t>8</a:t>
            </a:r>
            <a:r>
              <a:t>年3月19日：完成软件系统编码及测试。</a:t>
            </a:r>
          </a:p>
        </p:txBody>
      </p:sp>
    </p:spTree>
  </p:cSld>
  <p:clrMapOvr>
    <a:masterClrMapping/>
  </p:clrMapOvr>
  <p:transition spd="slow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 idx="4294967295"/>
          </p:nvPr>
        </p:nvSpPr>
        <p:spPr>
          <a:xfrm>
            <a:off x="1150936" y="214312"/>
            <a:ext cx="7793040" cy="14620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/>
            </a:pPr>
            <a:r>
              <a:t>5 </a:t>
            </a:r>
            <a:r>
              <a:rPr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rPr>
              <a:t>工作进度安排</a:t>
            </a:r>
            <a:endParaRPr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Shape 76"/>
          <p:cNvSpPr>
            <a:spLocks noGrp="1"/>
          </p:cNvSpPr>
          <p:nvPr>
            <p:ph type="body" idx="4294967295"/>
          </p:nvPr>
        </p:nvSpPr>
        <p:spPr>
          <a:xfrm>
            <a:off x="1182687" y="2017710"/>
            <a:ext cx="7772401" cy="41148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t>4)  201</a:t>
            </a:r>
            <a:r>
              <a:rPr lang="en-US"/>
              <a:t>8</a:t>
            </a:r>
            <a:r>
              <a:t>年3月20日至201</a:t>
            </a:r>
            <a:r>
              <a:rPr lang="en-US"/>
              <a:t>8</a:t>
            </a:r>
            <a:r>
              <a:t>年3月30日：进一步调试、完善程序代码；。</a:t>
            </a:r>
          </a:p>
          <a:p>
            <a:pPr>
              <a:spcBef>
                <a:spcPts val="500"/>
              </a:spcBef>
              <a:def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t>5)  201</a:t>
            </a:r>
            <a:r>
              <a:rPr lang="en-US"/>
              <a:t>8</a:t>
            </a:r>
            <a:r>
              <a:t>年3月31日至201</a:t>
            </a:r>
            <a:r>
              <a:rPr lang="en-US"/>
              <a:t>8</a:t>
            </a:r>
            <a:r>
              <a:t>年4月29日：修改论文，并完成论文</a:t>
            </a:r>
          </a:p>
          <a:p>
            <a:pPr>
              <a:spcBef>
                <a:spcPts val="500"/>
              </a:spcBef>
              <a:def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  <a:r>
              <a:t>6)  201</a:t>
            </a:r>
            <a:r>
              <a:rPr lang="en-US"/>
              <a:t>8</a:t>
            </a:r>
            <a:r>
              <a:t>年5月1日至201</a:t>
            </a:r>
            <a:r>
              <a:rPr lang="en-US"/>
              <a:t>8</a:t>
            </a:r>
            <a:r>
              <a:t>年6月30日：参加毕业答辩，提交各种结果文档。</a:t>
            </a:r>
          </a:p>
        </p:txBody>
      </p:sp>
    </p:spTree>
  </p:cSld>
  <p:clrMapOvr>
    <a:masterClrMapping/>
  </p:clrMapOvr>
  <p:transition spd="slow">
    <p:dissolve/>
  </p:transition>
</p:sld>
</file>

<file path=ppt/theme/theme1.xml><?xml version="1.0" encoding="utf-8"?>
<a:theme xmlns:a="http://schemas.openxmlformats.org/drawingml/2006/main" name="邱超开题报告">
  <a:themeElements>
    <a:clrScheme name="邱超开题报告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邱超开题报告">
      <a:majorFont>
        <a:latin typeface="Tahoma"/>
        <a:ea typeface="Tahoma"/>
        <a:cs typeface="Tahoma"/>
      </a:majorFont>
      <a:minorFont>
        <a:latin typeface="Helvetica"/>
        <a:ea typeface="Helvetica"/>
        <a:cs typeface="Helvetica"/>
      </a:minorFont>
    </a:fontScheme>
    <a:fmtScheme name="邱超开题报告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邱超开题报告">
  <a:themeElements>
    <a:clrScheme name="邱超开题报告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邱超开题报告">
      <a:majorFont>
        <a:latin typeface="Tahoma"/>
        <a:ea typeface="Tahoma"/>
        <a:cs typeface="Tahoma"/>
      </a:majorFont>
      <a:minorFont>
        <a:latin typeface="Helvetica"/>
        <a:ea typeface="Helvetica"/>
        <a:cs typeface="Helvetica"/>
      </a:minorFont>
    </a:fontScheme>
    <a:fmtScheme name="邱超开题报告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1601</Words>
  <Application>WPS 演示</Application>
  <PresentationFormat>全屏显示(4:3)</PresentationFormat>
  <Paragraphs>89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Helvetica</vt:lpstr>
      <vt:lpstr>Tahoma</vt:lpstr>
      <vt:lpstr>Wingdings</vt:lpstr>
      <vt:lpstr>Arial</vt:lpstr>
      <vt:lpstr>华文琥珀</vt:lpstr>
      <vt:lpstr>微软雅黑</vt:lpstr>
      <vt:lpstr>Arial Unicode MS</vt:lpstr>
      <vt:lpstr>邱超开题报告</vt:lpstr>
      <vt:lpstr>Visio.Drawing.11</vt:lpstr>
      <vt:lpstr>本科毕业论文开题报告</vt:lpstr>
      <vt:lpstr>主要要点</vt:lpstr>
      <vt:lpstr>1 选题意义</vt:lpstr>
      <vt:lpstr>2 国内外的现状 </vt:lpstr>
      <vt:lpstr>3 主要研究内容</vt:lpstr>
      <vt:lpstr>3 主要研究内容</vt:lpstr>
      <vt:lpstr>4 准备采用的技术方案或手段 </vt:lpstr>
      <vt:lpstr>5 工作进度安排</vt:lpstr>
      <vt:lpstr>5 工作进度安排</vt:lpstr>
      <vt:lpstr>6 预期成果</vt:lpstr>
      <vt:lpstr>7 主要参考文献目录</vt:lpstr>
      <vt:lpstr>7 主要参考文献目录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本科毕业论文开题报告</dc:title>
  <dc:creator>Tiver</dc:creator>
  <cp:lastModifiedBy>曾雨声</cp:lastModifiedBy>
  <cp:revision>9</cp:revision>
  <dcterms:created xsi:type="dcterms:W3CDTF">2017-03-03T09:58:00Z</dcterms:created>
  <dcterms:modified xsi:type="dcterms:W3CDTF">2017-12-27T13:16:10Z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