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3" r:id="rId4"/>
    <p:sldId id="264" r:id="rId6"/>
    <p:sldId id="266" r:id="rId7"/>
    <p:sldId id="267" r:id="rId8"/>
    <p:sldId id="272" r:id="rId9"/>
    <p:sldId id="270" r:id="rId10"/>
    <p:sldId id="269" r:id="rId11"/>
    <p:sldId id="277" r:id="rId12"/>
    <p:sldId id="284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66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778E-B533-491B-A037-63CEC3298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65D2-3D3F-4108-9C1E-21CB58C64C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9999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120A-4108-4952-BDD3-96E655023C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64D5-53BF-4B95-87E5-7D414C0F8F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132210" y="3281082"/>
            <a:ext cx="4059790" cy="35769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639456" y="0"/>
            <a:ext cx="785290" cy="2418693"/>
          </a:xfrm>
          <a:prstGeom prst="rect">
            <a:avLst/>
          </a:prstGeom>
        </p:spPr>
      </p:pic>
      <p:sp>
        <p:nvSpPr>
          <p:cNvPr id="15" name="泪滴形 14"/>
          <p:cNvSpPr/>
          <p:nvPr/>
        </p:nvSpPr>
        <p:spPr>
          <a:xfrm rot="18871186">
            <a:off x="10578078" y="2336074"/>
            <a:ext cx="359992" cy="359992"/>
          </a:xfrm>
          <a:prstGeom prst="teardrop">
            <a:avLst>
              <a:gd name="adj" fmla="val 12222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754774" y="0"/>
            <a:ext cx="2006600" cy="294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 rot="16200000">
            <a:off x="4782185" y="-2906395"/>
            <a:ext cx="1290320" cy="9299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 基于大数据的图片云端管理系统</a:t>
            </a:r>
            <a:endParaRPr lang="en-US" altLang="zh-CN" sz="36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  <a:p>
            <a:pPr algn="ctr"/>
            <a:r>
              <a:rPr lang="en-US" altLang="zh-CN" sz="36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设计与实现</a:t>
            </a:r>
            <a:endParaRPr lang="en-US" altLang="zh-CN" sz="36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4850" y="3199130"/>
            <a:ext cx="5090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学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号：2015053025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姓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名：李莘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班    级：数字媒体技术151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指导老师：鄢田云（副教授）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" y="525329"/>
            <a:ext cx="4672386" cy="103239"/>
            <a:chOff x="0" y="3377381"/>
            <a:chExt cx="4918579" cy="103239"/>
          </a:xfrm>
        </p:grpSpPr>
        <p:cxnSp>
          <p:nvCxnSpPr>
            <p:cNvPr id="19" name="直接连接符 18"/>
            <p:cNvCxnSpPr>
              <a:endCxn id="20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32805" y="22300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本科毕设开题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7419439" y="525329"/>
            <a:ext cx="4772560" cy="103239"/>
            <a:chOff x="0" y="3377381"/>
            <a:chExt cx="4918579" cy="103239"/>
          </a:xfrm>
        </p:grpSpPr>
        <p:cxnSp>
          <p:nvCxnSpPr>
            <p:cNvPr id="23" name="直接连接符 22"/>
            <p:cNvCxnSpPr>
              <a:endCxn id="2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1.66667E-6 0.38125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7" grpId="0" animBg="1"/>
      <p:bldP spid="3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2742" y="107022"/>
            <a:ext cx="2417233" cy="1159463"/>
            <a:chOff x="4952742" y="107022"/>
            <a:chExt cx="2417233" cy="1159463"/>
          </a:xfrm>
        </p:grpSpPr>
        <p:sp>
          <p:nvSpPr>
            <p:cNvPr id="5" name="文本框 4"/>
            <p:cNvSpPr txBox="1"/>
            <p:nvPr/>
          </p:nvSpPr>
          <p:spPr>
            <a:xfrm>
              <a:off x="5032465" y="620154"/>
              <a:ext cx="203132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参考文献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245"/>
            <a:ext cx="12192000" cy="26587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30018" y="1785620"/>
            <a:ext cx="8730008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buSzTx/>
              <a:buNone/>
              <a:defRPr sz="2400"/>
            </a:pP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[1]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Mahmoud </a:t>
            </a:r>
            <a:r>
              <a:rPr lang="en-US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Parsian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著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,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苏金国、杨健康等译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 </a:t>
            </a:r>
            <a:r>
              <a:rPr 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数据算法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Hadoop/Spark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大数据处理技巧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[M]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</a:t>
            </a:r>
            <a:r>
              <a:rPr 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中国电力出版社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,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2016.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10</a:t>
            </a:r>
            <a:endParaRPr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+mn-ea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[2]</a:t>
            </a:r>
            <a:r>
              <a:rPr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郑泽宇</a:t>
            </a:r>
            <a:r>
              <a:rPr 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、</a:t>
            </a:r>
            <a:r>
              <a:rPr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梁博文著</a:t>
            </a:r>
            <a:r>
              <a:rPr lang="en-US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 </a:t>
            </a:r>
            <a:r>
              <a:rPr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TensorFlow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实战Google深度学习框架第2版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[M]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</a:t>
            </a:r>
            <a:r>
              <a:rPr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电子工业出版社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,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201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8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3</a:t>
            </a:r>
            <a:endParaRPr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+mn-ea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[3]</a:t>
            </a:r>
            <a:r>
              <a:rPr 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Django Software Foundation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 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Django documentation[EB/OL]</a:t>
            </a:r>
            <a:r>
              <a:rPr 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.</a:t>
            </a:r>
            <a:endParaRPr 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+mn-ea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https://docs.djangoproject.com/</a:t>
            </a:r>
            <a:r>
              <a:rPr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en</a:t>
            </a:r>
            <a:r>
              <a:rPr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/1.11/，2005-2018</a:t>
            </a:r>
            <a:endParaRPr 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207"/>
            <a:ext cx="12192000" cy="361112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160461"/>
            <a:ext cx="4918579" cy="103239"/>
            <a:chOff x="0" y="3377381"/>
            <a:chExt cx="4918579" cy="103239"/>
          </a:xfrm>
        </p:grpSpPr>
        <p:cxnSp>
          <p:nvCxnSpPr>
            <p:cNvPr id="3" name="直接连接符 2"/>
            <p:cNvCxnSpPr>
              <a:endCxn id="2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7745" y="485813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谢谢观看</a:t>
            </a:r>
            <a:endParaRPr lang="zh-CN" altLang="en-US" sz="4000" dirty="0">
              <a:latin typeface="方正隶书繁体" panose="03000509000000000000" pitchFamily="65" charset="-122"/>
              <a:ea typeface="方正隶书繁体" panose="03000509000000000000" pitchFamily="65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>
            <a:off x="7273421" y="5160461"/>
            <a:ext cx="4918579" cy="103239"/>
            <a:chOff x="0" y="3377381"/>
            <a:chExt cx="4918579" cy="103239"/>
          </a:xfrm>
        </p:grpSpPr>
        <p:cxnSp>
          <p:nvCxnSpPr>
            <p:cNvPr id="13" name="直接连接符 12"/>
            <p:cNvCxnSpPr>
              <a:endCxn id="1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01019" y="250471"/>
            <a:ext cx="800219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目录</a:t>
            </a:r>
            <a:endParaRPr lang="zh-CN" altLang="en-US" sz="4000" dirty="0">
              <a:latin typeface="方正祥隶繁体" panose="03000509000000000000" pitchFamily="65" charset="-122"/>
              <a:ea typeface="方正祥隶繁体" panose="03000509000000000000" pitchFamily="65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38802" y="1259000"/>
            <a:ext cx="13246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88854" y="351231"/>
            <a:ext cx="2360" cy="11498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4609" y="546931"/>
            <a:ext cx="1219202" cy="73152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176458" y="1200752"/>
            <a:ext cx="2466182" cy="583565"/>
            <a:chOff x="3343357" y="3004515"/>
            <a:chExt cx="2466182" cy="5835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001059" y="3004515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选题意义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76458" y="1927854"/>
            <a:ext cx="2872582" cy="583565"/>
            <a:chOff x="3343357" y="3004515"/>
            <a:chExt cx="2872582" cy="58356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001059" y="3004515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国内外现状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76458" y="2663953"/>
            <a:ext cx="3278982" cy="583565"/>
            <a:chOff x="3343357" y="3004515"/>
            <a:chExt cx="3278982" cy="58356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001059" y="3004515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主要研究内容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76458" y="3436775"/>
            <a:ext cx="3685382" cy="583565"/>
            <a:chOff x="3343357" y="3004515"/>
            <a:chExt cx="3685382" cy="58356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001059" y="3004515"/>
              <a:ext cx="30276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准备采用的技术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47" y="16855"/>
            <a:ext cx="3763303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96778" y="4203855"/>
            <a:ext cx="3278982" cy="583565"/>
            <a:chOff x="3343357" y="3004515"/>
            <a:chExt cx="3278982" cy="5835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001059" y="3004515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工作进度安排</a:t>
              </a:r>
              <a:endParaRPr lang="en-US" altLang="zh-CN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15334" y="3112236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五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96778" y="4981095"/>
            <a:ext cx="2466182" cy="583565"/>
            <a:chOff x="3343357" y="3004515"/>
            <a:chExt cx="2466182" cy="58356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4001059" y="3004515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预期成果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415334" y="3112236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六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17098" y="5748175"/>
            <a:ext cx="2466182" cy="583565"/>
            <a:chOff x="3343357" y="3004515"/>
            <a:chExt cx="2466182" cy="58356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4001059" y="3004515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参考文献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15334" y="3112236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七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-990600" y="-3175"/>
            <a:ext cx="3811270" cy="6861175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52742" y="107022"/>
            <a:ext cx="2417233" cy="1186632"/>
            <a:chOff x="4952742" y="107022"/>
            <a:chExt cx="2417233" cy="1186632"/>
          </a:xfrm>
        </p:grpSpPr>
        <p:sp>
          <p:nvSpPr>
            <p:cNvPr id="2" name="文本框 1"/>
            <p:cNvSpPr txBox="1"/>
            <p:nvPr/>
          </p:nvSpPr>
          <p:spPr>
            <a:xfrm>
              <a:off x="5074106" y="647323"/>
              <a:ext cx="203132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选题意义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524250" y="1946910"/>
            <a:ext cx="70834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手机的普及，让人们爱上拍照、收藏图片，大量的图片显得杂乱无章，管理难度越来越大，寻找一个想要的图也比较麻烦；而且换手机之后，这些图片也不知何去何从，随着时间的推移就会不知不觉的丢失。而这个云端系统就是为了解决这些问题，给大家提供一个安全可靠的存储、管理、分享和面向互联网的平台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0066" y="1906598"/>
            <a:ext cx="9757458" cy="3629482"/>
            <a:chOff x="1250066" y="1906598"/>
            <a:chExt cx="9757458" cy="3629482"/>
          </a:xfrm>
        </p:grpSpPr>
        <p:sp>
          <p:nvSpPr>
            <p:cNvPr id="18" name="矩形 17"/>
            <p:cNvSpPr/>
            <p:nvPr/>
          </p:nvSpPr>
          <p:spPr>
            <a:xfrm>
              <a:off x="1250066" y="1906598"/>
              <a:ext cx="9757458" cy="3629482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777924" y="1999403"/>
              <a:ext cx="6755863" cy="341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525302" y="2282807"/>
            <a:ext cx="2482956" cy="343936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74049" y="107022"/>
            <a:ext cx="2595926" cy="1152175"/>
            <a:chOff x="4774049" y="107022"/>
            <a:chExt cx="2595926" cy="1152175"/>
          </a:xfrm>
        </p:grpSpPr>
        <p:sp>
          <p:nvSpPr>
            <p:cNvPr id="5" name="文本框 4"/>
            <p:cNvSpPr txBox="1"/>
            <p:nvPr/>
          </p:nvSpPr>
          <p:spPr>
            <a:xfrm>
              <a:off x="4774049" y="612866"/>
              <a:ext cx="249299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国内外现状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039745" y="2401570"/>
            <a:ext cx="543814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    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国内的相册管理平台比较多，但是用户只能局限于自己的图片，不能从网络中获取更多类似、有趣的图片，因此我们希望开发这样一个系统，不仅可以存储、分类和分享，最重要还能以用户指定感兴趣的图片为目标，从网络爬取更多类似的图片，而且系统还会根据用户的爱好定时向他推荐感兴趣的图片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3409" y="1719625"/>
            <a:ext cx="4349424" cy="3400435"/>
            <a:chOff x="891471" y="1719625"/>
            <a:chExt cx="4349424" cy="3400435"/>
          </a:xfrm>
        </p:grpSpPr>
        <p:sp>
          <p:nvSpPr>
            <p:cNvPr id="2" name="椭圆 1"/>
            <p:cNvSpPr/>
            <p:nvPr/>
          </p:nvSpPr>
          <p:spPr>
            <a:xfrm>
              <a:off x="1532467" y="1719625"/>
              <a:ext cx="3067432" cy="3067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797937" y="2980803"/>
              <a:ext cx="3067432" cy="21392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891471" y="3401490"/>
              <a:ext cx="1350276" cy="47157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792843" y="2097355"/>
              <a:ext cx="1448052" cy="50571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4545449" y="107022"/>
            <a:ext cx="2954655" cy="1172715"/>
            <a:chOff x="4545449" y="107022"/>
            <a:chExt cx="2954655" cy="1172715"/>
          </a:xfrm>
        </p:grpSpPr>
        <p:sp>
          <p:nvSpPr>
            <p:cNvPr id="23" name="文本框 22"/>
            <p:cNvSpPr txBox="1"/>
            <p:nvPr/>
          </p:nvSpPr>
          <p:spPr>
            <a:xfrm>
              <a:off x="4545449" y="633406"/>
              <a:ext cx="295465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主要研究内容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4396740" y="1830070"/>
            <a:ext cx="661289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         本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系统研究的主要内容包括本地图片的分类和统计分析、图片存储、爬取网络图片以及用户的个性化推荐。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第一，根据用户标签实现对本地图片素材进行分类管理。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第二，对本地文件系统里的所有图片进行统计分析，告诉用户哪些图片相同相似，哪些图片对比度低、质量差。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第三，通过关键字查找图片。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第四，通过图片匹配查找图片。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第五，在网络上爬取想要的图片。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第六，系统会根据用户的习惯和爱好，向其个性化推荐其喜欢的图片。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1270"/>
            <a:ext cx="3907155" cy="6861175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45449" y="107022"/>
            <a:ext cx="2954655" cy="1172715"/>
            <a:chOff x="4545449" y="107022"/>
            <a:chExt cx="2954655" cy="1172715"/>
          </a:xfrm>
        </p:grpSpPr>
        <p:sp>
          <p:nvSpPr>
            <p:cNvPr id="8" name="文本框 7"/>
            <p:cNvSpPr txBox="1"/>
            <p:nvPr/>
          </p:nvSpPr>
          <p:spPr>
            <a:xfrm>
              <a:off x="4545449" y="633406"/>
              <a:ext cx="295465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主要研究内容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32" y="1904368"/>
            <a:ext cx="7022206" cy="4029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26181" y="107022"/>
            <a:ext cx="3416320" cy="1161451"/>
            <a:chOff x="4426181" y="107022"/>
            <a:chExt cx="3416320" cy="1161451"/>
          </a:xfrm>
        </p:grpSpPr>
        <p:sp>
          <p:nvSpPr>
            <p:cNvPr id="5" name="文本框 4"/>
            <p:cNvSpPr txBox="1"/>
            <p:nvPr/>
          </p:nvSpPr>
          <p:spPr>
            <a:xfrm>
              <a:off x="4426181" y="622142"/>
              <a:ext cx="34163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准备采用的技术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8" y="1285087"/>
            <a:ext cx="2677470" cy="47249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51960" y="2839085"/>
            <a:ext cx="568896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利用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P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ython的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R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equests和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BS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4等库，通过百度图库实现简单图片爬取。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51853" y="2011687"/>
            <a:ext cx="51091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用Django + MySQL建立云端。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1960" y="3902710"/>
            <a:ext cx="568960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考虑到数据量大，利用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S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park分布式手段建立图片分类模型，用聚类算法进行图片分类，用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S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park提供的协同过滤算法实现图片推荐。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0023" y="107022"/>
            <a:ext cx="2954655" cy="1161451"/>
            <a:chOff x="4670023" y="107022"/>
            <a:chExt cx="2954655" cy="1161451"/>
          </a:xfrm>
        </p:grpSpPr>
        <p:sp>
          <p:nvSpPr>
            <p:cNvPr id="5" name="文本框 4"/>
            <p:cNvSpPr txBox="1"/>
            <p:nvPr/>
          </p:nvSpPr>
          <p:spPr>
            <a:xfrm>
              <a:off x="4670023" y="622142"/>
              <a:ext cx="295465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工作进度安排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558777" y="1814052"/>
            <a:ext cx="8912578" cy="3967316"/>
            <a:chOff x="1558777" y="1814052"/>
            <a:chExt cx="8912578" cy="3967316"/>
          </a:xfrm>
        </p:grpSpPr>
        <p:sp>
          <p:nvSpPr>
            <p:cNvPr id="9" name="矩形 8"/>
            <p:cNvSpPr/>
            <p:nvPr/>
          </p:nvSpPr>
          <p:spPr>
            <a:xfrm>
              <a:off x="4203778" y="1814052"/>
              <a:ext cx="6267577" cy="39673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2018.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0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9-12 选题 开题 完成开题文档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2019.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0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1-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0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 完成中期文档 完成系统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+mn-ea"/>
                </a:rPr>
                <a:t>2019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+mn-ea"/>
                </a:rPr>
                <a:t>.0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4月  完成大论文  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+mn-ea"/>
                </a:rPr>
                <a:t>2019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+mn-ea"/>
                </a:rPr>
                <a:t>.0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5月  答辩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558777" y="1814052"/>
              <a:ext cx="2645001" cy="3967316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8655226" y="4026859"/>
            <a:ext cx="2833768" cy="1814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2742" y="107022"/>
            <a:ext cx="2417233" cy="1161453"/>
            <a:chOff x="4952742" y="107022"/>
            <a:chExt cx="2417233" cy="1161453"/>
          </a:xfrm>
        </p:grpSpPr>
        <p:sp>
          <p:nvSpPr>
            <p:cNvPr id="5" name="文本框 4"/>
            <p:cNvSpPr txBox="1"/>
            <p:nvPr/>
          </p:nvSpPr>
          <p:spPr>
            <a:xfrm>
              <a:off x="5115953" y="622144"/>
              <a:ext cx="203132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  <a:sym typeface="+mn-ea"/>
                </a:rPr>
                <a:t>预期成果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73096" y="2343982"/>
            <a:ext cx="3589420" cy="2301765"/>
            <a:chOff x="972256" y="2343982"/>
            <a:chExt cx="3589420" cy="2301765"/>
          </a:xfrm>
        </p:grpSpPr>
        <p:sp>
          <p:nvSpPr>
            <p:cNvPr id="8" name="椭圆 7"/>
            <p:cNvSpPr/>
            <p:nvPr/>
          </p:nvSpPr>
          <p:spPr>
            <a:xfrm>
              <a:off x="2049009" y="2343982"/>
              <a:ext cx="2301765" cy="230176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972256" y="2387724"/>
              <a:ext cx="3589420" cy="2258023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54570" y="3148965"/>
            <a:ext cx="4837430" cy="37090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50615" y="2013585"/>
            <a:ext cx="5939790" cy="286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宋体" panose="02010600030101010101" pitchFamily="2" charset="-122"/>
              </a:rPr>
              <a:t>）完成相关英文资料的翻译、文献综述、可行性分析报告的编写。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宋体" panose="02010600030101010101" pitchFamily="2" charset="-122"/>
            </a:endParaRPr>
          </a:p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宋体" panose="02010600030101010101" pitchFamily="2" charset="-122"/>
              </a:rPr>
              <a:t>）完成相应的需求分析报告、概要设计报告和详细设计报告的编写。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宋体" panose="02010600030101010101" pitchFamily="2" charset="-122"/>
            </a:endParaRPr>
          </a:p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宋体" panose="02010600030101010101" pitchFamily="2" charset="-122"/>
              </a:rPr>
              <a:t>）完成本系统的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设计与实现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  <a:sym typeface="+mn-ea"/>
            </a:endParaRPr>
          </a:p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4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宋体" panose="02010600030101010101" pitchFamily="2" charset="-122"/>
              </a:rPr>
              <a:t>）完成毕业论文及答辩。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演示</Application>
  <PresentationFormat>宽屏</PresentationFormat>
  <Paragraphs>95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方正祥隶繁体</vt:lpstr>
      <vt:lpstr>方正新舒体繁体</vt:lpstr>
      <vt:lpstr>隶书</vt:lpstr>
      <vt:lpstr>方正隶书繁体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dc:description>www.1ppt.com</dc:description>
  <cp:lastModifiedBy>李莘</cp:lastModifiedBy>
  <cp:revision>195</cp:revision>
  <dcterms:created xsi:type="dcterms:W3CDTF">2017-03-21T08:36:00Z</dcterms:created>
  <dcterms:modified xsi:type="dcterms:W3CDTF">2018-12-27T07:46:03Z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