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8" r:id="rId2"/>
    <p:sldId id="263" r:id="rId3"/>
    <p:sldId id="264" r:id="rId4"/>
    <p:sldId id="266" r:id="rId5"/>
    <p:sldId id="267" r:id="rId6"/>
    <p:sldId id="280" r:id="rId7"/>
    <p:sldId id="272" r:id="rId8"/>
    <p:sldId id="270" r:id="rId9"/>
    <p:sldId id="27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4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84" y="72"/>
      </p:cViewPr>
      <p:guideLst>
        <p:guide orient="horz" pos="217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9778E-B533-491B-A037-63CEC32982E9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D65D2-3D3F-4108-9C1E-21CB58C64C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D65D2-3D3F-4108-9C1E-21CB58C64CD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599999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120A-4108-4952-BDD3-96E655023CCA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64D5-53BF-4B95-87E5-7D414C0F8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E120A-4108-4952-BDD3-96E655023CCA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64D5-53BF-4B95-87E5-7D414C0F8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8132210" y="3281082"/>
            <a:ext cx="4059790" cy="357691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0639456" y="0"/>
            <a:ext cx="785290" cy="2418693"/>
          </a:xfrm>
          <a:prstGeom prst="rect">
            <a:avLst/>
          </a:prstGeom>
        </p:spPr>
      </p:pic>
      <p:sp>
        <p:nvSpPr>
          <p:cNvPr id="15" name="泪滴形 14"/>
          <p:cNvSpPr/>
          <p:nvPr/>
        </p:nvSpPr>
        <p:spPr>
          <a:xfrm rot="18871186">
            <a:off x="10578078" y="2336074"/>
            <a:ext cx="359992" cy="359992"/>
          </a:xfrm>
          <a:prstGeom prst="teardrop">
            <a:avLst>
              <a:gd name="adj" fmla="val 122223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754774" y="0"/>
            <a:ext cx="2006600" cy="294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 rot="16200000">
            <a:off x="4782185" y="-2906395"/>
            <a:ext cx="1290320" cy="92995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3600" dirty="0">
                <a:latin typeface="方正祥隶繁体" panose="03000509000000000000" pitchFamily="65" charset="-122"/>
                <a:ea typeface="方正祥隶繁体" panose="03000509000000000000" pitchFamily="65" charset="-122"/>
              </a:rPr>
              <a:t> 基于大数据的图片云端管理系统</a:t>
            </a:r>
          </a:p>
          <a:p>
            <a:pPr algn="ctr"/>
            <a:r>
              <a:rPr lang="en-US" altLang="zh-CN" sz="3600" dirty="0">
                <a:latin typeface="方正祥隶繁体" panose="03000509000000000000" pitchFamily="65" charset="-122"/>
                <a:ea typeface="方正祥隶繁体" panose="03000509000000000000" pitchFamily="65" charset="-122"/>
              </a:rPr>
              <a:t>设计与实现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44850" y="3199130"/>
            <a:ext cx="50907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学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  <a:sym typeface="+mn-ea"/>
              </a:rPr>
              <a:t>    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号：2015053025</a:t>
            </a:r>
          </a:p>
          <a:p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姓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  <a:sym typeface="+mn-ea"/>
              </a:rPr>
              <a:t>    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名：李莘</a:t>
            </a:r>
          </a:p>
          <a:p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班    级：数字媒体技术151</a:t>
            </a:r>
          </a:p>
          <a:p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指导老师：鄢田云（副教授）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-23685" y="488764"/>
            <a:ext cx="4322435" cy="103239"/>
            <a:chOff x="0" y="3377381"/>
            <a:chExt cx="4918579" cy="103239"/>
          </a:xfrm>
        </p:grpSpPr>
        <p:cxnSp>
          <p:nvCxnSpPr>
            <p:cNvPr id="19" name="直接连接符 18"/>
            <p:cNvCxnSpPr>
              <a:endCxn id="20" idx="2"/>
            </p:cNvCxnSpPr>
            <p:nvPr/>
          </p:nvCxnSpPr>
          <p:spPr>
            <a:xfrm>
              <a:off x="0" y="3429000"/>
              <a:ext cx="4815340" cy="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4815340" y="3377381"/>
              <a:ext cx="103239" cy="10323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298750" y="24799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祥隶繁体" panose="03000509000000000000" pitchFamily="65" charset="-122"/>
                <a:ea typeface="方正祥隶繁体" panose="03000509000000000000" pitchFamily="65" charset="-122"/>
              </a:rPr>
              <a:t>本科毕设中期答辩</a:t>
            </a:r>
          </a:p>
        </p:txBody>
      </p:sp>
      <p:grpSp>
        <p:nvGrpSpPr>
          <p:cNvPr id="22" name="组合 21"/>
          <p:cNvGrpSpPr/>
          <p:nvPr/>
        </p:nvGrpSpPr>
        <p:grpSpPr>
          <a:xfrm flipH="1">
            <a:off x="7744064" y="488765"/>
            <a:ext cx="4447936" cy="103239"/>
            <a:chOff x="0" y="3377381"/>
            <a:chExt cx="4918579" cy="103239"/>
          </a:xfrm>
        </p:grpSpPr>
        <p:cxnSp>
          <p:nvCxnSpPr>
            <p:cNvPr id="23" name="直接连接符 22"/>
            <p:cNvCxnSpPr>
              <a:endCxn id="24" idx="2"/>
            </p:cNvCxnSpPr>
            <p:nvPr/>
          </p:nvCxnSpPr>
          <p:spPr>
            <a:xfrm>
              <a:off x="0" y="3429000"/>
              <a:ext cx="4815340" cy="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4815340" y="3377381"/>
              <a:ext cx="103239" cy="10323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85185E-6 L -1.66667E-6 0.38125 " pathEditMode="relative" rAng="0" ptsTypes="AA">
                                      <p:cBhvr>
                                        <p:cTn id="2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0" presetClass="exit" presetSubtype="0" ac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7" grpId="0" animBg="1"/>
      <p:bldP spid="3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01019" y="250471"/>
            <a:ext cx="800219" cy="11182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4000" dirty="0">
                <a:latin typeface="方正祥隶繁体" panose="03000509000000000000" pitchFamily="65" charset="-122"/>
                <a:ea typeface="方正祥隶繁体" panose="03000509000000000000" pitchFamily="65" charset="-122"/>
              </a:rPr>
              <a:t>目录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138802" y="1259000"/>
            <a:ext cx="132465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188854" y="351231"/>
            <a:ext cx="2360" cy="11498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414609" y="546931"/>
            <a:ext cx="1219202" cy="731521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3176458" y="1757349"/>
            <a:ext cx="3304580" cy="584775"/>
            <a:chOff x="3343357" y="3004515"/>
            <a:chExt cx="3304580" cy="58477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3343357" y="3049433"/>
              <a:ext cx="559453" cy="494940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4001059" y="3004515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前期完成任务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415334" y="311223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一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176458" y="2484451"/>
            <a:ext cx="4535687" cy="584775"/>
            <a:chOff x="3343357" y="3004515"/>
            <a:chExt cx="4535687" cy="584775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3343357" y="3049433"/>
              <a:ext cx="559453" cy="494940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4001059" y="3004515"/>
              <a:ext cx="38779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技术路线及系统展示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415334" y="311223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二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176458" y="3220550"/>
            <a:ext cx="3714949" cy="584775"/>
            <a:chOff x="3343357" y="3004515"/>
            <a:chExt cx="3714949" cy="584775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3343357" y="3049433"/>
              <a:ext cx="559453" cy="494940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4001059" y="3004515"/>
              <a:ext cx="30572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前期遇到的问题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415334" y="311223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三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176458" y="3993372"/>
            <a:ext cx="2894212" cy="584775"/>
            <a:chOff x="3343357" y="3004515"/>
            <a:chExt cx="2894212" cy="584775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3343357" y="3049433"/>
              <a:ext cx="559453" cy="494940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001059" y="3004515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待完成任务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415334" y="311223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四</a:t>
              </a:r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1947" y="16855"/>
            <a:ext cx="3763303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-990600" y="-3175"/>
            <a:ext cx="3811270" cy="6861175"/>
          </a:xfrm>
          <a:custGeom>
            <a:avLst/>
            <a:gdLst>
              <a:gd name="connsiteX0" fmla="*/ 0 w 2819987"/>
              <a:gd name="connsiteY0" fmla="*/ 0 h 3954162"/>
              <a:gd name="connsiteX1" fmla="*/ 842906 w 2819987"/>
              <a:gd name="connsiteY1" fmla="*/ 0 h 3954162"/>
              <a:gd name="connsiteX2" fmla="*/ 2819987 w 2819987"/>
              <a:gd name="connsiteY2" fmla="*/ 1977081 h 3954162"/>
              <a:gd name="connsiteX3" fmla="*/ 842906 w 2819987"/>
              <a:gd name="connsiteY3" fmla="*/ 3954162 h 3954162"/>
              <a:gd name="connsiteX4" fmla="*/ 0 w 2819987"/>
              <a:gd name="connsiteY4" fmla="*/ 3954162 h 395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9987" h="3954162">
                <a:moveTo>
                  <a:pt x="0" y="0"/>
                </a:moveTo>
                <a:lnTo>
                  <a:pt x="842906" y="0"/>
                </a:lnTo>
                <a:cubicBezTo>
                  <a:pt x="1934818" y="0"/>
                  <a:pt x="2819987" y="885169"/>
                  <a:pt x="2819987" y="1977081"/>
                </a:cubicBezTo>
                <a:cubicBezTo>
                  <a:pt x="2819987" y="3068993"/>
                  <a:pt x="1934818" y="3954162"/>
                  <a:pt x="842906" y="3954162"/>
                </a:cubicBezTo>
                <a:lnTo>
                  <a:pt x="0" y="3954162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612441" y="107022"/>
            <a:ext cx="2954655" cy="1186632"/>
            <a:chOff x="4612441" y="107022"/>
            <a:chExt cx="2954655" cy="1186632"/>
          </a:xfrm>
        </p:grpSpPr>
        <p:sp>
          <p:nvSpPr>
            <p:cNvPr id="2" name="文本框 1"/>
            <p:cNvSpPr txBox="1"/>
            <p:nvPr/>
          </p:nvSpPr>
          <p:spPr>
            <a:xfrm>
              <a:off x="4612441" y="647323"/>
              <a:ext cx="2954655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祥隶繁体" panose="03000509000000000000" pitchFamily="65" charset="-122"/>
                  <a:ea typeface="方正祥隶繁体" panose="03000509000000000000" pitchFamily="65" charset="-122"/>
                </a:rPr>
                <a:t>前期完成任务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4952742" y="700947"/>
              <a:ext cx="2286516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4993484" y="107022"/>
              <a:ext cx="2376491" cy="689949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3166442" y="1701435"/>
            <a:ext cx="7223262" cy="2365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000"/>
              </a:lnSpc>
            </a:pP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1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、前端</a:t>
            </a:r>
            <a:endParaRPr lang="en-US" altLang="zh-CN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pPr fontAlgn="auto">
              <a:lnSpc>
                <a:spcPts val="3000"/>
              </a:lnSpc>
            </a:pP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（</a:t>
            </a: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1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）登录系统：注册登录</a:t>
            </a:r>
            <a:endParaRPr lang="en-US" altLang="zh-CN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pPr fontAlgn="auto">
              <a:lnSpc>
                <a:spcPts val="3000"/>
              </a:lnSpc>
            </a:pP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（</a:t>
            </a: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2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）主页：导航栏，网站封面，用户推荐图册卡片，热门标签</a:t>
            </a:r>
            <a:endParaRPr lang="en-US" altLang="zh-CN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pPr fontAlgn="auto">
              <a:lnSpc>
                <a:spcPts val="3000"/>
              </a:lnSpc>
            </a:pP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（</a:t>
            </a: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3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）用户个人空间：相册，资料，收藏，关注</a:t>
            </a:r>
            <a:endParaRPr lang="en-US" altLang="zh-CN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pPr fontAlgn="auto">
              <a:lnSpc>
                <a:spcPts val="3000"/>
              </a:lnSpc>
            </a:pP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（</a:t>
            </a: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4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）用户个人设置：修改资料，修改密码，设置权限</a:t>
            </a:r>
            <a:endParaRPr lang="en-US" altLang="zh-CN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pPr fontAlgn="auto">
              <a:lnSpc>
                <a:spcPts val="3000"/>
              </a:lnSpc>
            </a:pP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（</a:t>
            </a: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5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）发布动态：上传图片，发布动态</a:t>
            </a:r>
            <a:endParaRPr lang="en-US" altLang="zh-CN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B4ACC2-F394-4F71-9F65-88A2BF38DFA9}"/>
              </a:ext>
            </a:extLst>
          </p:cNvPr>
          <p:cNvSpPr txBox="1"/>
          <p:nvPr/>
        </p:nvSpPr>
        <p:spPr>
          <a:xfrm>
            <a:off x="3159817" y="4411504"/>
            <a:ext cx="7223262" cy="1596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000"/>
              </a:lnSpc>
            </a:pP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2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、后端</a:t>
            </a:r>
            <a:endParaRPr lang="en-US" altLang="zh-CN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pPr fontAlgn="auto">
              <a:lnSpc>
                <a:spcPts val="3000"/>
              </a:lnSpc>
            </a:pP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（</a:t>
            </a: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1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）配置网站：静态文件，模板，上传文件，数据库</a:t>
            </a:r>
            <a:endParaRPr lang="en-US" altLang="zh-CN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pPr fontAlgn="auto">
              <a:lnSpc>
                <a:spcPts val="3000"/>
              </a:lnSpc>
            </a:pP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（</a:t>
            </a: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2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）模型设计与实现：用户对象 ，相册对象</a:t>
            </a:r>
            <a:endParaRPr lang="en-US" altLang="zh-CN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pPr fontAlgn="auto">
              <a:lnSpc>
                <a:spcPts val="3000"/>
              </a:lnSpc>
            </a:pP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（</a:t>
            </a: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3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）处理请求：登录注册，修改信息，上传数据，发布动态</a:t>
            </a:r>
            <a:endParaRPr lang="en-US" altLang="zh-CN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250066" y="1906598"/>
            <a:ext cx="9757458" cy="3629482"/>
            <a:chOff x="1250066" y="1906598"/>
            <a:chExt cx="9757458" cy="3629482"/>
          </a:xfrm>
        </p:grpSpPr>
        <p:sp>
          <p:nvSpPr>
            <p:cNvPr id="18" name="矩形 17"/>
            <p:cNvSpPr/>
            <p:nvPr/>
          </p:nvSpPr>
          <p:spPr>
            <a:xfrm>
              <a:off x="1250066" y="1906598"/>
              <a:ext cx="9757458" cy="3629482"/>
            </a:xfrm>
            <a:prstGeom prst="rect">
              <a:avLst/>
            </a:prstGeom>
            <a:blipFill dpi="0" rotWithShape="1">
              <a:blip r:embed="rId2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305878" y="1999403"/>
              <a:ext cx="7227909" cy="34143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8525302" y="2282807"/>
            <a:ext cx="2482956" cy="3439362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543217" y="107022"/>
            <a:ext cx="2954655" cy="1152175"/>
            <a:chOff x="4543217" y="107022"/>
            <a:chExt cx="2954655" cy="1152175"/>
          </a:xfrm>
        </p:grpSpPr>
        <p:sp>
          <p:nvSpPr>
            <p:cNvPr id="5" name="文本框 4"/>
            <p:cNvSpPr txBox="1"/>
            <p:nvPr/>
          </p:nvSpPr>
          <p:spPr>
            <a:xfrm>
              <a:off x="4543217" y="612866"/>
              <a:ext cx="2954655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祥隶繁体" panose="03000509000000000000" pitchFamily="65" charset="-122"/>
                  <a:ea typeface="方正祥隶繁体" panose="03000509000000000000" pitchFamily="65" charset="-122"/>
                </a:rPr>
                <a:t>前期完成任务</a:t>
              </a: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4952742" y="700947"/>
              <a:ext cx="2286516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4993484" y="107022"/>
              <a:ext cx="2376491" cy="689949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2668688" y="2017259"/>
            <a:ext cx="6276533" cy="1596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buNone/>
            </a:pP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3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、图像分类算法</a:t>
            </a:r>
            <a:endParaRPr lang="en-US" altLang="zh-CN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pPr algn="l">
              <a:lnSpc>
                <a:spcPts val="3000"/>
              </a:lnSpc>
              <a:buNone/>
            </a:pP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（</a:t>
            </a: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1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）前期：收集数据，图像清洗、预处理</a:t>
            </a:r>
            <a:endParaRPr lang="en-US" altLang="zh-CN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pPr algn="l">
              <a:lnSpc>
                <a:spcPts val="3000"/>
              </a:lnSpc>
              <a:buNone/>
            </a:pP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（</a:t>
            </a: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2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）中期：用不同</a:t>
            </a: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CNN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网络训练、对比不同分类模型</a:t>
            </a:r>
            <a:endParaRPr lang="en-US" altLang="zh-CN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pPr algn="l">
              <a:lnSpc>
                <a:spcPts val="3000"/>
              </a:lnSpc>
              <a:buNone/>
            </a:pP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（</a:t>
            </a: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3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）后期：尝试提升准确率、泛化能力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0269BF-BEEF-45A1-8F9F-3BE531D2E3EE}"/>
              </a:ext>
            </a:extLst>
          </p:cNvPr>
          <p:cNvSpPr txBox="1"/>
          <p:nvPr/>
        </p:nvSpPr>
        <p:spPr>
          <a:xfrm>
            <a:off x="2688565" y="3773168"/>
            <a:ext cx="5438140" cy="1597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buNone/>
            </a:pP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4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、文档编写</a:t>
            </a:r>
            <a:endParaRPr lang="en-US" altLang="zh-CN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（</a:t>
            </a: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1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）需求规格说明书</a:t>
            </a:r>
            <a:endParaRPr lang="en-US" altLang="zh-CN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（</a:t>
            </a: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2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）概要设计说明书</a:t>
            </a:r>
            <a:endParaRPr lang="en-US" altLang="zh-CN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（</a:t>
            </a: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3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）数据库设计说明书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53409" y="1719625"/>
            <a:ext cx="4349424" cy="3400435"/>
            <a:chOff x="891471" y="1719625"/>
            <a:chExt cx="4349424" cy="3400435"/>
          </a:xfrm>
        </p:grpSpPr>
        <p:sp>
          <p:nvSpPr>
            <p:cNvPr id="2" name="椭圆 1"/>
            <p:cNvSpPr/>
            <p:nvPr/>
          </p:nvSpPr>
          <p:spPr>
            <a:xfrm>
              <a:off x="1532467" y="1719625"/>
              <a:ext cx="3067432" cy="30674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1797937" y="2980803"/>
              <a:ext cx="3067432" cy="213925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891471" y="3401490"/>
              <a:ext cx="1350276" cy="47157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3792843" y="2097355"/>
              <a:ext cx="1448052" cy="505719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3920489" y="107022"/>
            <a:ext cx="4964610" cy="1159953"/>
            <a:chOff x="3920489" y="107022"/>
            <a:chExt cx="4964610" cy="1159953"/>
          </a:xfrm>
        </p:grpSpPr>
        <p:sp>
          <p:nvSpPr>
            <p:cNvPr id="23" name="文本框 22"/>
            <p:cNvSpPr txBox="1"/>
            <p:nvPr/>
          </p:nvSpPr>
          <p:spPr>
            <a:xfrm>
              <a:off x="3920489" y="620644"/>
              <a:ext cx="496461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3600" dirty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技术路线及系统展示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4952742" y="700947"/>
              <a:ext cx="2286516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4993484" y="107022"/>
              <a:ext cx="2376491" cy="689949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4396740" y="1830070"/>
            <a:ext cx="6612890" cy="82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1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、前端</a:t>
            </a:r>
            <a:endParaRPr lang="en-US" altLang="zh-CN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pPr algn="l">
              <a:lnSpc>
                <a:spcPts val="3000"/>
              </a:lnSpc>
            </a:pP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	bootstrap3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 </a:t>
            </a: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+ jQuery + </a:t>
            </a:r>
            <a:r>
              <a:rPr lang="en-US" altLang="zh-CN" sz="2000" dirty="0" err="1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js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插件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4F9EF26-C962-446D-96B1-B6DD72F25019}"/>
              </a:ext>
            </a:extLst>
          </p:cNvPr>
          <p:cNvSpPr txBox="1"/>
          <p:nvPr/>
        </p:nvSpPr>
        <p:spPr>
          <a:xfrm>
            <a:off x="4416620" y="2989639"/>
            <a:ext cx="6612890" cy="82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2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、后端</a:t>
            </a:r>
            <a:endParaRPr lang="en-US" altLang="zh-CN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pPr algn="l">
              <a:lnSpc>
                <a:spcPts val="3000"/>
              </a:lnSpc>
            </a:pP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	MySQL + Django  MVT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架构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61D521C-AE2B-455E-AE48-E3645C66FAE5}"/>
              </a:ext>
            </a:extLst>
          </p:cNvPr>
          <p:cNvSpPr txBox="1"/>
          <p:nvPr/>
        </p:nvSpPr>
        <p:spPr>
          <a:xfrm>
            <a:off x="4416620" y="4102819"/>
            <a:ext cx="6612890" cy="1211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3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、图像分类算法</a:t>
            </a:r>
            <a:endParaRPr lang="en-US" altLang="zh-CN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pPr algn="l">
              <a:lnSpc>
                <a:spcPts val="3000"/>
              </a:lnSpc>
            </a:pP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	TensorFlow-GPU   +   NVIDIA 1050Ti</a:t>
            </a:r>
          </a:p>
          <a:p>
            <a:pPr algn="l">
              <a:lnSpc>
                <a:spcPts val="3000"/>
              </a:lnSpc>
            </a:pP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	</a:t>
            </a:r>
            <a:r>
              <a:rPr lang="en-US" altLang="zh-CN" sz="2000" dirty="0" err="1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LeNet</a:t>
            </a: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 </a:t>
            </a: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  <a:sym typeface="Wingdings" panose="05000000000000000000" pitchFamily="2" charset="2"/>
              </a:rPr>
              <a:t> </a:t>
            </a:r>
            <a:r>
              <a:rPr lang="en-US" altLang="zh-CN" sz="2000" dirty="0" err="1">
                <a:latin typeface="方正新舒体繁体" panose="03000509000000000000" pitchFamily="65" charset="-122"/>
                <a:ea typeface="方正新舒体繁体" panose="03000509000000000000" pitchFamily="65" charset="-122"/>
                <a:sym typeface="Wingdings" panose="05000000000000000000" pitchFamily="2" charset="2"/>
              </a:rPr>
              <a:t>VggNet</a:t>
            </a:r>
            <a:endParaRPr lang="zh-CN" altLang="en-US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6F26B10-A06E-4A83-84C1-F9C8EF42FC5B}"/>
              </a:ext>
            </a:extLst>
          </p:cNvPr>
          <p:cNvGrpSpPr/>
          <p:nvPr/>
        </p:nvGrpSpPr>
        <p:grpSpPr>
          <a:xfrm>
            <a:off x="4144366" y="-12246"/>
            <a:ext cx="3932357" cy="1181760"/>
            <a:chOff x="4144366" y="107022"/>
            <a:chExt cx="3932357" cy="118176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78EF98F-3907-4C16-9F52-FBF5850FC942}"/>
                </a:ext>
              </a:extLst>
            </p:cNvPr>
            <p:cNvSpPr txBox="1"/>
            <p:nvPr/>
          </p:nvSpPr>
          <p:spPr>
            <a:xfrm>
              <a:off x="4144366" y="642451"/>
              <a:ext cx="39323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360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部分界面展示</a:t>
              </a:r>
              <a:endParaRPr lang="zh-CN" altLang="en-US" sz="3600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C3D29306-9587-43C8-A27D-613DD15AC2A6}"/>
                </a:ext>
              </a:extLst>
            </p:cNvPr>
            <p:cNvCxnSpPr/>
            <p:nvPr/>
          </p:nvCxnSpPr>
          <p:spPr>
            <a:xfrm>
              <a:off x="4952742" y="700947"/>
              <a:ext cx="2286516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394C0E9-D61E-47BD-8868-351719627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4993484" y="107022"/>
              <a:ext cx="2376491" cy="689949"/>
            </a:xfrm>
            <a:prstGeom prst="rect">
              <a:avLst/>
            </a:prstGeom>
          </p:spPr>
        </p:pic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27FC76C9-EFED-4946-AABB-681655EF5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1647"/>
            <a:ext cx="12192000" cy="56139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F6500B4-7027-4A59-BFF6-27433290E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96832"/>
            <a:ext cx="12192000" cy="56570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5FEC928-AAE6-433B-864E-6B5ED9548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87790"/>
            <a:ext cx="12192000" cy="567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0" y="-1270"/>
            <a:ext cx="3907155" cy="6861175"/>
          </a:xfrm>
          <a:custGeom>
            <a:avLst/>
            <a:gdLst>
              <a:gd name="connsiteX0" fmla="*/ 0 w 2819987"/>
              <a:gd name="connsiteY0" fmla="*/ 0 h 3954162"/>
              <a:gd name="connsiteX1" fmla="*/ 842906 w 2819987"/>
              <a:gd name="connsiteY1" fmla="*/ 0 h 3954162"/>
              <a:gd name="connsiteX2" fmla="*/ 2819987 w 2819987"/>
              <a:gd name="connsiteY2" fmla="*/ 1977081 h 3954162"/>
              <a:gd name="connsiteX3" fmla="*/ 842906 w 2819987"/>
              <a:gd name="connsiteY3" fmla="*/ 3954162 h 3954162"/>
              <a:gd name="connsiteX4" fmla="*/ 0 w 2819987"/>
              <a:gd name="connsiteY4" fmla="*/ 3954162 h 395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9987" h="3954162">
                <a:moveTo>
                  <a:pt x="0" y="0"/>
                </a:moveTo>
                <a:lnTo>
                  <a:pt x="842906" y="0"/>
                </a:lnTo>
                <a:cubicBezTo>
                  <a:pt x="1934818" y="0"/>
                  <a:pt x="2819987" y="885169"/>
                  <a:pt x="2819987" y="1977081"/>
                </a:cubicBezTo>
                <a:cubicBezTo>
                  <a:pt x="2819987" y="3068993"/>
                  <a:pt x="1934818" y="3954162"/>
                  <a:pt x="842906" y="3954162"/>
                </a:cubicBezTo>
                <a:lnTo>
                  <a:pt x="0" y="3954162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545449" y="107022"/>
            <a:ext cx="3416320" cy="1172715"/>
            <a:chOff x="4545449" y="107022"/>
            <a:chExt cx="3416320" cy="1172715"/>
          </a:xfrm>
        </p:grpSpPr>
        <p:sp>
          <p:nvSpPr>
            <p:cNvPr id="8" name="文本框 7"/>
            <p:cNvSpPr txBox="1"/>
            <p:nvPr/>
          </p:nvSpPr>
          <p:spPr>
            <a:xfrm>
              <a:off x="4545449" y="633406"/>
              <a:ext cx="3416320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CN" altLang="en-US" sz="3600" dirty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前期遇到的问题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952742" y="700947"/>
              <a:ext cx="2286516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4993484" y="107022"/>
              <a:ext cx="2376491" cy="689949"/>
            </a:xfrm>
            <a:prstGeom prst="rect">
              <a:avLst/>
            </a:prstGeom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31C24722-7FE2-4F58-BBF8-C73572DC80C7}"/>
              </a:ext>
            </a:extLst>
          </p:cNvPr>
          <p:cNvSpPr txBox="1"/>
          <p:nvPr/>
        </p:nvSpPr>
        <p:spPr>
          <a:xfrm>
            <a:off x="4396740" y="1830070"/>
            <a:ext cx="6612890" cy="4673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1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、部署系统时，抛出</a:t>
            </a: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NO MODULE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异常，找不到</a:t>
            </a: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Django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模块；查阅资料原来是相关库安装路径错误。</a:t>
            </a:r>
            <a:endParaRPr lang="en-US" altLang="zh-CN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2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、原始图像样本数据量大，无法直接全部加载到内存，导致预处理程序中途抛出</a:t>
            </a: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OUT OF MEMERY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异常，解决办法是先把原始数据转化成</a:t>
            </a:r>
            <a:r>
              <a:rPr lang="en-US" altLang="zh-CN" sz="2000" dirty="0" err="1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TFrecord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格式，利用队列进行下一步处理。</a:t>
            </a:r>
            <a:endParaRPr lang="en-US" altLang="zh-CN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3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、训练模型的</a:t>
            </a: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loss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为</a:t>
            </a: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none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，网上百度后找到原因，是在计算</a:t>
            </a:r>
            <a:r>
              <a:rPr lang="en-US" altLang="zh-CN" sz="2000" dirty="0" err="1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softmax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时，没有保证对数</a:t>
            </a: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log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的输入大于</a:t>
            </a: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0.</a:t>
            </a:r>
          </a:p>
          <a:p>
            <a:pPr>
              <a:lnSpc>
                <a:spcPts val="3000"/>
              </a:lnSpc>
            </a:pP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4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、训练模型准确率和</a:t>
            </a: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loss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不管怎么调学习率、</a:t>
            </a: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epoch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，都收敛的不好，最终明白数据量依然不够，目前办法是多爬取数据，并随机调整图像的亮度、对比度、饱和度、色相。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26181" y="107022"/>
            <a:ext cx="2943794" cy="1161451"/>
            <a:chOff x="4426181" y="107022"/>
            <a:chExt cx="2943794" cy="1161451"/>
          </a:xfrm>
        </p:grpSpPr>
        <p:sp>
          <p:nvSpPr>
            <p:cNvPr id="5" name="文本框 4"/>
            <p:cNvSpPr txBox="1"/>
            <p:nvPr/>
          </p:nvSpPr>
          <p:spPr>
            <a:xfrm>
              <a:off x="4426181" y="622142"/>
              <a:ext cx="2492990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CN" altLang="en-US" sz="3600" dirty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待完成任务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52742" y="700947"/>
              <a:ext cx="2286516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4993484" y="107022"/>
              <a:ext cx="2376491" cy="689949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368" y="1285087"/>
            <a:ext cx="2677470" cy="472494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251853" y="2011687"/>
            <a:ext cx="51091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1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、完善前端和后端</a:t>
            </a:r>
            <a:endParaRPr lang="en-US" altLang="zh-CN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（</a:t>
            </a: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1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）发布动态、浏览图册、收藏分享</a:t>
            </a:r>
            <a:endParaRPr lang="en-US" altLang="zh-CN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（</a:t>
            </a: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2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）向用户推荐个性化图片素材</a:t>
            </a:r>
            <a:endParaRPr lang="en-US" altLang="zh-CN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51960" y="3293113"/>
            <a:ext cx="5689600" cy="1211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buNone/>
            </a:pP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2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、图片分类</a:t>
            </a:r>
            <a:endParaRPr lang="en-US" altLang="zh-CN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pPr algn="l">
              <a:lnSpc>
                <a:spcPts val="3000"/>
              </a:lnSpc>
              <a:buNone/>
            </a:pP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（</a:t>
            </a: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1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）提高准确率</a:t>
            </a:r>
            <a:endParaRPr lang="en-US" altLang="zh-CN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pPr algn="l">
              <a:lnSpc>
                <a:spcPts val="3000"/>
              </a:lnSpc>
              <a:buNone/>
            </a:pP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（</a:t>
            </a: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2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）将分类模型投入生产中</a:t>
            </a:r>
            <a:endParaRPr lang="en-US" altLang="zh-CN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3489B3F-72B3-4090-BC3A-FAC68BBD1C91}"/>
              </a:ext>
            </a:extLst>
          </p:cNvPr>
          <p:cNvSpPr/>
          <p:nvPr/>
        </p:nvSpPr>
        <p:spPr>
          <a:xfrm>
            <a:off x="4262520" y="4823742"/>
            <a:ext cx="5689600" cy="1211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buNone/>
            </a:pP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3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、文档编写</a:t>
            </a:r>
            <a:endParaRPr lang="en-US" altLang="zh-CN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pPr algn="l">
              <a:lnSpc>
                <a:spcPts val="3000"/>
              </a:lnSpc>
              <a:buNone/>
            </a:pP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（</a:t>
            </a: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1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）软件测试报告</a:t>
            </a:r>
            <a:endParaRPr lang="en-US" altLang="zh-CN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  <a:p>
            <a:pPr algn="l">
              <a:lnSpc>
                <a:spcPts val="3000"/>
              </a:lnSpc>
              <a:buNone/>
            </a:pP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（</a:t>
            </a:r>
            <a:r>
              <a:rPr lang="en-US" altLang="zh-CN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2</a:t>
            </a:r>
            <a:r>
              <a:rPr lang="zh-CN" altLang="en-US" sz="2000" dirty="0">
                <a:latin typeface="方正新舒体繁体" panose="03000509000000000000" pitchFamily="65" charset="-122"/>
                <a:ea typeface="方正新舒体繁体" panose="03000509000000000000" pitchFamily="65" charset="-122"/>
              </a:rPr>
              <a:t>）学士毕业论文</a:t>
            </a:r>
            <a:endParaRPr lang="en-US" altLang="zh-CN" sz="2000" dirty="0">
              <a:latin typeface="方正新舒体繁体" panose="03000509000000000000" pitchFamily="65" charset="-122"/>
              <a:ea typeface="方正新舒体繁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207"/>
            <a:ext cx="12192000" cy="361112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0" y="5160461"/>
            <a:ext cx="4918579" cy="103239"/>
            <a:chOff x="0" y="3377381"/>
            <a:chExt cx="4918579" cy="103239"/>
          </a:xfrm>
        </p:grpSpPr>
        <p:cxnSp>
          <p:nvCxnSpPr>
            <p:cNvPr id="3" name="直接连接符 2"/>
            <p:cNvCxnSpPr>
              <a:endCxn id="2" idx="2"/>
            </p:cNvCxnSpPr>
            <p:nvPr/>
          </p:nvCxnSpPr>
          <p:spPr>
            <a:xfrm>
              <a:off x="0" y="3429000"/>
              <a:ext cx="4815340" cy="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椭圆 1"/>
            <p:cNvSpPr/>
            <p:nvPr/>
          </p:nvSpPr>
          <p:spPr>
            <a:xfrm>
              <a:off x="4815340" y="3377381"/>
              <a:ext cx="103239" cy="10323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977745" y="485813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隶书繁体" panose="03000509000000000000" pitchFamily="65" charset="-122"/>
                <a:ea typeface="方正隶书繁体" panose="03000509000000000000" pitchFamily="65" charset="-122"/>
              </a:rPr>
              <a:t>谢谢观看</a:t>
            </a:r>
          </a:p>
        </p:txBody>
      </p:sp>
      <p:grpSp>
        <p:nvGrpSpPr>
          <p:cNvPr id="12" name="组合 11"/>
          <p:cNvGrpSpPr/>
          <p:nvPr/>
        </p:nvGrpSpPr>
        <p:grpSpPr>
          <a:xfrm flipH="1">
            <a:off x="7273421" y="5160461"/>
            <a:ext cx="4918579" cy="103239"/>
            <a:chOff x="0" y="3377381"/>
            <a:chExt cx="4918579" cy="103239"/>
          </a:xfrm>
        </p:grpSpPr>
        <p:cxnSp>
          <p:nvCxnSpPr>
            <p:cNvPr id="13" name="直接连接符 12"/>
            <p:cNvCxnSpPr>
              <a:endCxn id="14" idx="2"/>
            </p:cNvCxnSpPr>
            <p:nvPr/>
          </p:nvCxnSpPr>
          <p:spPr>
            <a:xfrm>
              <a:off x="0" y="3429000"/>
              <a:ext cx="4815340" cy="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4815340" y="3377381"/>
              <a:ext cx="103239" cy="10323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472</Words>
  <Application>Microsoft Office PowerPoint</Application>
  <PresentationFormat>宽屏</PresentationFormat>
  <Paragraphs>62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方正隶书繁体</vt:lpstr>
      <vt:lpstr>方正祥隶繁体</vt:lpstr>
      <vt:lpstr>方正新舒体繁体</vt:lpstr>
      <vt:lpstr>隶书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中国风</dc:title>
  <dc:creator>第一PPT</dc:creator>
  <cp:keywords>www.1ppt.com</cp:keywords>
  <dc:description>www.1ppt.com</dc:description>
  <cp:lastModifiedBy>莘 李</cp:lastModifiedBy>
  <cp:revision>235</cp:revision>
  <dcterms:created xsi:type="dcterms:W3CDTF">2017-03-21T08:36:00Z</dcterms:created>
  <dcterms:modified xsi:type="dcterms:W3CDTF">2019-04-25T17:21:29Z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