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2"/>
    <p:sldId id="263" r:id="rId3"/>
    <p:sldId id="264" r:id="rId4"/>
    <p:sldId id="266" r:id="rId5"/>
    <p:sldId id="267" r:id="rId6"/>
    <p:sldId id="272" r:id="rId7"/>
    <p:sldId id="270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4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3" autoAdjust="0"/>
    <p:restoredTop sz="94660"/>
  </p:normalViewPr>
  <p:slideViewPr>
    <p:cSldViewPr snapToGrid="0">
      <p:cViewPr>
        <p:scale>
          <a:sx n="66" d="100"/>
          <a:sy n="66" d="100"/>
        </p:scale>
        <p:origin x="924" y="204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778E-B533-491B-A037-63CEC32982E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65D2-3D3F-4108-9C1E-21CB58C64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D65D2-3D3F-4108-9C1E-21CB58C64CD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59999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120A-4108-4952-BDD3-96E655023CC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Zhy6tjzBb2gc71LlGaX6UPOGIi_dZ28wOqPdcCQYYfoZjcDlbkAxaZjVputPJ57k58Ou8B1UaCCRwfErmdQmq25scm_KgNUVoVZy9UitRR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32210" y="3281082"/>
            <a:ext cx="4059790" cy="35769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39456" y="0"/>
            <a:ext cx="785290" cy="2418693"/>
          </a:xfrm>
          <a:prstGeom prst="rect">
            <a:avLst/>
          </a:prstGeom>
        </p:spPr>
      </p:pic>
      <p:sp>
        <p:nvSpPr>
          <p:cNvPr id="15" name="泪滴形 14"/>
          <p:cNvSpPr/>
          <p:nvPr/>
        </p:nvSpPr>
        <p:spPr>
          <a:xfrm rot="18871186">
            <a:off x="10578078" y="2336074"/>
            <a:ext cx="359992" cy="359992"/>
          </a:xfrm>
          <a:prstGeom prst="teardrop">
            <a:avLst>
              <a:gd name="adj" fmla="val 12222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754774" y="0"/>
            <a:ext cx="2006600" cy="294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 rot="16200000">
            <a:off x="4782185" y="-2906395"/>
            <a:ext cx="1290320" cy="9299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600" dirty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 基于大数据的图片云端管理系统</a:t>
            </a:r>
          </a:p>
          <a:p>
            <a:pPr algn="ctr"/>
            <a:r>
              <a:rPr lang="en-US" altLang="zh-CN" sz="3600" dirty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设计与实现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44850" y="3199130"/>
            <a:ext cx="50907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学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    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号：2015053025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姓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    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名：李莘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班    级：数字媒体技术151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指导老师：鄢田云（副教授）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" y="525329"/>
            <a:ext cx="4672386" cy="103239"/>
            <a:chOff x="0" y="3377381"/>
            <a:chExt cx="4918579" cy="103239"/>
          </a:xfrm>
        </p:grpSpPr>
        <p:cxnSp>
          <p:nvCxnSpPr>
            <p:cNvPr id="19" name="直接连接符 18"/>
            <p:cNvCxnSpPr>
              <a:endCxn id="20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732805" y="22300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本科毕设结题</a:t>
            </a:r>
          </a:p>
        </p:txBody>
      </p:sp>
      <p:grpSp>
        <p:nvGrpSpPr>
          <p:cNvPr id="22" name="组合 21"/>
          <p:cNvGrpSpPr/>
          <p:nvPr/>
        </p:nvGrpSpPr>
        <p:grpSpPr>
          <a:xfrm flipH="1">
            <a:off x="7419439" y="525329"/>
            <a:ext cx="4772560" cy="103239"/>
            <a:chOff x="0" y="3377381"/>
            <a:chExt cx="4918579" cy="103239"/>
          </a:xfrm>
        </p:grpSpPr>
        <p:cxnSp>
          <p:nvCxnSpPr>
            <p:cNvPr id="23" name="直接连接符 22"/>
            <p:cNvCxnSpPr>
              <a:endCxn id="24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1.66667E-6 0.38125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7" grpId="0" animBg="1"/>
      <p:bldP spid="3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01019" y="250471"/>
            <a:ext cx="800219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dirty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目录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38802" y="1259000"/>
            <a:ext cx="132465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88854" y="351231"/>
            <a:ext cx="2360" cy="11498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14609" y="546931"/>
            <a:ext cx="1219202" cy="731521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189710" y="1770598"/>
            <a:ext cx="2466182" cy="583565"/>
            <a:chOff x="3343357" y="3004515"/>
            <a:chExt cx="2466182" cy="5835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001059" y="3004515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项目概述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一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89710" y="2497700"/>
            <a:ext cx="2483843" cy="584775"/>
            <a:chOff x="3343357" y="3004515"/>
            <a:chExt cx="2483843" cy="58477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研究内容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二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89710" y="3233799"/>
            <a:ext cx="2483843" cy="584775"/>
            <a:chOff x="3343357" y="3004515"/>
            <a:chExt cx="2483843" cy="58477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实现技术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89710" y="4006621"/>
            <a:ext cx="2483843" cy="584775"/>
            <a:chOff x="3343357" y="3004515"/>
            <a:chExt cx="2483843" cy="58477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成果展示</a:t>
              </a:r>
              <a:endParaRPr lang="en-US" altLang="zh-CN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四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947" y="16855"/>
            <a:ext cx="3763303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210030" y="4773701"/>
            <a:ext cx="1663105" cy="584775"/>
            <a:chOff x="3343357" y="3004515"/>
            <a:chExt cx="1663105" cy="5847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001059" y="3004515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总结</a:t>
              </a:r>
              <a:endParaRPr lang="en-US" altLang="zh-CN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15334" y="3112236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五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-990600" y="-3175"/>
            <a:ext cx="3811270" cy="6861175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52742" y="107022"/>
            <a:ext cx="2417233" cy="1186632"/>
            <a:chOff x="4952742" y="107022"/>
            <a:chExt cx="2417233" cy="1186632"/>
          </a:xfrm>
        </p:grpSpPr>
        <p:sp>
          <p:nvSpPr>
            <p:cNvPr id="2" name="文本框 1"/>
            <p:cNvSpPr txBox="1"/>
            <p:nvPr/>
          </p:nvSpPr>
          <p:spPr>
            <a:xfrm>
              <a:off x="5074105" y="647323"/>
              <a:ext cx="2031326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项目概况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524250" y="1946910"/>
            <a:ext cx="708342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需求分析：图片是当今互联网主要的信息传播媒介之一，用户每天都会往自己的终端添加图片，这些图片日积月累、分散杂乱，使得用户难以管理和利用图片素材。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本项目旨在为用户提供一款图片存储、图片管理和个性化推荐的图片素材管理系统。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F2D385-B6C8-4D99-B664-823FEC7CCA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543669"/>
            <a:ext cx="10147402" cy="504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50066" y="1906598"/>
            <a:ext cx="9757458" cy="3629482"/>
            <a:chOff x="1250066" y="1906598"/>
            <a:chExt cx="9757458" cy="3629482"/>
          </a:xfrm>
        </p:grpSpPr>
        <p:sp>
          <p:nvSpPr>
            <p:cNvPr id="18" name="矩形 17"/>
            <p:cNvSpPr/>
            <p:nvPr/>
          </p:nvSpPr>
          <p:spPr>
            <a:xfrm>
              <a:off x="1250066" y="1906598"/>
              <a:ext cx="9757458" cy="3629482"/>
            </a:xfrm>
            <a:prstGeom prst="rect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777924" y="1999403"/>
              <a:ext cx="6755863" cy="3414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525302" y="2282807"/>
            <a:ext cx="2482956" cy="343936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952742" y="107022"/>
            <a:ext cx="2417233" cy="1126982"/>
            <a:chOff x="4952742" y="107022"/>
            <a:chExt cx="2417233" cy="1126982"/>
          </a:xfrm>
        </p:grpSpPr>
        <p:sp>
          <p:nvSpPr>
            <p:cNvPr id="5" name="文本框 4"/>
            <p:cNvSpPr txBox="1"/>
            <p:nvPr/>
          </p:nvSpPr>
          <p:spPr>
            <a:xfrm>
              <a:off x="4993484" y="587673"/>
              <a:ext cx="203132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方正祥隶繁体" panose="03000509000000000000" pitchFamily="65" charset="-122"/>
                  <a:sym typeface="+mn-ea"/>
                </a:rPr>
                <a:t>研究内容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ea typeface="方正祥隶繁体" panose="03000509000000000000" pitchFamily="65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3039745" y="2401570"/>
            <a:ext cx="5438140" cy="1980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buNone/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、系统为用户的图片自动分类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、基于图片内容的图片搜索，简称以图搜图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、基于社交行为的图片推荐功能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952742" y="107022"/>
            <a:ext cx="2417233" cy="1206498"/>
            <a:chOff x="4952742" y="107022"/>
            <a:chExt cx="2417233" cy="1206498"/>
          </a:xfrm>
        </p:grpSpPr>
        <p:sp>
          <p:nvSpPr>
            <p:cNvPr id="23" name="文本框 22"/>
            <p:cNvSpPr txBox="1"/>
            <p:nvPr/>
          </p:nvSpPr>
          <p:spPr>
            <a:xfrm>
              <a:off x="5080337" y="667189"/>
              <a:ext cx="203132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方正祥隶繁体" panose="03000509000000000000" pitchFamily="65" charset="-122"/>
                </a:rPr>
                <a:t>实现技术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1785257" y="1654645"/>
            <a:ext cx="9224373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、自动图片分类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使用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TensorFlow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实现图片分类模型，算法为卷积神经网络。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首先，从网络上爬取八类生活中常见图片，分别是人物、动物、建筑、动漫、美食、文档、风景和原画；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然后，图片预处理，进行训练分类模型，将分类模型持久化，部署到后端；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当用户把图片上传到后端时，利用前向传播预测每个图片的类别，并打上标签。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7FA4BC-1AB2-4F8B-A25B-A6A28170C474}"/>
              </a:ext>
            </a:extLst>
          </p:cNvPr>
          <p:cNvSpPr txBox="1"/>
          <p:nvPr/>
        </p:nvSpPr>
        <p:spPr>
          <a:xfrm>
            <a:off x="1785257" y="1652094"/>
            <a:ext cx="9593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ea typeface="方正新舒体繁体" panose="03000509000000000000" pitchFamily="65" charset="-122"/>
              </a:rPr>
              <a:t>、以图搜图</a:t>
            </a:r>
            <a:endParaRPr lang="en-US" altLang="zh-CN" sz="2000" dirty="0">
              <a:ea typeface="方正新舒体繁体" panose="03000509000000000000" pitchFamily="65" charset="-122"/>
            </a:endParaRPr>
          </a:p>
          <a:p>
            <a:endParaRPr lang="en-US" altLang="zh-CN" sz="2000" dirty="0"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ea typeface="方正新舒体繁体" panose="03000509000000000000" pitchFamily="65" charset="-122"/>
              </a:rPr>
              <a:t>基于内容的图片搜索少不了图片的特征提取，这里的图片特征为</a:t>
            </a:r>
            <a:r>
              <a:rPr lang="en-US" altLang="zh-CN" sz="2000" dirty="0">
                <a:ea typeface="方正新舒体繁体" panose="03000509000000000000" pitchFamily="65" charset="-122"/>
              </a:rPr>
              <a:t>CNN</a:t>
            </a:r>
            <a:r>
              <a:rPr lang="zh-CN" altLang="en-US" sz="2000" dirty="0">
                <a:ea typeface="方正新舒体繁体" panose="03000509000000000000" pitchFamily="65" charset="-122"/>
              </a:rPr>
              <a:t>矢量特征。</a:t>
            </a:r>
            <a:endParaRPr lang="en-US" altLang="zh-CN" sz="2000" dirty="0">
              <a:ea typeface="方正新舒体繁体" panose="03000509000000000000" pitchFamily="65" charset="-122"/>
            </a:endParaRPr>
          </a:p>
          <a:p>
            <a:endParaRPr lang="en-US" altLang="zh-CN" sz="2000" dirty="0"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ea typeface="方正新舒体繁体" panose="03000509000000000000" pitchFamily="65" charset="-122"/>
              </a:rPr>
              <a:t>鉴于图片种类丰富多样，使用迁移学习方法提取</a:t>
            </a:r>
            <a:r>
              <a:rPr lang="en-US" altLang="zh-CN" sz="2000" dirty="0">
                <a:ea typeface="方正新舒体繁体" panose="03000509000000000000" pitchFamily="65" charset="-122"/>
              </a:rPr>
              <a:t>CNN</a:t>
            </a:r>
            <a:r>
              <a:rPr lang="zh-CN" altLang="en-US" sz="2000" dirty="0">
                <a:ea typeface="方正新舒体繁体" panose="03000509000000000000" pitchFamily="65" charset="-122"/>
              </a:rPr>
              <a:t>矢量特征，这里使用的网络模型为</a:t>
            </a:r>
            <a:r>
              <a:rPr lang="en-US" altLang="zh-CN" sz="2000" dirty="0">
                <a:ea typeface="方正新舒体繁体" panose="03000509000000000000" pitchFamily="65" charset="-122"/>
              </a:rPr>
              <a:t>2014</a:t>
            </a:r>
            <a:r>
              <a:rPr lang="zh-CN" altLang="en-US" sz="2000" dirty="0">
                <a:ea typeface="方正新舒体繁体" panose="03000509000000000000" pitchFamily="65" charset="-122"/>
              </a:rPr>
              <a:t>年</a:t>
            </a:r>
            <a:r>
              <a:rPr lang="en-US" altLang="zh-CN" sz="2000" dirty="0">
                <a:ea typeface="方正新舒体繁体" panose="03000509000000000000" pitchFamily="65" charset="-122"/>
              </a:rPr>
              <a:t>ImageNet</a:t>
            </a:r>
            <a:r>
              <a:rPr lang="zh-CN" altLang="en-US" sz="2000" dirty="0">
                <a:ea typeface="方正新舒体繁体" panose="03000509000000000000" pitchFamily="65" charset="-122"/>
              </a:rPr>
              <a:t>比赛第二名的</a:t>
            </a:r>
            <a:r>
              <a:rPr lang="en-US" altLang="zh-CN" sz="2000" dirty="0" err="1">
                <a:ea typeface="方正新舒体繁体" panose="03000509000000000000" pitchFamily="65" charset="-122"/>
              </a:rPr>
              <a:t>VggNet</a:t>
            </a:r>
            <a:r>
              <a:rPr lang="zh-CN" altLang="en-US" sz="2000" dirty="0">
                <a:ea typeface="方正新舒体繁体" panose="03000509000000000000" pitchFamily="65" charset="-122"/>
              </a:rPr>
              <a:t>模型。</a:t>
            </a:r>
            <a:endParaRPr lang="en-US" altLang="zh-CN" sz="2000" dirty="0">
              <a:ea typeface="方正新舒体繁体" panose="03000509000000000000" pitchFamily="65" charset="-122"/>
            </a:endParaRPr>
          </a:p>
          <a:p>
            <a:endParaRPr lang="en-US" altLang="zh-CN" sz="2000" dirty="0"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ea typeface="方正新舒体繁体" panose="03000509000000000000" pitchFamily="65" charset="-122"/>
              </a:rPr>
              <a:t>从网上下载</a:t>
            </a:r>
            <a:r>
              <a:rPr lang="en-US" altLang="zh-CN" sz="2000" dirty="0" err="1">
                <a:ea typeface="方正新舒体繁体" panose="03000509000000000000" pitchFamily="65" charset="-122"/>
              </a:rPr>
              <a:t>VggNet</a:t>
            </a:r>
            <a:r>
              <a:rPr lang="zh-CN" altLang="en-US" sz="2000" dirty="0">
                <a:ea typeface="方正新舒体繁体" panose="03000509000000000000" pitchFamily="65" charset="-122"/>
              </a:rPr>
              <a:t>模型的权重，然后用</a:t>
            </a:r>
            <a:r>
              <a:rPr lang="en-US" altLang="zh-CN" sz="2000" dirty="0">
                <a:ea typeface="方正新舒体繁体" panose="03000509000000000000" pitchFamily="65" charset="-122"/>
              </a:rPr>
              <a:t>TensorFlow</a:t>
            </a:r>
            <a:r>
              <a:rPr lang="zh-CN" altLang="en-US" sz="2000" dirty="0">
                <a:ea typeface="方正新舒体繁体" panose="03000509000000000000" pitchFamily="65" charset="-122"/>
              </a:rPr>
              <a:t>重新加载，在倒数第二层全连接层输出</a:t>
            </a:r>
            <a:r>
              <a:rPr lang="en-US" altLang="zh-CN" sz="2000" dirty="0">
                <a:ea typeface="方正新舒体繁体" panose="03000509000000000000" pitchFamily="65" charset="-122"/>
              </a:rPr>
              <a:t>4096</a:t>
            </a:r>
            <a:r>
              <a:rPr lang="zh-CN" altLang="en-US" sz="2000" dirty="0">
                <a:ea typeface="方正新舒体繁体" panose="03000509000000000000" pitchFamily="65" charset="-122"/>
              </a:rPr>
              <a:t>个特征，考虑到</a:t>
            </a:r>
            <a:r>
              <a:rPr lang="en-US" altLang="zh-CN" sz="2000" dirty="0">
                <a:ea typeface="方正新舒体繁体" panose="03000509000000000000" pitchFamily="65" charset="-122"/>
              </a:rPr>
              <a:t>4096</a:t>
            </a:r>
            <a:r>
              <a:rPr lang="zh-CN" altLang="en-US" sz="2000" dirty="0">
                <a:ea typeface="方正新舒体繁体" panose="03000509000000000000" pitchFamily="65" charset="-122"/>
              </a:rPr>
              <a:t>较大，添加一层</a:t>
            </a:r>
            <a:r>
              <a:rPr lang="en-US" altLang="zh-CN" sz="2000" dirty="0">
                <a:ea typeface="方正新舒体繁体" panose="03000509000000000000" pitchFamily="65" charset="-122"/>
              </a:rPr>
              <a:t>256</a:t>
            </a:r>
            <a:r>
              <a:rPr lang="zh-CN" altLang="en-US" sz="2000" dirty="0">
                <a:ea typeface="方正新舒体繁体" panose="03000509000000000000" pitchFamily="65" charset="-122"/>
              </a:rPr>
              <a:t>节点的全连接层，并且用</a:t>
            </a:r>
            <a:r>
              <a:rPr lang="en-US" altLang="zh-CN" sz="2000" dirty="0">
                <a:ea typeface="方正新舒体繁体" panose="03000509000000000000" pitchFamily="65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Sigmoid</a:t>
            </a:r>
            <a:r>
              <a:rPr lang="zh-CN" altLang="en-US" sz="2000" dirty="0">
                <a:ea typeface="方正新舒体繁体" panose="03000509000000000000" pitchFamily="65" charset="-122"/>
              </a:rPr>
              <a:t>转化为</a:t>
            </a:r>
            <a:r>
              <a:rPr lang="en-US" altLang="zh-CN" sz="2000" dirty="0">
                <a:ea typeface="方正新舒体繁体" panose="03000509000000000000" pitchFamily="65" charset="-122"/>
              </a:rPr>
              <a:t>0</a:t>
            </a:r>
            <a:r>
              <a:rPr lang="zh-CN" altLang="en-US" sz="2000" dirty="0">
                <a:ea typeface="方正新舒体繁体" panose="03000509000000000000" pitchFamily="65" charset="-122"/>
              </a:rPr>
              <a:t>和</a:t>
            </a:r>
            <a:r>
              <a:rPr lang="en-US" altLang="zh-CN" sz="2000" dirty="0"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ea typeface="方正新舒体繁体" panose="03000509000000000000" pitchFamily="65" charset="-122"/>
              </a:rPr>
              <a:t>。</a:t>
            </a:r>
            <a:endParaRPr lang="en-US" altLang="zh-CN" sz="2000" dirty="0">
              <a:ea typeface="方正新舒体繁体" panose="03000509000000000000" pitchFamily="65" charset="-122"/>
            </a:endParaRPr>
          </a:p>
          <a:p>
            <a:endParaRPr lang="en-US" altLang="zh-CN" sz="2000" dirty="0"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ea typeface="方正新舒体繁体" panose="03000509000000000000" pitchFamily="65" charset="-122"/>
              </a:rPr>
              <a:t>有了图片特征后，计算待搜图与其他图片的汉明距离，即相似度，相似度最大的可认为是相似图片。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7B385C-8200-42E1-AD53-464DA5D2F3F1}"/>
              </a:ext>
            </a:extLst>
          </p:cNvPr>
          <p:cNvSpPr txBox="1"/>
          <p:nvPr/>
        </p:nvSpPr>
        <p:spPr>
          <a:xfrm>
            <a:off x="1785257" y="1848073"/>
            <a:ext cx="9372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ea typeface="方正新舒体繁体" panose="03000509000000000000" pitchFamily="65" charset="-122"/>
              </a:rPr>
              <a:t>、基于社交的图片推荐</a:t>
            </a:r>
            <a:endParaRPr lang="en-US" altLang="zh-CN" sz="2000" dirty="0">
              <a:ea typeface="方正新舒体繁体" panose="03000509000000000000" pitchFamily="65" charset="-122"/>
            </a:endParaRPr>
          </a:p>
          <a:p>
            <a:endParaRPr lang="en-US" altLang="zh-CN" sz="2000" dirty="0"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ea typeface="方正新舒体繁体" panose="03000509000000000000" pitchFamily="65" charset="-122"/>
              </a:rPr>
              <a:t>用户的社交行为主要有浏览其他用户的图库、点赞、评论和收藏。</a:t>
            </a:r>
            <a:endParaRPr lang="en-US" altLang="zh-CN" sz="2000" dirty="0">
              <a:ea typeface="方正新舒体繁体" panose="03000509000000000000" pitchFamily="65" charset="-122"/>
            </a:endParaRPr>
          </a:p>
          <a:p>
            <a:endParaRPr lang="en-US" altLang="zh-CN" sz="2000" dirty="0"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ea typeface="方正新舒体繁体" panose="03000509000000000000" pitchFamily="65" charset="-122"/>
              </a:rPr>
              <a:t>根据这些行为可以判断用户的兴趣爱好，并通过相应的标签找到更多的图片，并推荐给用户。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8" grpId="0"/>
      <p:bldP spid="8" grpId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80337" y="-1270"/>
            <a:ext cx="2420398" cy="1187851"/>
            <a:chOff x="4949577" y="107022"/>
            <a:chExt cx="2420398" cy="1187851"/>
          </a:xfrm>
        </p:grpSpPr>
        <p:sp>
          <p:nvSpPr>
            <p:cNvPr id="8" name="文本框 7"/>
            <p:cNvSpPr txBox="1"/>
            <p:nvPr/>
          </p:nvSpPr>
          <p:spPr>
            <a:xfrm>
              <a:off x="4949577" y="648542"/>
              <a:ext cx="203132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方正祥隶繁体" panose="03000509000000000000" pitchFamily="65" charset="-122"/>
                </a:rPr>
                <a:t>成果展示</a:t>
              </a:r>
              <a:endPara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ea typeface="方正祥隶繁体" panose="03000509000000000000" pitchFamily="65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2323A87-2D2C-4DF2-B89D-31D1AACC2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7" y="333829"/>
            <a:ext cx="9210664" cy="6446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9A83B4-247E-4EC8-8666-BE70D7D49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9" y="-24998"/>
            <a:ext cx="9210662" cy="6907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52742" y="107022"/>
            <a:ext cx="2417233" cy="1191550"/>
            <a:chOff x="4952742" y="107022"/>
            <a:chExt cx="2417233" cy="1191550"/>
          </a:xfrm>
        </p:grpSpPr>
        <p:sp>
          <p:nvSpPr>
            <p:cNvPr id="5" name="文本框 4"/>
            <p:cNvSpPr txBox="1"/>
            <p:nvPr/>
          </p:nvSpPr>
          <p:spPr>
            <a:xfrm>
              <a:off x="5398638" y="652241"/>
              <a:ext cx="1107996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方正祥隶繁体" panose="03000509000000000000" pitchFamily="65" charset="-122"/>
                </a:rPr>
                <a:t>总结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8" y="1285087"/>
            <a:ext cx="2677470" cy="472494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69F5C0E-FD13-4782-9BB0-B286B2CCAE42}"/>
              </a:ext>
            </a:extLst>
          </p:cNvPr>
          <p:cNvSpPr txBox="1"/>
          <p:nvPr/>
        </p:nvSpPr>
        <p:spPr>
          <a:xfrm>
            <a:off x="3751809" y="1843791"/>
            <a:ext cx="73970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方正新舒体繁体" panose="03000509000000000000" pitchFamily="65" charset="-122"/>
              </a:rPr>
              <a:t>本课题从用户对智能化、有效管理图片的需求出发，运用</a:t>
            </a:r>
            <a:r>
              <a:rPr lang="en-US" altLang="zh-CN" sz="2000" dirty="0">
                <a:ea typeface="方正新舒体繁体" panose="03000509000000000000" pitchFamily="65" charset="-122"/>
              </a:rPr>
              <a:t>Web</a:t>
            </a:r>
            <a:r>
              <a:rPr lang="zh-CN" altLang="en-US" sz="2000" dirty="0">
                <a:ea typeface="方正新舒体繁体" panose="03000509000000000000" pitchFamily="65" charset="-122"/>
              </a:rPr>
              <a:t>技术和深度学习打造了一款图片云端管理系统。</a:t>
            </a:r>
            <a:endParaRPr lang="en-US" altLang="zh-CN" sz="2000" dirty="0">
              <a:ea typeface="方正新舒体繁体" panose="03000509000000000000" pitchFamily="65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ea typeface="方正新舒体繁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方正新舒体繁体" panose="03000509000000000000" pitchFamily="65" charset="-122"/>
              </a:rPr>
              <a:t>项目中最具挑战力的是运用深度学习实现系统的图片自动分类功能，在这过程中遇到很多棘手的问题，但也让我对图像处理和深度学习有了更高的理解。总的来说，经过本次项目的研究，我的分析问题和解决问题的能力得到了很大的提高。</a:t>
            </a:r>
            <a:endParaRPr lang="en-US" altLang="zh-CN" sz="2000" dirty="0">
              <a:ea typeface="方正新舒体繁体" panose="03000509000000000000" pitchFamily="65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07"/>
            <a:ext cx="12192000" cy="361112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160461"/>
            <a:ext cx="4918579" cy="103239"/>
            <a:chOff x="0" y="3377381"/>
            <a:chExt cx="4918579" cy="103239"/>
          </a:xfrm>
        </p:grpSpPr>
        <p:cxnSp>
          <p:nvCxnSpPr>
            <p:cNvPr id="3" name="直接连接符 2"/>
            <p:cNvCxnSpPr>
              <a:endCxn id="2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77745" y="485813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隶书繁体" panose="03000509000000000000" pitchFamily="65" charset="-122"/>
                <a:ea typeface="方正隶书繁体" panose="03000509000000000000" pitchFamily="65" charset="-122"/>
              </a:rPr>
              <a:t>谢谢观看</a:t>
            </a:r>
          </a:p>
        </p:txBody>
      </p:sp>
      <p:grpSp>
        <p:nvGrpSpPr>
          <p:cNvPr id="12" name="组合 11"/>
          <p:cNvGrpSpPr/>
          <p:nvPr/>
        </p:nvGrpSpPr>
        <p:grpSpPr>
          <a:xfrm flipH="1">
            <a:off x="7273421" y="5160461"/>
            <a:ext cx="4918579" cy="103239"/>
            <a:chOff x="0" y="3377381"/>
            <a:chExt cx="4918579" cy="103239"/>
          </a:xfrm>
        </p:grpSpPr>
        <p:cxnSp>
          <p:nvCxnSpPr>
            <p:cNvPr id="13" name="直接连接符 12"/>
            <p:cNvCxnSpPr>
              <a:endCxn id="14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523</Words>
  <Application>Microsoft Office PowerPoint</Application>
  <PresentationFormat>宽屏</PresentationFormat>
  <Paragraphs>62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方正隶书繁体</vt:lpstr>
      <vt:lpstr>方正祥隶繁体</vt:lpstr>
      <vt:lpstr>方正新舒体繁体</vt:lpstr>
      <vt:lpstr>隶书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</dc:title>
  <dc:creator>第一PPT</dc:creator>
  <cp:keywords>www.1ppt.com</cp:keywords>
  <dc:description>www.1ppt.com</dc:description>
  <cp:lastModifiedBy>李 莘</cp:lastModifiedBy>
  <cp:revision>215</cp:revision>
  <dcterms:created xsi:type="dcterms:W3CDTF">2017-03-21T08:36:00Z</dcterms:created>
  <dcterms:modified xsi:type="dcterms:W3CDTF">2019-05-31T00:13:34Z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