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9719"/>
    <a:srgbClr val="2A9488"/>
    <a:srgbClr val="2E9E91"/>
    <a:srgbClr val="35AC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5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5" y="1906543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30"/>
            <a:ext cx="587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5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1"/>
            <a:ext cx="4069080" cy="1162051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1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5" y="452719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5" y="4801576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5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9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5367338"/>
            <a:ext cx="8304213" cy="80486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5" y="4280648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9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5344927"/>
            <a:ext cx="8304213" cy="804863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2" y="914401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1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3" y="4953002"/>
            <a:ext cx="2472017" cy="124609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6" y="4419601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5" y="461683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5" y="4801576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5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2" y="4800600"/>
            <a:ext cx="5691651" cy="566739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7" y="5367338"/>
            <a:ext cx="5653507" cy="80486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5" y="455774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5" y="157784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5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4" y="2857536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7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5" y="457200"/>
            <a:ext cx="6497637" cy="5937251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4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5" y="455774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5" y="157784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5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4" y="2017059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6"/>
            <a:ext cx="7754284" cy="484095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5" y="1906543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30"/>
            <a:ext cx="587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5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5" y="4801576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5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7"/>
            <a:ext cx="587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4" y="443755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5" y="4801576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5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7"/>
            <a:ext cx="587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9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9" y="5862919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5" y="455774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5" y="1577848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5" y="455774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5" y="1577848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7"/>
            <a:ext cx="3931920" cy="833251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7"/>
            <a:ext cx="3931920" cy="833251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5" y="455774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5" y="1577848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5" y="452719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5" y="2133601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61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5" y="630383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如何处理卡片？</a:t>
            </a:r>
            <a:endParaRPr kumimoji="1" lang="zh-CN" alt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30348" y="2669939"/>
            <a:ext cx="61116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1</a:t>
            </a:r>
            <a:r>
              <a:rPr kumimoji="1" lang="zh-CN" altLang="en-US" sz="2800" dirty="0" smtClean="0"/>
              <a:t>，根据步骤复现问题，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分析</a:t>
            </a:r>
            <a:r>
              <a:rPr kumimoji="1" lang="en-US" altLang="zh-CN" sz="2800" dirty="0" smtClean="0"/>
              <a:t>LOG</a:t>
            </a:r>
            <a:r>
              <a:rPr kumimoji="1" lang="zh-CN" altLang="en-US" sz="2800" dirty="0" smtClean="0"/>
              <a:t>如果</a:t>
            </a:r>
            <a:r>
              <a:rPr kumimoji="1" lang="zh-CN" altLang="zh-CN" sz="2800" dirty="0" smtClean="0"/>
              <a:t>L</a:t>
            </a:r>
            <a:r>
              <a:rPr kumimoji="1" lang="en-US" altLang="zh-CN" sz="2800" dirty="0" smtClean="0"/>
              <a:t>OG</a:t>
            </a:r>
            <a:r>
              <a:rPr kumimoji="1" lang="zh-CN" altLang="en-US" sz="2800" dirty="0" smtClean="0"/>
              <a:t>没有有价值的信息，</a:t>
            </a:r>
            <a:endParaRPr kumimoji="1" lang="en-US" altLang="zh-CN" sz="2800" dirty="0"/>
          </a:p>
          <a:p>
            <a:r>
              <a:rPr kumimoji="1" lang="zh-CN" altLang="en-US" sz="2800" dirty="0" smtClean="0"/>
              <a:t>分析下可能造成问题的原因。</a:t>
            </a:r>
            <a:endParaRPr kumimoji="1" lang="zh-CN" altLang="en-US" sz="2800" dirty="0"/>
          </a:p>
        </p:txBody>
      </p:sp>
      <p:sp>
        <p:nvSpPr>
          <p:cNvPr id="14" name="文本框 13"/>
          <p:cNvSpPr txBox="1"/>
          <p:nvPr/>
        </p:nvSpPr>
        <p:spPr>
          <a:xfrm>
            <a:off x="969122" y="4608931"/>
            <a:ext cx="74382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2</a:t>
            </a:r>
            <a:r>
              <a:rPr kumimoji="1" lang="zh-CN" altLang="en-US" sz="2800" dirty="0" smtClean="0"/>
              <a:t>，</a:t>
            </a:r>
            <a:r>
              <a:rPr kumimoji="1" lang="zh-CN" altLang="en-US" sz="2800" dirty="0"/>
              <a:t>能快速定位那些是</a:t>
            </a:r>
            <a:r>
              <a:rPr kumimoji="1" lang="en-US" altLang="zh-CN" sz="2800" dirty="0"/>
              <a:t>Java</a:t>
            </a:r>
            <a:r>
              <a:rPr kumimoji="1" lang="zh-CN" altLang="en-US" sz="2800" dirty="0"/>
              <a:t>上层代码问题，</a:t>
            </a:r>
            <a:r>
              <a:rPr kumimoji="1" lang="zh-CN" altLang="en-US" sz="2800" dirty="0" smtClean="0"/>
              <a:t>哪些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是</a:t>
            </a:r>
            <a:r>
              <a:rPr kumimoji="1" lang="zh-CN" altLang="en-US" sz="2800" dirty="0"/>
              <a:t>组件问题，哪些是网页上的错误。</a:t>
            </a:r>
          </a:p>
        </p:txBody>
      </p:sp>
    </p:spTree>
    <p:extLst>
      <p:ext uri="{BB962C8B-B14F-4D97-AF65-F5344CB8AC3E}">
        <p14:creationId xmlns:p14="http://schemas.microsoft.com/office/powerpoint/2010/main" val="264816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37284" y="84656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35ACA2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解决方案</a:t>
            </a:r>
            <a:endParaRPr kumimoji="1" lang="zh-CN" altLang="en-US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35ACA2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7284" y="1423608"/>
            <a:ext cx="719408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找到代码中调起电话的地方查看是否正确。</a:t>
            </a:r>
            <a:endParaRPr lang="en-US" altLang="zh-CN" sz="2400" dirty="0" smtClean="0"/>
          </a:p>
          <a:p>
            <a:r>
              <a:rPr lang="en-US" altLang="zh-CN" sz="2400" dirty="0" smtClean="0"/>
              <a:t>7.0</a:t>
            </a:r>
          </a:p>
          <a:p>
            <a:r>
              <a:rPr lang="en-US" altLang="zh-CN" sz="2400" dirty="0"/>
              <a:t> Intent </a:t>
            </a:r>
            <a:r>
              <a:rPr lang="en-US" altLang="zh-CN" sz="2400" dirty="0" err="1"/>
              <a:t>myIntentDial</a:t>
            </a:r>
            <a:r>
              <a:rPr lang="en-US" altLang="zh-CN" sz="2400" dirty="0"/>
              <a:t> = </a:t>
            </a:r>
            <a:r>
              <a:rPr lang="en-US" altLang="zh-CN" sz="2400" b="1" dirty="0"/>
              <a:t>new </a:t>
            </a:r>
            <a:r>
              <a:rPr lang="en-US" altLang="zh-CN" sz="2400" b="1" dirty="0" smtClean="0"/>
              <a:t>Intent(</a:t>
            </a:r>
            <a:r>
              <a:rPr lang="en-US" altLang="zh-CN" sz="2400" b="1" dirty="0" err="1" smtClean="0"/>
              <a:t>Intent.</a:t>
            </a:r>
            <a:r>
              <a:rPr lang="en-US" altLang="zh-CN" sz="2400" b="1" i="1" dirty="0" err="1" smtClean="0"/>
              <a:t>ACTION_View</a:t>
            </a:r>
            <a:r>
              <a:rPr lang="en-US" altLang="zh-CN" sz="2400" b="1" i="1" dirty="0" smtClean="0"/>
              <a:t>,</a:t>
            </a:r>
          </a:p>
          <a:p>
            <a:r>
              <a:rPr lang="en-US" altLang="zh-CN" sz="2400" b="1" i="1" dirty="0" smtClean="0"/>
              <a:t> </a:t>
            </a:r>
            <a:r>
              <a:rPr lang="en-US" altLang="zh-CN" sz="2400" b="1" i="1" dirty="0" err="1"/>
              <a:t>Uri.parse</a:t>
            </a:r>
            <a:r>
              <a:rPr lang="en-US" altLang="zh-CN" sz="2400" b="1" i="1" dirty="0" smtClean="0"/>
              <a:t>(“</a:t>
            </a:r>
            <a:r>
              <a:rPr lang="en-US" altLang="zh-CN" sz="2400" b="1" i="1" dirty="0" err="1" smtClean="0"/>
              <a:t>tel</a:t>
            </a:r>
            <a:r>
              <a:rPr lang="en-US" altLang="zh-CN" sz="2400" b="1" i="1" dirty="0" smtClean="0"/>
              <a:t>:” </a:t>
            </a:r>
            <a:r>
              <a:rPr lang="en-US" altLang="zh-CN" sz="2400" b="1" i="1" dirty="0"/>
              <a:t>+ </a:t>
            </a:r>
            <a:r>
              <a:rPr lang="en-US" altLang="zh-CN" sz="2400" b="1" i="1" dirty="0" err="1"/>
              <a:t>phoneNumber</a:t>
            </a:r>
            <a:r>
              <a:rPr lang="en-US" altLang="zh-CN" sz="2400" b="1" i="1" dirty="0" smtClean="0"/>
              <a:t>))</a:t>
            </a:r>
            <a:r>
              <a:rPr lang="zh-CN" altLang="en-US" sz="2400" b="1" i="1" dirty="0" smtClean="0"/>
              <a:t>；</a:t>
            </a:r>
            <a:endParaRPr lang="en-US" altLang="zh-CN" sz="2400" dirty="0" smtClean="0"/>
          </a:p>
          <a:p>
            <a:r>
              <a:rPr lang="en-US" altLang="zh-CN" sz="2400" dirty="0" smtClean="0"/>
              <a:t>8.2</a:t>
            </a:r>
          </a:p>
          <a:p>
            <a:r>
              <a:rPr lang="en-US" altLang="zh-CN" sz="2400" dirty="0"/>
              <a:t> Intent </a:t>
            </a:r>
            <a:r>
              <a:rPr lang="en-US" altLang="zh-CN" sz="2400" dirty="0" err="1"/>
              <a:t>myIntentDial</a:t>
            </a:r>
            <a:r>
              <a:rPr lang="en-US" altLang="zh-CN" sz="2400" dirty="0"/>
              <a:t> = </a:t>
            </a:r>
            <a:r>
              <a:rPr lang="en-US" altLang="zh-CN" sz="2400" b="1" dirty="0"/>
              <a:t>new Intent(</a:t>
            </a:r>
            <a:r>
              <a:rPr lang="en-US" altLang="zh-CN" sz="2400" b="1" dirty="0" err="1"/>
              <a:t>Intent.</a:t>
            </a:r>
            <a:r>
              <a:rPr lang="en-US" altLang="zh-CN" sz="2400" b="1" i="1" dirty="0" err="1"/>
              <a:t>ACTION_DIAL</a:t>
            </a:r>
            <a:r>
              <a:rPr lang="en-US" altLang="zh-CN" sz="2400" b="1" i="1" dirty="0"/>
              <a:t>, </a:t>
            </a:r>
            <a:endParaRPr lang="en-US" altLang="zh-CN" sz="2400" b="1" i="1" dirty="0" smtClean="0"/>
          </a:p>
          <a:p>
            <a:r>
              <a:rPr lang="en-US" altLang="zh-CN" sz="2400" b="1" i="1" dirty="0" err="1" smtClean="0"/>
              <a:t>Uri.parse</a:t>
            </a:r>
            <a:r>
              <a:rPr lang="en-US" altLang="zh-CN" sz="2400" b="1" i="1" dirty="0"/>
              <a:t>("</a:t>
            </a:r>
            <a:r>
              <a:rPr lang="en-US" altLang="zh-CN" sz="2400" b="1" i="1" dirty="0" err="1"/>
              <a:t>tel</a:t>
            </a:r>
            <a:r>
              <a:rPr lang="en-US" altLang="zh-CN" sz="2400" b="1" i="1" dirty="0"/>
              <a:t>:" + </a:t>
            </a:r>
            <a:r>
              <a:rPr lang="en-US" altLang="zh-CN" sz="2400" b="1" i="1" dirty="0" err="1"/>
              <a:t>phoneNumber</a:t>
            </a:r>
            <a:r>
              <a:rPr lang="en-US" altLang="zh-CN" sz="2400" b="1" i="1" dirty="0" smtClean="0"/>
              <a:t>));</a:t>
            </a:r>
            <a:endParaRPr lang="zh-CN" altLang="en-US" sz="2400" b="1" i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718487" y="379352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28555" y="4478694"/>
            <a:ext cx="82506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同样的需要多种方式去解决的问题：</a:t>
            </a:r>
            <a:r>
              <a:rPr kumimoji="1" lang="en-US" altLang="zh-CN" dirty="0" smtClean="0"/>
              <a:t>7.0.8</a:t>
            </a:r>
          </a:p>
          <a:p>
            <a:endParaRPr kumimoji="1" lang="en-US" altLang="zh-CN" dirty="0"/>
          </a:p>
          <a:p>
            <a:r>
              <a:rPr kumimoji="1" lang="zh-CN" altLang="en-US" dirty="0" smtClean="0"/>
              <a:t>如：在地图头像选择照片时，</a:t>
            </a:r>
            <a:r>
              <a:rPr lang="en-US" altLang="zh-CN" dirty="0" err="1"/>
              <a:t>Itent.ACTION_PICK</a:t>
            </a:r>
            <a:r>
              <a:rPr lang="en-US" altLang="zh-CN" dirty="0"/>
              <a:t>  </a:t>
            </a:r>
            <a:r>
              <a:rPr lang="en-US" altLang="zh-CN" dirty="0" err="1"/>
              <a:t>Intent.ACTION_GET_CONTENT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zh-CN" altLang="en-US" dirty="0" smtClean="0"/>
              <a:t>两者</a:t>
            </a:r>
            <a:r>
              <a:rPr lang="zh-CN" altLang="en-US" dirty="0"/>
              <a:t>都可以完成类似的</a:t>
            </a:r>
            <a:r>
              <a:rPr lang="zh-CN" altLang="en-US" dirty="0" smtClean="0"/>
              <a:t>功能。一个是直接打开相册的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，一个是</a:t>
            </a:r>
            <a:r>
              <a:rPr lang="zh-CN" altLang="en-US" dirty="0"/>
              <a:t>通过</a:t>
            </a:r>
            <a:r>
              <a:rPr lang="en-US" altLang="zh-CN" dirty="0"/>
              <a:t>intent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zh-CN" altLang="en-US" dirty="0" smtClean="0"/>
              <a:t>设置</a:t>
            </a:r>
            <a:r>
              <a:rPr lang="zh-CN" altLang="en-US" dirty="0"/>
              <a:t>的</a:t>
            </a:r>
            <a:r>
              <a:rPr lang="en-US" altLang="zh-CN" dirty="0"/>
              <a:t>type</a:t>
            </a:r>
            <a:r>
              <a:rPr lang="zh-CN" altLang="en-US" dirty="0"/>
              <a:t>属性来判断具体调用哪个程序</a:t>
            </a:r>
            <a:r>
              <a:rPr lang="zh-CN" altLang="en-US" dirty="0" smtClean="0"/>
              <a:t>的。“</a:t>
            </a:r>
            <a:r>
              <a:rPr lang="en-US" altLang="zh-CN" dirty="0" smtClean="0"/>
              <a:t>image”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048674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Bug5</a:t>
            </a:r>
            <a:r>
              <a:rPr kumimoji="1" lang="zh-CN" altLang="en-US" dirty="0" smtClean="0"/>
              <a:t>（引擎问题找到对应函数）</a:t>
            </a:r>
            <a:endParaRPr kumimoji="1"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76205" y="2260345"/>
            <a:ext cx="5918095" cy="461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问题描述:</a:t>
            </a:r>
            <a:r>
              <a:rPr kumimoji="1" lang="en-US" altLang="zh-CN" sz="2400" dirty="0" smtClean="0"/>
              <a:t>monkey</a:t>
            </a:r>
            <a:r>
              <a:rPr kumimoji="1" lang="zh-CN" altLang="en-US" sz="2400" dirty="0" smtClean="0"/>
              <a:t>或自动化测试地图</a:t>
            </a:r>
            <a:r>
              <a:rPr kumimoji="1" lang="en-US" altLang="zh-CN" sz="2400" dirty="0" smtClean="0"/>
              <a:t>crash</a:t>
            </a:r>
            <a:r>
              <a:rPr kumimoji="1" lang="zh-CN" altLang="en-US" sz="2400" dirty="0" smtClean="0"/>
              <a:t>。</a:t>
            </a:r>
            <a:endParaRPr kumimoji="1" lang="en-US" altLang="zh-CN" sz="2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472500" y="2951073"/>
            <a:ext cx="8556797" cy="120032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sz="2400" dirty="0" smtClean="0"/>
              <a:t>没有复现步骤，分析</a:t>
            </a:r>
            <a:r>
              <a:rPr kumimoji="1" lang="en-US" altLang="zh-CN" sz="2400" dirty="0" smtClean="0"/>
              <a:t>log</a:t>
            </a:r>
            <a:r>
              <a:rPr kumimoji="1" lang="zh-CN" altLang="en-US" sz="2400" dirty="0" smtClean="0"/>
              <a:t>。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查看地图</a:t>
            </a:r>
            <a:r>
              <a:rPr kumimoji="1" lang="en-US" altLang="zh-CN" sz="2400" dirty="0" smtClean="0"/>
              <a:t>log</a:t>
            </a:r>
            <a:r>
              <a:rPr kumimoji="1" lang="zh-CN" altLang="en-US" sz="2400" dirty="0" smtClean="0"/>
              <a:t>中是否有</a:t>
            </a:r>
            <a:r>
              <a:rPr kumimoji="1" lang="en-US" altLang="zh-CN" sz="2400" dirty="0" err="1" smtClean="0"/>
              <a:t>backtrace</a:t>
            </a:r>
            <a:r>
              <a:rPr kumimoji="1" lang="zh-CN" altLang="en-US" sz="2400" dirty="0" smtClean="0"/>
              <a:t>关键字，关键字后是堆栈信息是否包含</a:t>
            </a:r>
            <a:r>
              <a:rPr kumimoji="1" lang="en-US" altLang="zh-CN" sz="2400" dirty="0" smtClean="0"/>
              <a:t>libapp_BaiduMapApplib.so</a:t>
            </a:r>
            <a:r>
              <a:rPr kumimoji="1" lang="zh-CN" altLang="en-US" sz="2400" dirty="0" smtClean="0"/>
              <a:t>。</a:t>
            </a:r>
            <a:endParaRPr kumimoji="1" lang="zh-CN" altLang="en-US" sz="2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476205" y="4435966"/>
            <a:ext cx="8566769" cy="12003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400" dirty="0" smtClean="0"/>
              <a:t>分析</a:t>
            </a:r>
            <a:r>
              <a:rPr lang="en-US" altLang="zh-CN" sz="2400" dirty="0" smtClean="0">
                <a:sym typeface="Wingdings" panose="05000000000000000000" pitchFamily="2" charset="2"/>
              </a:rPr>
              <a:t>: </a:t>
            </a:r>
            <a:r>
              <a:rPr lang="zh-CN" altLang="en-US" sz="2400" dirty="0" smtClean="0">
                <a:sym typeface="Wingdings" panose="05000000000000000000" pitchFamily="2" charset="2"/>
              </a:rPr>
              <a:t>这些堆栈信息有有什么最用？</a:t>
            </a:r>
            <a:endParaRPr lang="en-US" altLang="zh-CN" sz="2400" dirty="0" smtClean="0">
              <a:sym typeface="Wingdings" panose="05000000000000000000" pitchFamily="2" charset="2"/>
            </a:endParaRPr>
          </a:p>
          <a:p>
            <a:r>
              <a:rPr lang="en-US" altLang="zh-CN" sz="2400" dirty="0">
                <a:sym typeface="Wingdings" panose="05000000000000000000" pitchFamily="2" charset="2"/>
              </a:rPr>
              <a:t> </a:t>
            </a:r>
            <a:r>
              <a:rPr lang="en-US" altLang="zh-CN" sz="2400" dirty="0" smtClean="0">
                <a:sym typeface="Wingdings" panose="05000000000000000000" pitchFamily="2" charset="2"/>
              </a:rPr>
              <a:t>           </a:t>
            </a:r>
            <a:r>
              <a:rPr lang="zh-CN" altLang="en-US" sz="2400" dirty="0" smtClean="0">
                <a:sym typeface="Wingdings" panose="05000000000000000000" pitchFamily="2" charset="2"/>
              </a:rPr>
              <a:t>编译引擎</a:t>
            </a:r>
            <a:r>
              <a:rPr lang="en-US" altLang="zh-CN" sz="2400" dirty="0" err="1" smtClean="0">
                <a:sym typeface="Wingdings" panose="05000000000000000000" pitchFamily="2" charset="2"/>
              </a:rPr>
              <a:t>ndk</a:t>
            </a:r>
            <a:r>
              <a:rPr lang="en-US" altLang="zh-CN" sz="2400" dirty="0" smtClean="0">
                <a:sym typeface="Wingdings" panose="05000000000000000000" pitchFamily="2" charset="2"/>
              </a:rPr>
              <a:t>-build</a:t>
            </a:r>
            <a:r>
              <a:rPr lang="zh-CN" altLang="en-US" sz="2400" dirty="0" smtClean="0">
                <a:sym typeface="Wingdings" panose="05000000000000000000" pitchFamily="2" charset="2"/>
              </a:rPr>
              <a:t>，生成</a:t>
            </a:r>
            <a:r>
              <a:rPr lang="en-US" altLang="zh-CN" sz="2400" dirty="0" smtClean="0">
                <a:sym typeface="Wingdings" panose="05000000000000000000" pitchFamily="2" charset="2"/>
              </a:rPr>
              <a:t>so</a:t>
            </a:r>
            <a:r>
              <a:rPr lang="zh-CN" altLang="en-US" sz="2400" dirty="0" smtClean="0">
                <a:sym typeface="Wingdings" panose="05000000000000000000" pitchFamily="2" charset="2"/>
              </a:rPr>
              <a:t>文件，能否借助</a:t>
            </a:r>
            <a:r>
              <a:rPr lang="en-US" altLang="zh-CN" sz="2400" dirty="0" smtClean="0">
                <a:sym typeface="Wingdings" panose="05000000000000000000" pitchFamily="2" charset="2"/>
              </a:rPr>
              <a:t>NDK</a:t>
            </a:r>
            <a:r>
              <a:rPr lang="zh-CN" altLang="en-US" sz="2400" dirty="0" smtClean="0">
                <a:sym typeface="Wingdings" panose="05000000000000000000" pitchFamily="2" charset="2"/>
              </a:rPr>
              <a:t>快速定位</a:t>
            </a:r>
            <a:endParaRPr lang="en-US" altLang="zh-CN" sz="2400" dirty="0" smtClean="0">
              <a:sym typeface="Wingdings" panose="05000000000000000000" pitchFamily="2" charset="2"/>
            </a:endParaRPr>
          </a:p>
          <a:p>
            <a:r>
              <a:rPr lang="en-US" altLang="zh-CN" sz="2400" dirty="0">
                <a:sym typeface="Wingdings" panose="05000000000000000000" pitchFamily="2" charset="2"/>
              </a:rPr>
              <a:t> </a:t>
            </a:r>
            <a:r>
              <a:rPr lang="en-US" altLang="zh-CN" sz="2400" dirty="0" smtClean="0">
                <a:sym typeface="Wingdings" panose="05000000000000000000" pitchFamily="2" charset="2"/>
              </a:rPr>
              <a:t>           </a:t>
            </a:r>
            <a:r>
              <a:rPr lang="zh-CN" altLang="en-US" sz="2400" dirty="0" smtClean="0">
                <a:sym typeface="Wingdings" panose="05000000000000000000" pitchFamily="2" charset="2"/>
              </a:rPr>
              <a:t>问题？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2349318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37284" y="84656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35ACA2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解决方案</a:t>
            </a:r>
            <a:endParaRPr kumimoji="1" lang="zh-CN" altLang="en-US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35ACA2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7284" y="1423608"/>
            <a:ext cx="837466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NDK </a:t>
            </a:r>
            <a:r>
              <a:rPr lang="zh-CN" altLang="zh-CN" sz="2400" dirty="0"/>
              <a:t>程序在崩溃时会生成一个</a:t>
            </a:r>
            <a:r>
              <a:rPr lang="en-US" altLang="zh-CN" sz="2400" dirty="0"/>
              <a:t> tombstone </a:t>
            </a:r>
            <a:r>
              <a:rPr lang="zh-CN" altLang="zh-CN" sz="2400" dirty="0"/>
              <a:t>的</a:t>
            </a:r>
            <a:r>
              <a:rPr lang="en-US" altLang="zh-CN" sz="2400" dirty="0"/>
              <a:t> </a:t>
            </a:r>
            <a:r>
              <a:rPr lang="en-US" altLang="zh-CN" sz="2400" dirty="0" err="1"/>
              <a:t>backtrace</a:t>
            </a:r>
            <a:r>
              <a:rPr lang="en-US" altLang="zh-CN" sz="2400" dirty="0"/>
              <a:t> </a:t>
            </a:r>
            <a:r>
              <a:rPr lang="zh-CN" altLang="zh-CN" sz="2400" dirty="0"/>
              <a:t>，</a:t>
            </a:r>
            <a:r>
              <a:rPr lang="en-US" altLang="zh-CN" sz="2400" dirty="0"/>
              <a:t> </a:t>
            </a:r>
            <a:r>
              <a:rPr lang="zh-CN" altLang="zh-CN" sz="2400" dirty="0"/>
              <a:t>并</a:t>
            </a:r>
            <a:r>
              <a:rPr lang="zh-CN" altLang="zh-CN" sz="2400" dirty="0" smtClean="0"/>
              <a:t>在</a:t>
            </a:r>
            <a:endParaRPr lang="en-US" altLang="zh-CN" sz="2400" dirty="0" smtClean="0"/>
          </a:p>
          <a:p>
            <a:r>
              <a:rPr lang="en-US" altLang="zh-CN" sz="2400" dirty="0" smtClean="0"/>
              <a:t>log</a:t>
            </a:r>
            <a:r>
              <a:rPr lang="zh-CN" altLang="zh-CN" sz="2400" dirty="0"/>
              <a:t>中打印出来，从这个</a:t>
            </a:r>
            <a:r>
              <a:rPr lang="en-US" altLang="zh-CN" sz="2400" dirty="0"/>
              <a:t> </a:t>
            </a:r>
            <a:r>
              <a:rPr lang="en-US" altLang="zh-CN" sz="2400" dirty="0" err="1"/>
              <a:t>backtrace</a:t>
            </a:r>
            <a:r>
              <a:rPr lang="en-US" altLang="zh-CN" sz="2400" dirty="0"/>
              <a:t> </a:t>
            </a:r>
            <a:r>
              <a:rPr lang="zh-CN" altLang="zh-CN" sz="2400" dirty="0"/>
              <a:t>中我们可以可以利用调用</a:t>
            </a:r>
            <a:r>
              <a:rPr lang="zh-CN" altLang="zh-CN" sz="2400" dirty="0" smtClean="0"/>
              <a:t>的</a:t>
            </a:r>
            <a:endParaRPr lang="en-US" altLang="zh-CN" sz="2400" dirty="0" smtClean="0"/>
          </a:p>
          <a:p>
            <a:r>
              <a:rPr lang="zh-CN" altLang="zh-CN" sz="2400" dirty="0" smtClean="0"/>
              <a:t>堆栈</a:t>
            </a:r>
            <a:r>
              <a:rPr lang="zh-CN" altLang="zh-CN" sz="2400" dirty="0"/>
              <a:t>信息确定造成崩溃的函数。由于</a:t>
            </a:r>
            <a:r>
              <a:rPr lang="en-US" altLang="zh-CN" sz="2400" dirty="0"/>
              <a:t> release </a:t>
            </a:r>
            <a:r>
              <a:rPr lang="zh-CN" altLang="zh-CN" sz="2400" dirty="0"/>
              <a:t>版通常都经过</a:t>
            </a:r>
            <a:r>
              <a:rPr lang="zh-CN" altLang="zh-CN" sz="2400" dirty="0" smtClean="0"/>
              <a:t>了</a:t>
            </a:r>
            <a:endParaRPr lang="en-US" altLang="zh-CN" sz="2400" dirty="0" smtClean="0"/>
          </a:p>
          <a:p>
            <a:r>
              <a:rPr lang="zh-CN" altLang="zh-CN" sz="2400" dirty="0" smtClean="0"/>
              <a:t>优化</a:t>
            </a:r>
            <a:r>
              <a:rPr lang="zh-CN" altLang="zh-CN" sz="2400" dirty="0"/>
              <a:t>，</a:t>
            </a:r>
            <a:r>
              <a:rPr lang="en-US" altLang="zh-CN" sz="2400" dirty="0" err="1"/>
              <a:t>backtrace</a:t>
            </a:r>
            <a:r>
              <a:rPr lang="en-US" altLang="zh-CN" sz="2400" dirty="0"/>
              <a:t> </a:t>
            </a:r>
            <a:r>
              <a:rPr lang="zh-CN" altLang="zh-CN" sz="2400" dirty="0"/>
              <a:t>中的偏移量并不一定非常准确，无法定位</a:t>
            </a:r>
            <a:r>
              <a:rPr lang="zh-CN" altLang="zh-CN" sz="2400" dirty="0" smtClean="0"/>
              <a:t>到</a:t>
            </a:r>
            <a:endParaRPr lang="en-US" altLang="zh-CN" sz="2400" dirty="0" smtClean="0"/>
          </a:p>
          <a:p>
            <a:r>
              <a:rPr lang="zh-CN" altLang="zh-CN" sz="2400" dirty="0" smtClean="0"/>
              <a:t>源代码</a:t>
            </a:r>
            <a:r>
              <a:rPr lang="zh-CN" altLang="zh-CN" sz="2400" dirty="0"/>
              <a:t>准确的行号</a:t>
            </a:r>
            <a:r>
              <a:rPr lang="zh-CN" altLang="zh-CN" sz="2400" dirty="0" smtClean="0"/>
              <a:t>，所以</a:t>
            </a:r>
            <a:r>
              <a:rPr lang="zh-CN" altLang="zh-CN" sz="2400" dirty="0"/>
              <a:t>在编译引擎时，通常</a:t>
            </a:r>
            <a:r>
              <a:rPr lang="en-US" altLang="zh-CN" sz="2400" dirty="0"/>
              <a:t>debug</a:t>
            </a:r>
            <a:r>
              <a:rPr lang="zh-CN" altLang="zh-CN" sz="2400" dirty="0"/>
              <a:t>和</a:t>
            </a:r>
            <a:r>
              <a:rPr lang="en-US" altLang="zh-CN" sz="2400" dirty="0" smtClean="0"/>
              <a:t>release</a:t>
            </a:r>
          </a:p>
          <a:p>
            <a:r>
              <a:rPr lang="zh-CN" altLang="zh-CN" sz="2400" dirty="0" smtClean="0"/>
              <a:t>的</a:t>
            </a:r>
            <a:r>
              <a:rPr lang="en-US" altLang="zh-CN" sz="2400" dirty="0"/>
              <a:t>so</a:t>
            </a:r>
            <a:r>
              <a:rPr lang="zh-CN" altLang="zh-CN" sz="2400" dirty="0"/>
              <a:t>一并提交。利用</a:t>
            </a:r>
            <a:r>
              <a:rPr lang="en-US" altLang="zh-CN" sz="2400" dirty="0"/>
              <a:t>debug</a:t>
            </a:r>
            <a:r>
              <a:rPr lang="zh-CN" altLang="zh-CN" sz="2400" dirty="0"/>
              <a:t>的</a:t>
            </a:r>
            <a:r>
              <a:rPr lang="en-US" altLang="zh-CN" sz="2400" dirty="0"/>
              <a:t>so</a:t>
            </a:r>
            <a:r>
              <a:rPr lang="zh-CN" altLang="zh-CN" sz="2400" dirty="0"/>
              <a:t>去查找问题。</a:t>
            </a:r>
            <a:endParaRPr lang="zh-CN" altLang="en-US" sz="2400" b="1" i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718487" y="379352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28555" y="4478694"/>
            <a:ext cx="84625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NDK</a:t>
            </a:r>
            <a:r>
              <a:rPr kumimoji="1" lang="zh-CN" altLang="en-US" dirty="0" smtClean="0"/>
              <a:t>提供了</a:t>
            </a:r>
            <a:r>
              <a:rPr kumimoji="1" lang="en-US" altLang="zh-CN" dirty="0" smtClean="0"/>
              <a:t>addr2line</a:t>
            </a:r>
            <a:r>
              <a:rPr kumimoji="1" lang="zh-CN" altLang="en-US" dirty="0" smtClean="0"/>
              <a:t>来帮助我们定位问题所在行数：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命令： </a:t>
            </a:r>
            <a:r>
              <a:rPr kumimoji="1" lang="en-US" altLang="zh-CN" dirty="0" smtClean="0"/>
              <a:t>cd</a:t>
            </a:r>
            <a:r>
              <a:rPr kumimoji="1" lang="zh-CN" altLang="en-US" dirty="0" smtClean="0"/>
              <a:t>到</a:t>
            </a:r>
            <a:r>
              <a:rPr kumimoji="1" lang="en-US" altLang="zh-CN" dirty="0" smtClean="0"/>
              <a:t>addr2line</a:t>
            </a:r>
            <a:r>
              <a:rPr kumimoji="1" lang="zh-CN" altLang="en-US" dirty="0" smtClean="0"/>
              <a:t>所在</a:t>
            </a:r>
            <a:r>
              <a:rPr kumimoji="1" lang="en-US" altLang="zh-CN" dirty="0" smtClean="0"/>
              <a:t>bin</a:t>
            </a:r>
            <a:r>
              <a:rPr kumimoji="1" lang="zh-CN" altLang="en-US" dirty="0" smtClean="0"/>
              <a:t>目录</a:t>
            </a:r>
            <a:r>
              <a:rPr kumimoji="1" lang="en-US" altLang="zh-CN" dirty="0" smtClean="0"/>
              <a:t>-&gt;addr2line-&gt; -e -&gt; debug so</a:t>
            </a:r>
            <a:r>
              <a:rPr kumimoji="1" lang="zh-CN" altLang="en-US" dirty="0" smtClean="0"/>
              <a:t>库 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栈信息（连续多个</a:t>
            </a:r>
            <a:endParaRPr kumimoji="1" lang="en-US" altLang="zh-CN" dirty="0" smtClean="0"/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   </a:t>
            </a:r>
            <a:r>
              <a:rPr kumimoji="1" lang="zh-CN" altLang="en-US" dirty="0" smtClean="0"/>
              <a:t>用空格隔开。</a:t>
            </a:r>
            <a:endParaRPr kumimoji="1" lang="en-US" altLang="zh-CN" dirty="0" smtClean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745778"/>
              </p:ext>
            </p:extLst>
          </p:nvPr>
        </p:nvGraphicFramePr>
        <p:xfrm>
          <a:off x="1245170" y="5711511"/>
          <a:ext cx="5334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包装程序外壳对象" showAsIcon="1" r:id="rId3" imgW="533520" imgH="711360" progId="Package">
                  <p:embed/>
                </p:oleObj>
              </mc:Choice>
              <mc:Fallback>
                <p:oleObj name="包装程序外壳对象" showAsIcon="1" r:id="rId3" imgW="53352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45170" y="5711511"/>
                        <a:ext cx="5334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933635"/>
              </p:ext>
            </p:extLst>
          </p:nvPr>
        </p:nvGraphicFramePr>
        <p:xfrm>
          <a:off x="4051300" y="5684427"/>
          <a:ext cx="5207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包装程序外壳对象" showAsIcon="1" r:id="rId5" imgW="520920" imgH="711360" progId="Package">
                  <p:embed/>
                </p:oleObj>
              </mc:Choice>
              <mc:Fallback>
                <p:oleObj name="包装程序外壳对象" showAsIcon="1" r:id="rId5" imgW="52092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51300" y="5684427"/>
                        <a:ext cx="5207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24765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问题举例归类</a:t>
            </a:r>
            <a:endParaRPr kumimoji="1" lang="zh-CN" alt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30348" y="2669939"/>
            <a:ext cx="839204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1</a:t>
            </a:r>
            <a:r>
              <a:rPr lang="zh-CN" altLang="en-US" sz="2800" dirty="0" smtClean="0"/>
              <a:t>，</a:t>
            </a:r>
            <a:r>
              <a:rPr lang="zh-CN" altLang="zh-CN" sz="2800" dirty="0" smtClean="0"/>
              <a:t>双卡</a:t>
            </a:r>
            <a:r>
              <a:rPr lang="zh-CN" altLang="zh-CN" sz="2800" dirty="0"/>
              <a:t>定位失败，单卡定位</a:t>
            </a:r>
            <a:r>
              <a:rPr lang="en-US" altLang="zh-CN" sz="2800" dirty="0" smtClean="0"/>
              <a:t>OK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en-US" altLang="zh-CN" sz="2800" dirty="0" smtClean="0"/>
              <a:t>2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 </a:t>
            </a:r>
            <a:r>
              <a:rPr lang="zh-CN" altLang="zh-CN" sz="2800" dirty="0" smtClean="0"/>
              <a:t>酒店</a:t>
            </a:r>
            <a:r>
              <a:rPr lang="zh-CN" altLang="en-US" sz="2800" dirty="0" smtClean="0"/>
              <a:t>详情</a:t>
            </a:r>
            <a:r>
              <a:rPr lang="zh-CN" altLang="zh-CN" sz="2800" dirty="0" smtClean="0"/>
              <a:t>地图</a:t>
            </a:r>
            <a:r>
              <a:rPr lang="zh-CN" altLang="zh-CN" sz="2800" dirty="0"/>
              <a:t>，点击罗盘不能正常</a:t>
            </a:r>
            <a:r>
              <a:rPr lang="zh-CN" altLang="zh-CN" sz="2800" dirty="0" smtClean="0"/>
              <a:t>恢复</a:t>
            </a:r>
            <a:r>
              <a:rPr lang="zh-CN" altLang="en-US" sz="2800" dirty="0" smtClean="0"/>
              <a:t>指南针</a:t>
            </a:r>
            <a:endParaRPr lang="en-US" altLang="zh-CN" sz="2800" dirty="0" smtClean="0"/>
          </a:p>
          <a:p>
            <a:r>
              <a:rPr lang="zh-CN" altLang="zh-CN" sz="2800" dirty="0" smtClean="0"/>
              <a:t>位置</a:t>
            </a:r>
            <a:r>
              <a:rPr lang="zh-CN" altLang="en-US" sz="2800" dirty="0" smtClean="0"/>
              <a:t>。</a:t>
            </a:r>
            <a:r>
              <a:rPr lang="en-US" altLang="zh-CN" sz="2800" dirty="0" smtClean="0"/>
              <a:t>(DefaultMapViewListener.java)</a:t>
            </a:r>
          </a:p>
          <a:p>
            <a:r>
              <a:rPr lang="en-US" altLang="zh-CN" sz="2800" dirty="0" smtClean="0"/>
              <a:t>3</a:t>
            </a:r>
            <a:r>
              <a:rPr lang="zh-CN" altLang="en-US" sz="2800" dirty="0" smtClean="0"/>
              <a:t>，导航过程中多次遇到</a:t>
            </a:r>
            <a:r>
              <a:rPr lang="en-US" altLang="zh-CN" sz="2800" dirty="0" smtClean="0"/>
              <a:t>crash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en-US" altLang="zh-CN" sz="2800" dirty="0" smtClean="0"/>
              <a:t>4</a:t>
            </a:r>
            <a:r>
              <a:rPr lang="zh-CN" altLang="en-US" sz="2800" dirty="0" smtClean="0"/>
              <a:t>，去掉登录页面第三方登录，入</a:t>
            </a:r>
            <a:r>
              <a:rPr lang="en-US" altLang="zh-CN" sz="2800" dirty="0" smtClean="0"/>
              <a:t>QQ</a:t>
            </a:r>
            <a:r>
              <a:rPr lang="zh-CN" altLang="en-US" sz="2800" dirty="0" smtClean="0"/>
              <a:t>，微博，微信。</a:t>
            </a:r>
            <a:endParaRPr lang="en-US" altLang="zh-CN" sz="2800" dirty="0" smtClean="0"/>
          </a:p>
          <a:p>
            <a:r>
              <a:rPr lang="en-US" altLang="zh-CN" sz="2800" dirty="0" smtClean="0"/>
              <a:t>5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ANR</a:t>
            </a:r>
            <a:r>
              <a:rPr lang="zh-CN" altLang="en-US" sz="2800" dirty="0" smtClean="0"/>
              <a:t>。</a:t>
            </a:r>
            <a:r>
              <a:rPr lang="en-US" altLang="zh-CN" sz="2800" dirty="0" err="1" smtClean="0"/>
              <a:t>Cpu,Memory</a:t>
            </a:r>
            <a:r>
              <a:rPr lang="en-US" altLang="zh-CN" sz="2800" dirty="0" smtClean="0"/>
              <a:t>.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(DiskSpaceTip.java)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6629383"/>
              </p:ext>
            </p:extLst>
          </p:nvPr>
        </p:nvGraphicFramePr>
        <p:xfrm>
          <a:off x="5929383" y="3892265"/>
          <a:ext cx="5334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包装程序外壳对象" showAsIcon="1" r:id="rId3" imgW="533520" imgH="711360" progId="Package">
                  <p:embed/>
                </p:oleObj>
              </mc:Choice>
              <mc:Fallback>
                <p:oleObj name="包装程序外壳对象" showAsIcon="1" r:id="rId3" imgW="53352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29383" y="3892265"/>
                        <a:ext cx="5334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8797922"/>
              </p:ext>
            </p:extLst>
          </p:nvPr>
        </p:nvGraphicFramePr>
        <p:xfrm>
          <a:off x="7337851" y="4793018"/>
          <a:ext cx="11557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包装程序外壳对象" showAsIcon="1" r:id="rId5" imgW="1155960" imgH="711360" progId="Package">
                  <p:embed/>
                </p:oleObj>
              </mc:Choice>
              <mc:Fallback>
                <p:oleObj name="包装程序外壳对象" showAsIcon="1" r:id="rId5" imgW="115596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337851" y="4793018"/>
                        <a:ext cx="11557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5388422"/>
              </p:ext>
            </p:extLst>
          </p:nvPr>
        </p:nvGraphicFramePr>
        <p:xfrm>
          <a:off x="6350758" y="3472501"/>
          <a:ext cx="12192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包装程序外壳对象" showAsIcon="1" r:id="rId7" imgW="1219320" imgH="711360" progId="Package">
                  <p:embed/>
                </p:oleObj>
              </mc:Choice>
              <mc:Fallback>
                <p:oleObj name="包装程序外壳对象" showAsIcon="1" r:id="rId7" imgW="121932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350758" y="3472501"/>
                        <a:ext cx="12192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33734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476205" y="4318982"/>
            <a:ext cx="8553092" cy="156966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分析过程：地图有三种缓存策略，根据复现步骤地图可能是缓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存在了手机外置</a:t>
            </a:r>
            <a:r>
              <a:rPr kumimoji="1" lang="zh-CN" altLang="zh-CN" sz="2400" dirty="0" smtClean="0"/>
              <a:t>S</a:t>
            </a:r>
            <a:r>
              <a:rPr kumimoji="1" lang="en-US" altLang="zh-CN" sz="2400" dirty="0" smtClean="0"/>
              <a:t>D</a:t>
            </a:r>
            <a:r>
              <a:rPr kumimoji="1" lang="zh-CN" altLang="en-US" sz="2400" dirty="0" smtClean="0"/>
              <a:t>卡中，</a:t>
            </a:r>
            <a:r>
              <a:rPr kumimoji="1" lang="en-US" altLang="zh-CN" sz="2400" dirty="0" smtClean="0"/>
              <a:t>SD</a:t>
            </a:r>
            <a:r>
              <a:rPr kumimoji="1" lang="zh-CN" altLang="en-US" sz="2400" dirty="0" smtClean="0"/>
              <a:t>卡异常不能正常读取数据，顺着这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个思路去看下地图用的哪种缓存策略，改为底图缓存在内置</a:t>
            </a:r>
            <a:r>
              <a:rPr kumimoji="1" lang="en-US" altLang="zh-CN" sz="2400" dirty="0" smtClean="0"/>
              <a:t>SD</a:t>
            </a:r>
          </a:p>
          <a:p>
            <a:r>
              <a:rPr kumimoji="1" lang="zh-CN" altLang="en-US" sz="2400" dirty="0" smtClean="0"/>
              <a:t>卡中。</a:t>
            </a:r>
            <a:endParaRPr kumimoji="1" lang="zh-CN" altLang="en-US" sz="2400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Bug1-#</a:t>
            </a:r>
            <a:r>
              <a:rPr kumimoji="1" lang="en-US" altLang="zh-CN" dirty="0" smtClean="0"/>
              <a:t>14517</a:t>
            </a:r>
            <a:r>
              <a:rPr kumimoji="1" lang="zh-CN" altLang="en-US" dirty="0" smtClean="0"/>
              <a:t>（华为</a:t>
            </a:r>
            <a:r>
              <a:rPr kumimoji="1" lang="en-US" altLang="zh-CN" dirty="0" smtClean="0"/>
              <a:t>6.2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76205" y="2360617"/>
            <a:ext cx="8209849" cy="8309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问题描述：插入特定</a:t>
            </a:r>
            <a:r>
              <a:rPr kumimoji="1" lang="en-US" altLang="zh-CN" sz="2400" dirty="0" smtClean="0"/>
              <a:t>SD</a:t>
            </a:r>
            <a:r>
              <a:rPr kumimoji="1" lang="zh-CN" altLang="en-US" sz="2400" dirty="0" smtClean="0"/>
              <a:t>卡地图底图无法加载，不使用正常使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用</a:t>
            </a:r>
            <a:r>
              <a:rPr kumimoji="1" lang="en-US" altLang="zh-CN" sz="2400" dirty="0"/>
              <a:t>SD</a:t>
            </a:r>
            <a:r>
              <a:rPr kumimoji="1" lang="zh-CN" altLang="en-US" sz="2400" dirty="0"/>
              <a:t>卡。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76205" y="3325302"/>
            <a:ext cx="8517626" cy="83099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sz="2400" dirty="0"/>
              <a:t>复现步骤：</a:t>
            </a:r>
            <a:r>
              <a:rPr kumimoji="1" lang="zh-CN" altLang="en-US" sz="2400" dirty="0" smtClean="0"/>
              <a:t>插入特定</a:t>
            </a:r>
            <a:r>
              <a:rPr kumimoji="1" lang="en-US" altLang="zh-CN" sz="2400" dirty="0" smtClean="0"/>
              <a:t>SD</a:t>
            </a:r>
            <a:r>
              <a:rPr kumimoji="1" lang="zh-CN" altLang="en-US" sz="2400" dirty="0"/>
              <a:t>卡，打开地图，地图地图无法加载，</a:t>
            </a:r>
            <a:r>
              <a:rPr kumimoji="1" lang="zh-CN" altLang="en-US" sz="2400" dirty="0" smtClean="0"/>
              <a:t>显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示空白地图</a:t>
            </a:r>
            <a:r>
              <a:rPr kumimoji="1" lang="zh-CN" altLang="en-US" dirty="0" smtClean="0"/>
              <a:t>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40002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37284" y="84656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35ACA2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解决方案</a:t>
            </a:r>
            <a:endParaRPr kumimoji="1" lang="zh-CN" altLang="en-US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35ACA2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16572" y="895406"/>
            <a:ext cx="47226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（</a:t>
            </a:r>
            <a:r>
              <a:rPr kumimoji="1" lang="zh-CN" altLang="en-US" sz="20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35ACA2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代码分支：</a:t>
            </a:r>
            <a:r>
              <a:rPr kumimoji="1" lang="en-US" altLang="zh-CN" sz="20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35ACA2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6</a:t>
            </a:r>
            <a:r>
              <a:rPr kumimoji="1" lang="en-US" altLang="en-US" sz="20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35ACA2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.2.42 </a:t>
            </a:r>
            <a:r>
              <a:rPr kumimoji="1" lang="zh-CN" altLang="en-US" sz="20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35ACA2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kumimoji="1" lang="en-US" altLang="zh-CN" sz="20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35ACA2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version</a:t>
            </a:r>
            <a:r>
              <a:rPr kumimoji="1" lang="en-US" altLang="zh-CN" sz="2000" dirty="0" smtClean="0">
                <a:solidFill>
                  <a:srgbClr val="35ACA2"/>
                </a:solidFill>
              </a:rPr>
              <a:t>-</a:t>
            </a:r>
            <a:r>
              <a:rPr lang="en-US" altLang="zh-CN" sz="2000" b="1" dirty="0">
                <a:solidFill>
                  <a:srgbClr val="35ACA2"/>
                </a:solidFill>
              </a:rPr>
              <a:t>r100243</a:t>
            </a:r>
            <a:r>
              <a:rPr lang="en-US" altLang="zh-CN" sz="2000" dirty="0">
                <a:solidFill>
                  <a:srgbClr val="35ACA2"/>
                </a:solidFill>
              </a:rPr>
              <a:t> </a:t>
            </a:r>
            <a:r>
              <a:rPr kumimoji="1" lang="zh-CN" alt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）</a:t>
            </a:r>
            <a:endParaRPr kumimoji="1" lang="zh-CN" altLang="en-US" sz="2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44317" y="1579172"/>
            <a:ext cx="80451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35ACA2"/>
                </a:solidFill>
              </a:rPr>
              <a:t>SD</a:t>
            </a:r>
            <a:r>
              <a:rPr lang="zh-TW" altLang="en-US" b="1" dirty="0" smtClean="0">
                <a:solidFill>
                  <a:srgbClr val="35ACA2"/>
                </a:solidFill>
              </a:rPr>
              <a:t>卡兼容方案选择</a:t>
            </a:r>
            <a:endParaRPr lang="en-US" altLang="zh-TW" b="1" dirty="0" smtClean="0">
              <a:solidFill>
                <a:srgbClr val="35ACA2"/>
              </a:solidFill>
            </a:endParaRPr>
          </a:p>
          <a:p>
            <a:r>
              <a:rPr lang="en-US" altLang="zh-TW" dirty="0" smtClean="0"/>
              <a:t>0</a:t>
            </a:r>
            <a:r>
              <a:rPr lang="en-US" altLang="zh-TW" dirty="0"/>
              <a:t>. </a:t>
            </a:r>
            <a:r>
              <a:rPr lang="zh-TW" altLang="en-US" dirty="0"/>
              <a:t>标准版方案（都没有地图数据则默认使用外置存储设备）：</a:t>
            </a:r>
          </a:p>
          <a:p>
            <a:r>
              <a:rPr lang="zh-TW" altLang="en-US" dirty="0" smtClean="0"/>
              <a:t>启动时检测手</a:t>
            </a:r>
            <a:r>
              <a:rPr lang="zh-TW" altLang="en-US" dirty="0"/>
              <a:t>机上的存储设备</a:t>
            </a:r>
            <a:r>
              <a:rPr lang="zh-TW" altLang="en-US" dirty="0" smtClean="0"/>
              <a:t>，如果</a:t>
            </a:r>
            <a:r>
              <a:rPr lang="zh-TW" altLang="en-US" dirty="0"/>
              <a:t>只有内置存储就</a:t>
            </a:r>
            <a:r>
              <a:rPr lang="zh-TW" altLang="en-US" dirty="0" smtClean="0"/>
              <a:t>使用内置存储如果同时存在两个存储器</a:t>
            </a:r>
            <a:r>
              <a:rPr lang="zh-TW" altLang="en-US" dirty="0"/>
              <a:t>，检测哪个上面有地图数据，</a:t>
            </a:r>
            <a:r>
              <a:rPr lang="zh-TW" altLang="en-US" dirty="0" smtClean="0"/>
              <a:t>就使用哪个如果都有地图数据就让用户选择并重启后生效</a:t>
            </a:r>
            <a:r>
              <a:rPr lang="zh-TW" altLang="en-US" dirty="0"/>
              <a:t>。</a:t>
            </a:r>
            <a:r>
              <a:rPr lang="zh-TW" altLang="en-US" b="1" dirty="0" smtClean="0">
                <a:solidFill>
                  <a:srgbClr val="D79719"/>
                </a:solidFill>
              </a:rPr>
              <a:t>如果都没有地图数据默认使用外置存储设备。</a:t>
            </a:r>
            <a:endParaRPr lang="en-US" altLang="zh-TW" b="1" dirty="0" smtClean="0">
              <a:solidFill>
                <a:srgbClr val="D79719"/>
              </a:solidFill>
            </a:endParaRPr>
          </a:p>
          <a:p>
            <a:r>
              <a:rPr lang="zh-TW" altLang="en-US" dirty="0" smtClean="0"/>
              <a:t> </a:t>
            </a:r>
            <a:r>
              <a:rPr lang="en-US" altLang="zh-TW" dirty="0" smtClean="0"/>
              <a:t>1</a:t>
            </a:r>
            <a:r>
              <a:rPr lang="zh-TW" altLang="en-US" dirty="0"/>
              <a:t>，标准版方案：启动时检测手机上的存储设备，如果只有内置存储就使用内置存储。如果同时存在两个存储器，检测哪个上面有地图数据，就使用哪个。如果都有地图数据就让用户选择并重启后生效</a:t>
            </a:r>
            <a:r>
              <a:rPr lang="zh-TW" altLang="en-US" dirty="0" smtClean="0"/>
              <a:t>。</a:t>
            </a:r>
            <a:r>
              <a:rPr lang="zh-TW" altLang="en-US" b="1" dirty="0" smtClean="0">
                <a:solidFill>
                  <a:srgbClr val="D79719"/>
                </a:solidFill>
              </a:rPr>
              <a:t>如果都没有地图数据默认</a:t>
            </a:r>
            <a:r>
              <a:rPr lang="zh-TW" altLang="en-US" b="1" dirty="0">
                <a:solidFill>
                  <a:srgbClr val="D79719"/>
                </a:solidFill>
              </a:rPr>
              <a:t>使用内置存储设备</a:t>
            </a:r>
          </a:p>
          <a:p>
            <a:r>
              <a:rPr lang="en-US" altLang="zh-TW" dirty="0" smtClean="0"/>
              <a:t>2</a:t>
            </a:r>
            <a:r>
              <a:rPr lang="zh-TW" altLang="en-US" dirty="0"/>
              <a:t>，优先使用外置卡：启动软件时检测是否有外置卡，</a:t>
            </a:r>
            <a:r>
              <a:rPr lang="zh-TW" altLang="en-US" dirty="0">
                <a:solidFill>
                  <a:srgbClr val="D79719"/>
                </a:solidFill>
              </a:rPr>
              <a:t>如果有就直接使用外置卡，没有就使用内置卡。不检测数据</a:t>
            </a:r>
            <a:r>
              <a:rPr lang="zh-TW" altLang="en-US" dirty="0"/>
              <a:t>，</a:t>
            </a:r>
            <a:r>
              <a:rPr lang="zh-TW" altLang="en-US" dirty="0" smtClean="0"/>
              <a:t>不让用户选择</a:t>
            </a:r>
            <a:r>
              <a:rPr lang="zh-CN" altLang="en-US" dirty="0" smtClean="0"/>
              <a:t>（其实在程序中写错了）</a:t>
            </a:r>
            <a:endParaRPr lang="zh-TW" altLang="en-US" dirty="0"/>
          </a:p>
          <a:p>
            <a:r>
              <a:rPr lang="zh-CN" altLang="en-US" b="1" dirty="0" smtClean="0">
                <a:solidFill>
                  <a:srgbClr val="35ACA2"/>
                </a:solidFill>
              </a:rPr>
              <a:t>地图使用：</a:t>
            </a:r>
            <a:r>
              <a:rPr lang="en-US" altLang="zh-CN" b="1" dirty="0" smtClean="0">
                <a:solidFill>
                  <a:srgbClr val="35ACA2"/>
                </a:solidFill>
              </a:rPr>
              <a:t>&lt;item name=</a:t>
            </a:r>
            <a:r>
              <a:rPr lang="en-US" altLang="zh-CN" b="1" i="1" dirty="0" smtClean="0">
                <a:solidFill>
                  <a:srgbClr val="35ACA2"/>
                </a:solidFill>
              </a:rPr>
              <a:t>"</a:t>
            </a:r>
            <a:r>
              <a:rPr lang="en-US" altLang="zh-CN" b="1" i="1" dirty="0" err="1" smtClean="0">
                <a:solidFill>
                  <a:srgbClr val="35ACA2"/>
                </a:solidFill>
              </a:rPr>
              <a:t>sdCardMode</a:t>
            </a:r>
            <a:r>
              <a:rPr lang="en-US" altLang="zh-CN" b="1" i="1" dirty="0" smtClean="0">
                <a:solidFill>
                  <a:srgbClr val="35ACA2"/>
                </a:solidFill>
              </a:rPr>
              <a:t>" type="integer"&gt;1&lt;/item&gt;</a:t>
            </a:r>
          </a:p>
          <a:p>
            <a:endParaRPr kumimoji="1" lang="en-US" altLang="zh-CN" dirty="0" smtClean="0">
              <a:solidFill>
                <a:srgbClr val="35ACA2"/>
              </a:solidFill>
            </a:endParaRPr>
          </a:p>
          <a:p>
            <a:r>
              <a:rPr kumimoji="1" lang="zh-CN" altLang="en-US" b="1" dirty="0" smtClean="0">
                <a:solidFill>
                  <a:srgbClr val="35ACA2"/>
                </a:solidFill>
              </a:rPr>
              <a:t>解决：增加一种</a:t>
            </a:r>
            <a:r>
              <a:rPr kumimoji="1" lang="en-US" altLang="zh-CN" b="1" dirty="0" smtClean="0">
                <a:solidFill>
                  <a:srgbClr val="35ACA2"/>
                </a:solidFill>
              </a:rPr>
              <a:t>SD</a:t>
            </a:r>
            <a:r>
              <a:rPr kumimoji="1" lang="zh-CN" altLang="en-US" b="1" dirty="0" smtClean="0">
                <a:solidFill>
                  <a:srgbClr val="35ACA2"/>
                </a:solidFill>
              </a:rPr>
              <a:t>卡兼容方式，优先使用内置存储卡。</a:t>
            </a:r>
            <a:endParaRPr kumimoji="1" lang="zh-CN" altLang="en-US" b="1" dirty="0">
              <a:solidFill>
                <a:srgbClr val="35ACA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5028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Bug</a:t>
            </a:r>
            <a:r>
              <a:rPr kumimoji="1" lang="en-US" altLang="zh-CN" dirty="0"/>
              <a:t>2</a:t>
            </a:r>
            <a:r>
              <a:rPr kumimoji="1" lang="en-US" altLang="zh-CN" dirty="0" smtClean="0"/>
              <a:t>-#</a:t>
            </a:r>
            <a:r>
              <a:rPr kumimoji="1" lang="zh-CN" altLang="en-US" dirty="0" smtClean="0"/>
              <a:t>（反馈类型）</a:t>
            </a:r>
            <a:endParaRPr kumimoji="1"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76205" y="2210209"/>
            <a:ext cx="7263527" cy="461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问题描述：第三方应用公交方案调起地图搜索失败。            </a:t>
            </a:r>
            <a:endParaRPr kumimoji="1" lang="zh-CN" altLang="en-US" sz="2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476205" y="2831124"/>
            <a:ext cx="7843463" cy="120032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sz="2400" dirty="0"/>
              <a:t>复现步骤</a:t>
            </a:r>
            <a:r>
              <a:rPr kumimoji="1" lang="zh-CN" altLang="en-US" sz="2400" dirty="0" smtClean="0"/>
              <a:t>：提供了路线搜索调起地图的</a:t>
            </a:r>
            <a:r>
              <a:rPr kumimoji="1" lang="en-US" altLang="zh-CN" sz="2400" dirty="0" smtClean="0"/>
              <a:t>intent</a:t>
            </a:r>
            <a:r>
              <a:rPr kumimoji="1" lang="zh-CN" altLang="en-US" sz="2400" dirty="0" smtClean="0"/>
              <a:t>数据，驾车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（</a:t>
            </a:r>
            <a:r>
              <a:rPr lang="nl-NL" altLang="zh-CN" sz="2400" dirty="0" err="1"/>
              <a:t>driving</a:t>
            </a:r>
            <a:r>
              <a:rPr kumimoji="1" lang="zh-CN" altLang="en-US" sz="2400" dirty="0" smtClean="0"/>
              <a:t>），步行（</a:t>
            </a:r>
            <a:r>
              <a:rPr lang="nl-NL" altLang="zh-CN" sz="2400" dirty="0" err="1"/>
              <a:t>walking</a:t>
            </a:r>
            <a:r>
              <a:rPr kumimoji="1" lang="zh-CN" altLang="en-US" sz="2400" dirty="0" smtClean="0"/>
              <a:t>）方案都能正常搜索到结果，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公交（</a:t>
            </a:r>
            <a:r>
              <a:rPr lang="nl-NL" altLang="zh-CN" sz="2400" dirty="0"/>
              <a:t>transit</a:t>
            </a:r>
            <a:r>
              <a:rPr kumimoji="1" lang="zh-CN" altLang="en-US" sz="2400" dirty="0" smtClean="0"/>
              <a:t>）路线一直无法搜索到结果</a:t>
            </a:r>
            <a:r>
              <a:rPr kumimoji="1" lang="zh-CN" altLang="en-US" dirty="0" smtClean="0"/>
              <a:t>。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76205" y="4201998"/>
            <a:ext cx="8513237" cy="193899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sz="2400" dirty="0" smtClean="0"/>
              <a:t>分析过程（</a:t>
            </a:r>
            <a:r>
              <a:rPr kumimoji="1" lang="en-US" altLang="zh-CN" sz="2400" dirty="0" smtClean="0"/>
              <a:t>1</a:t>
            </a:r>
            <a:r>
              <a:rPr kumimoji="1" lang="zh-CN" altLang="en-US" sz="2400" dirty="0" smtClean="0"/>
              <a:t>）这属于第三方应用调起地图遇到的问题，首先在</a:t>
            </a:r>
            <a:endParaRPr kumimoji="1" lang="en-US" altLang="zh-CN" sz="2400" dirty="0" smtClean="0"/>
          </a:p>
          <a:p>
            <a:r>
              <a:rPr kumimoji="1" lang="en-US" altLang="zh-CN" sz="2400" dirty="0" err="1" smtClean="0"/>
              <a:t>MapsActivity</a:t>
            </a:r>
            <a:r>
              <a:rPr kumimoji="1" lang="zh-CN" altLang="en-US" sz="2400" dirty="0" smtClean="0"/>
              <a:t>的</a:t>
            </a:r>
            <a:r>
              <a:rPr kumimoji="1" lang="en-US" altLang="zh-CN" sz="2400" dirty="0" err="1" smtClean="0"/>
              <a:t>handleIntent</a:t>
            </a:r>
            <a:r>
              <a:rPr kumimoji="1" lang="zh-CN" altLang="en-US" sz="2400" dirty="0" smtClean="0"/>
              <a:t>（第三方调起地图入口）打印</a:t>
            </a:r>
            <a:r>
              <a:rPr kumimoji="1" lang="en-US" altLang="zh-CN" sz="2400" dirty="0" smtClean="0"/>
              <a:t>intent</a:t>
            </a:r>
          </a:p>
          <a:p>
            <a:r>
              <a:rPr kumimoji="1" lang="zh-CN" altLang="en-US" sz="2400" dirty="0" smtClean="0"/>
              <a:t>数据，查看拼写数据和传入数据是否保持一致，数据在程序中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是如何用的。（</a:t>
            </a:r>
            <a:r>
              <a:rPr kumimoji="1" lang="en-US" altLang="zh-CN" sz="2400" dirty="0" smtClean="0"/>
              <a:t>2</a:t>
            </a:r>
            <a:r>
              <a:rPr kumimoji="1" lang="zh-CN" altLang="en-US" sz="2400" dirty="0" smtClean="0"/>
              <a:t>）对照地图提供的</a:t>
            </a:r>
            <a:r>
              <a:rPr kumimoji="1" lang="en-US" altLang="zh-CN" sz="2400" dirty="0" smtClean="0"/>
              <a:t>URL </a:t>
            </a:r>
            <a:r>
              <a:rPr kumimoji="1" lang="en-US" altLang="zh-CN" sz="2400" dirty="0" err="1" smtClean="0"/>
              <a:t>Api</a:t>
            </a:r>
            <a:r>
              <a:rPr kumimoji="1" lang="zh-CN" altLang="en-US" sz="2400" dirty="0" smtClean="0"/>
              <a:t>查看是否缺少参数。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629859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37284" y="84656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35ACA2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解决方案</a:t>
            </a:r>
            <a:endParaRPr kumimoji="1" lang="zh-CN" altLang="en-US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35ACA2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16572" y="895406"/>
            <a:ext cx="4544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客户方调用公交搜索传入参数有问题。</a:t>
            </a:r>
            <a:endParaRPr kumimoji="1" lang="zh-CN" altLang="en-US" sz="2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7284" y="1654441"/>
            <a:ext cx="8189862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smtClean="0"/>
              <a:t>LBS</a:t>
            </a:r>
            <a:r>
              <a:rPr kumimoji="1" lang="zh-CN" altLang="en-US" sz="2400" b="1" dirty="0"/>
              <a:t> </a:t>
            </a:r>
            <a:r>
              <a:rPr lang="en-US" altLang="zh-CN" sz="2400" b="1" dirty="0"/>
              <a:t>URI </a:t>
            </a:r>
            <a:r>
              <a:rPr kumimoji="1" lang="zh-CN" altLang="zh-CN" sz="2400" b="1" dirty="0" smtClean="0"/>
              <a:t>A</a:t>
            </a:r>
            <a:r>
              <a:rPr kumimoji="1" lang="en-US" altLang="zh-CN" sz="2400" b="1" dirty="0" smtClean="0"/>
              <a:t>PI:</a:t>
            </a:r>
            <a:r>
              <a:rPr kumimoji="1" lang="zh-CN" altLang="en-US" sz="2400" b="1" dirty="0" smtClean="0"/>
              <a:t> </a:t>
            </a:r>
            <a:endParaRPr kumimoji="1" lang="en-US" altLang="zh-CN" sz="2400" b="1" dirty="0" smtClean="0"/>
          </a:p>
          <a:p>
            <a:r>
              <a:rPr lang="zh-CN" altLang="en-US" sz="2400" dirty="0"/>
              <a:t>百度地图</a:t>
            </a:r>
            <a:r>
              <a:rPr lang="en-US" altLang="zh-CN" sz="2400" dirty="0"/>
              <a:t>URI API</a:t>
            </a:r>
            <a:r>
              <a:rPr lang="zh-CN" altLang="en-US" sz="2400" dirty="0"/>
              <a:t>是为开发</a:t>
            </a:r>
            <a:r>
              <a:rPr lang="zh-CN" altLang="en-US" sz="2400" dirty="0" smtClean="0"/>
              <a:t>者提供</a:t>
            </a:r>
            <a:r>
              <a:rPr lang="zh-CN" altLang="en-US" sz="2400" b="1" dirty="0" smtClean="0">
                <a:solidFill>
                  <a:srgbClr val="D79719"/>
                </a:solidFill>
              </a:rPr>
              <a:t>直接调起百度地图</a:t>
            </a:r>
            <a:r>
              <a:rPr lang="zh-CN" altLang="en-US" sz="2400" dirty="0" smtClean="0"/>
              <a:t>以满足特</a:t>
            </a:r>
            <a:endParaRPr lang="en-US" altLang="zh-CN" sz="2400" dirty="0" smtClean="0"/>
          </a:p>
          <a:p>
            <a:r>
              <a:rPr lang="zh-CN" altLang="en-US" sz="2400" dirty="0" smtClean="0"/>
              <a:t>定业务场景下应用需</a:t>
            </a:r>
            <a:r>
              <a:rPr lang="zh-CN" altLang="en-US" sz="2400" dirty="0"/>
              <a:t>求的程序接</a:t>
            </a:r>
            <a:r>
              <a:rPr lang="zh-CN" altLang="en-US" sz="2400" dirty="0" smtClean="0"/>
              <a:t>口</a:t>
            </a:r>
            <a:r>
              <a:rPr lang="zh-CN" altLang="zh-CN" sz="2400" dirty="0"/>
              <a:t>。</a:t>
            </a:r>
            <a:endParaRPr kumimoji="1" lang="en-US" altLang="zh-CN" sz="2400" b="1" dirty="0" smtClean="0"/>
          </a:p>
          <a:p>
            <a:r>
              <a:rPr kumimoji="1" lang="en-US" altLang="zh-CN" sz="2300" dirty="0">
                <a:solidFill>
                  <a:srgbClr val="35ACA2"/>
                </a:solidFill>
              </a:rPr>
              <a:t>http://</a:t>
            </a:r>
            <a:r>
              <a:rPr kumimoji="1" lang="en-US" altLang="zh-CN" sz="2300" dirty="0" err="1">
                <a:solidFill>
                  <a:srgbClr val="35ACA2"/>
                </a:solidFill>
              </a:rPr>
              <a:t>developer.baidu.com</a:t>
            </a:r>
            <a:r>
              <a:rPr kumimoji="1" lang="en-US" altLang="zh-CN" sz="2300" dirty="0">
                <a:solidFill>
                  <a:srgbClr val="35ACA2"/>
                </a:solidFill>
              </a:rPr>
              <a:t>/map/</a:t>
            </a:r>
            <a:r>
              <a:rPr kumimoji="1" lang="en-US" altLang="zh-CN" sz="2300" dirty="0" err="1">
                <a:solidFill>
                  <a:srgbClr val="35ACA2"/>
                </a:solidFill>
              </a:rPr>
              <a:t>index.php?title</a:t>
            </a:r>
            <a:r>
              <a:rPr kumimoji="1" lang="en-US" altLang="zh-CN" sz="2300" dirty="0">
                <a:solidFill>
                  <a:srgbClr val="35ACA2"/>
                </a:solidFill>
              </a:rPr>
              <a:t>=</a:t>
            </a:r>
            <a:r>
              <a:rPr kumimoji="1" lang="en-US" altLang="zh-CN" sz="2300" dirty="0" err="1">
                <a:solidFill>
                  <a:srgbClr val="35ACA2"/>
                </a:solidFill>
              </a:rPr>
              <a:t>uri</a:t>
            </a:r>
            <a:endParaRPr kumimoji="1" lang="zh-CN" altLang="en-US" sz="2300" dirty="0">
              <a:solidFill>
                <a:srgbClr val="35ACA2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18487" y="379352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37284" y="3308879"/>
            <a:ext cx="4955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包括 移动应用调起，网页应用掉起</a:t>
            </a:r>
            <a:endParaRPr kumimoji="1" lang="zh-CN" altLang="en-US" sz="2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802032" y="44786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16" name="图片 15" descr="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94" y="3920952"/>
            <a:ext cx="8356952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6513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Bug3-#21914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Oppo7.0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76205" y="2260345"/>
            <a:ext cx="3981679" cy="461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问题描述:</a:t>
            </a:r>
            <a:r>
              <a:rPr kumimoji="1" lang="en-US" altLang="zh-CN" sz="2400" dirty="0" smtClean="0"/>
              <a:t>”</a:t>
            </a:r>
            <a:r>
              <a:rPr kumimoji="1" lang="zh-CN" altLang="en-US" sz="2400" dirty="0" smtClean="0"/>
              <a:t>一键加速</a:t>
            </a:r>
            <a:r>
              <a:rPr kumimoji="1" lang="en-US" altLang="zh-CN" sz="2400" dirty="0" smtClean="0"/>
              <a:t>”</a:t>
            </a:r>
            <a:r>
              <a:rPr kumimoji="1" lang="zh-CN" altLang="en-US" sz="2400" dirty="0" smtClean="0"/>
              <a:t>后闪退</a:t>
            </a:r>
            <a:endParaRPr kumimoji="1" lang="en-US" altLang="zh-CN" sz="2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472500" y="2951073"/>
            <a:ext cx="8556797" cy="120032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sz="2400" dirty="0" smtClean="0"/>
              <a:t>复现步骤</a:t>
            </a:r>
            <a:r>
              <a:rPr kumimoji="1" lang="zh-CN" altLang="en-US" sz="2400" dirty="0"/>
              <a:t>:</a:t>
            </a:r>
            <a:r>
              <a:rPr kumimoji="1" lang="zh-CN" altLang="en-US" sz="2400" dirty="0" smtClean="0">
                <a:sym typeface="Wingdings"/>
              </a:rPr>
              <a:t>（</a:t>
            </a:r>
            <a:r>
              <a:rPr kumimoji="1" lang="en-US" altLang="zh-CN" sz="2400" dirty="0" smtClean="0">
                <a:sym typeface="Wingdings"/>
              </a:rPr>
              <a:t>1</a:t>
            </a:r>
            <a:r>
              <a:rPr kumimoji="1" lang="zh-CN" altLang="en-US" sz="2400" dirty="0">
                <a:sym typeface="Wingdings"/>
              </a:rPr>
              <a:t>）</a:t>
            </a:r>
            <a:r>
              <a:rPr kumimoji="1" lang="zh-CN" altLang="en-US" sz="2400" dirty="0" smtClean="0"/>
              <a:t>手机安装百度地图应</a:t>
            </a:r>
            <a:r>
              <a:rPr kumimoji="1" lang="zh-CN" altLang="en-US" sz="2400" dirty="0"/>
              <a:t>用</a:t>
            </a:r>
            <a:r>
              <a:rPr kumimoji="1" lang="zh-CN" altLang="en-US" sz="2400" dirty="0" smtClean="0"/>
              <a:t>，成功按</a:t>
            </a:r>
            <a:r>
              <a:rPr kumimoji="1" lang="en-US" altLang="zh-CN" sz="2400" dirty="0" smtClean="0"/>
              <a:t>home</a:t>
            </a:r>
            <a:r>
              <a:rPr kumimoji="1" lang="zh-CN" altLang="en-US" sz="2400" dirty="0" smtClean="0"/>
              <a:t>键回到桌面，点击手机自带</a:t>
            </a:r>
            <a:r>
              <a:rPr kumimoji="1" lang="zh-CN" altLang="zh-CN" sz="2400" dirty="0" smtClean="0"/>
              <a:t>“</a:t>
            </a:r>
            <a:r>
              <a:rPr kumimoji="1" lang="zh-CN" altLang="en-US" sz="2400" dirty="0" smtClean="0"/>
              <a:t>一键清理</a:t>
            </a:r>
            <a:r>
              <a:rPr kumimoji="1" lang="en-US" altLang="zh-CN" sz="2400" dirty="0" smtClean="0"/>
              <a:t>”</a:t>
            </a:r>
            <a:r>
              <a:rPr kumimoji="1" lang="zh-CN" altLang="zh-CN" sz="2400" dirty="0" smtClean="0"/>
              <a:t>。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，（</a:t>
            </a:r>
            <a:r>
              <a:rPr kumimoji="1" lang="zh-CN" altLang="zh-CN" sz="2400" dirty="0"/>
              <a:t>2</a:t>
            </a:r>
            <a:r>
              <a:rPr kumimoji="1" lang="zh-CN" altLang="en-US" sz="2400" dirty="0" smtClean="0"/>
              <a:t>）再次点击桌面图标进入百度地图，地图闪退。</a:t>
            </a:r>
            <a:endParaRPr kumimoji="1" lang="zh-CN" altLang="en-US" sz="2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476205" y="4435966"/>
            <a:ext cx="8667795" cy="12003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sz="2400" dirty="0" smtClean="0"/>
              <a:t>分析过程:</a:t>
            </a:r>
            <a:r>
              <a:rPr kumimoji="1" lang="en-US" altLang="zh-CN" sz="2400" dirty="0" smtClean="0"/>
              <a:t>”</a:t>
            </a:r>
            <a:r>
              <a:rPr kumimoji="1" lang="zh-CN" altLang="en-US" sz="2400" dirty="0" smtClean="0"/>
              <a:t>一键清理</a:t>
            </a:r>
            <a:r>
              <a:rPr kumimoji="1" lang="en-US" altLang="zh-CN" sz="2400" dirty="0" smtClean="0"/>
              <a:t>”</a:t>
            </a:r>
            <a:r>
              <a:rPr kumimoji="1" lang="zh-CN" altLang="en-US" sz="2400" dirty="0"/>
              <a:t>清理内存，</a:t>
            </a:r>
            <a:r>
              <a:rPr lang="zh-CN" altLang="en-US" sz="2400" dirty="0"/>
              <a:t>就是关掉除系统以外的所以</a:t>
            </a:r>
            <a:r>
              <a:rPr lang="zh-CN" altLang="en-US" sz="2400" dirty="0" smtClean="0"/>
              <a:t>程</a:t>
            </a:r>
            <a:endParaRPr lang="en-US" altLang="zh-CN" sz="2400" dirty="0" smtClean="0"/>
          </a:p>
          <a:p>
            <a:r>
              <a:rPr lang="zh-CN" altLang="en-US" sz="2400" dirty="0" smtClean="0"/>
              <a:t>序，非正常关闭百度地图进程，有一些服务和监听也会关闭再</a:t>
            </a:r>
            <a:endParaRPr lang="en-US" altLang="zh-CN" sz="2400" dirty="0" smtClean="0"/>
          </a:p>
          <a:p>
            <a:r>
              <a:rPr lang="zh-CN" altLang="en-US" sz="2400" dirty="0" smtClean="0"/>
              <a:t>次进入地图没有对关闭的一些服务初始化。造成地图崩溃。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478268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37284" y="84656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35ACA2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解决方案</a:t>
            </a:r>
            <a:endParaRPr kumimoji="1" lang="zh-CN" altLang="en-US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35ACA2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7284" y="1423608"/>
            <a:ext cx="87546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之前为了解决不点击确定接受服务条框就进入百度地图问题，</a:t>
            </a:r>
            <a:endParaRPr lang="en-US" altLang="zh-CN" sz="2400" dirty="0" smtClean="0"/>
          </a:p>
          <a:p>
            <a:r>
              <a:rPr lang="zh-CN" altLang="en-US" sz="2400" dirty="0" smtClean="0"/>
              <a:t>把初始化操作放到了</a:t>
            </a:r>
            <a:r>
              <a:rPr lang="en-US" altLang="zh-CN" sz="2400" dirty="0" err="1" smtClean="0"/>
              <a:t>WelcomeScreen</a:t>
            </a:r>
            <a:r>
              <a:rPr lang="zh-CN" altLang="en-US" sz="2400" dirty="0" smtClean="0"/>
              <a:t>里，一键清理后不再调起</a:t>
            </a:r>
            <a:endParaRPr lang="en-US" altLang="zh-CN" sz="2400" dirty="0" smtClean="0"/>
          </a:p>
          <a:p>
            <a:r>
              <a:rPr lang="zh-CN" altLang="en-US" sz="2400" dirty="0" smtClean="0"/>
              <a:t>欢迎页面的初始化操作</a:t>
            </a:r>
            <a:r>
              <a:rPr lang="en-US" altLang="zh-CN" sz="2400" dirty="0"/>
              <a:t>,</a:t>
            </a:r>
            <a:r>
              <a:rPr lang="zh-CN" altLang="en-US" sz="2400" dirty="0" smtClean="0"/>
              <a:t>但会调用</a:t>
            </a:r>
            <a:r>
              <a:rPr lang="en-US" altLang="zh-CN" sz="2400" dirty="0" err="1" smtClean="0"/>
              <a:t>B</a:t>
            </a:r>
            <a:r>
              <a:rPr lang="en-US" altLang="zh-CN" sz="2400" dirty="0" err="1"/>
              <a:t>aidu</a:t>
            </a:r>
            <a:r>
              <a:rPr lang="en-US" altLang="zh-CN" sz="2400" dirty="0" err="1" smtClean="0"/>
              <a:t>MapApplication</a:t>
            </a:r>
            <a:r>
              <a:rPr lang="zh-CN" altLang="en-US" sz="2400" dirty="0" smtClean="0"/>
              <a:t>的</a:t>
            </a:r>
            <a:r>
              <a:rPr lang="en-US" altLang="zh-CN" sz="2400" dirty="0" err="1" smtClean="0"/>
              <a:t>On</a:t>
            </a:r>
            <a:r>
              <a:rPr lang="en-US" altLang="zh-CN" sz="2400" dirty="0" err="1" smtClean="0"/>
              <a:t>Create</a:t>
            </a:r>
            <a:endParaRPr lang="en-US" altLang="zh-CN" sz="2400" dirty="0" smtClean="0"/>
          </a:p>
          <a:p>
            <a:r>
              <a:rPr lang="zh-CN" altLang="en-US" sz="2400" dirty="0" smtClean="0"/>
              <a:t>方法。</a:t>
            </a:r>
            <a:endParaRPr lang="en-US" altLang="zh-CN" sz="2400" dirty="0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718487" y="379352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37284" y="3123797"/>
            <a:ext cx="849463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定位服务（</a:t>
            </a:r>
            <a:r>
              <a:rPr lang="en-US" altLang="zh-CN" sz="2400" dirty="0" err="1"/>
              <a:t>LocationManager</a:t>
            </a:r>
            <a:r>
              <a:rPr lang="zh-CN" altLang="en-US" sz="2400" dirty="0"/>
              <a:t>）和传感器（</a:t>
            </a:r>
            <a:r>
              <a:rPr lang="en-US" altLang="zh-CN" sz="2400" dirty="0" err="1"/>
              <a:t>BMSensorManager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zh-CN" altLang="en-US" sz="2400" dirty="0"/>
              <a:t>等在切换后台不再反注册，提高了加载速度但耗电量会增加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kumimoji="1" lang="en-US" altLang="zh-CN" sz="2400" dirty="0"/>
          </a:p>
          <a:p>
            <a:r>
              <a:rPr kumimoji="1" lang="zh-CN" altLang="zh-CN" sz="2400" dirty="0" smtClean="0"/>
              <a:t>（</a:t>
            </a:r>
            <a:r>
              <a:rPr kumimoji="1" lang="en-US" altLang="zh-CN" sz="2400" dirty="0" smtClean="0"/>
              <a:t>1</a:t>
            </a:r>
            <a:r>
              <a:rPr kumimoji="1" lang="zh-CN" altLang="zh-CN" sz="2400" dirty="0" smtClean="0"/>
              <a:t>）</a:t>
            </a:r>
            <a:r>
              <a:rPr kumimoji="1" lang="zh-CN" altLang="en-US" sz="2400" dirty="0" smtClean="0"/>
              <a:t>未点击接受服务条款正式进入地图页面就产生数据流量。</a:t>
            </a:r>
            <a:endParaRPr kumimoji="1" lang="en-US" altLang="zh-CN" sz="2400" dirty="0" smtClean="0"/>
          </a:p>
          <a:p>
            <a:r>
              <a:rPr kumimoji="1" lang="zh-CN" altLang="zh-CN" sz="2400" dirty="0"/>
              <a:t> </a:t>
            </a:r>
            <a:r>
              <a:rPr kumimoji="1" lang="zh-CN" altLang="en-US" sz="2400" dirty="0" smtClean="0"/>
              <a:t>     初始化引擎和云控制请求都会请求网络。需要移动初始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     化顺序。</a:t>
            </a:r>
            <a:endParaRPr kumimoji="1" lang="en-US" altLang="zh-CN" sz="2400" dirty="0" smtClean="0"/>
          </a:p>
          <a:p>
            <a:r>
              <a:rPr kumimoji="1" lang="zh-CN" altLang="zh-CN" sz="2400" dirty="0" smtClean="0"/>
              <a:t>（</a:t>
            </a:r>
            <a:r>
              <a:rPr kumimoji="1" lang="en-US" altLang="zh-CN" sz="2400" dirty="0" smtClean="0"/>
              <a:t>2</a:t>
            </a:r>
            <a:r>
              <a:rPr kumimoji="1" lang="zh-CN" altLang="zh-CN" sz="2400" dirty="0" smtClean="0"/>
              <a:t>）</a:t>
            </a:r>
            <a:r>
              <a:rPr kumimoji="1" lang="zh-CN" altLang="en-US" sz="2400" dirty="0" smtClean="0"/>
              <a:t>地图首次进入，或非</a:t>
            </a:r>
            <a:r>
              <a:rPr kumimoji="1" lang="zh-CN" altLang="en-US" sz="2400" dirty="0" smtClean="0"/>
              <a:t>首次进入速度较慢。</a:t>
            </a:r>
            <a:endParaRPr kumimoji="1" lang="en-US" altLang="zh-CN" sz="2400" dirty="0" smtClean="0"/>
          </a:p>
          <a:p>
            <a:r>
              <a:rPr kumimoji="1" lang="zh-CN" altLang="zh-CN" sz="2400" dirty="0" smtClean="0"/>
              <a:t>（</a:t>
            </a:r>
            <a:r>
              <a:rPr kumimoji="1" lang="en-US" altLang="zh-CN" sz="2400" dirty="0" smtClean="0"/>
              <a:t>3</a:t>
            </a:r>
            <a:r>
              <a:rPr kumimoji="1" lang="zh-CN" altLang="en-US" sz="2400" dirty="0" smtClean="0"/>
              <a:t>）待机状态下地图耗电量偏高。</a:t>
            </a:r>
            <a:endParaRPr kumimoji="1" lang="en-US" altLang="zh-CN" sz="2400" dirty="0" smtClean="0"/>
          </a:p>
          <a:p>
            <a:r>
              <a:rPr kumimoji="1" lang="zh-CN" altLang="zh-CN" sz="2400" dirty="0" smtClean="0"/>
              <a:t>（</a:t>
            </a:r>
            <a:r>
              <a:rPr kumimoji="1" lang="en-US" altLang="zh-CN" sz="2400" dirty="0" smtClean="0"/>
              <a:t>4</a:t>
            </a:r>
            <a:r>
              <a:rPr kumimoji="1" lang="zh-CN" altLang="zh-CN" sz="2400" dirty="0" smtClean="0"/>
              <a:t>）</a:t>
            </a:r>
            <a:r>
              <a:rPr kumimoji="1" lang="zh-CN" altLang="en-US" sz="2400" dirty="0" smtClean="0"/>
              <a:t>一键清理后再次打开地图</a:t>
            </a:r>
            <a:r>
              <a:rPr kumimoji="1" lang="en-US" altLang="zh-CN" sz="2400" dirty="0" smtClean="0"/>
              <a:t>crash</a:t>
            </a:r>
            <a:r>
              <a:rPr kumimoji="1" lang="zh-CN" altLang="en-US" sz="2400" dirty="0" smtClean="0"/>
              <a:t>。</a:t>
            </a:r>
            <a:endParaRPr kumimoji="1" lang="en-US" altLang="zh-CN" sz="2400" dirty="0" smtClean="0"/>
          </a:p>
          <a:p>
            <a:endParaRPr kumimoji="1" lang="zh-CN" altLang="en-US" sz="2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802032" y="44786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127758" y="923747"/>
            <a:ext cx="2405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SVN 7.0.8</a:t>
            </a:r>
            <a:r>
              <a:rPr kumimoji="1" lang="en-US" altLang="en-US" dirty="0" smtClean="0"/>
              <a:t>母包</a:t>
            </a:r>
            <a:r>
              <a:rPr kumimoji="1" lang="en-US" altLang="zh-CN" dirty="0" smtClean="0"/>
              <a:t>-r</a:t>
            </a:r>
            <a:r>
              <a:rPr kumimoji="1" lang="en-US" altLang="en-US" dirty="0" smtClean="0"/>
              <a:t>104537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28974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Bug</a:t>
            </a:r>
            <a:r>
              <a:rPr kumimoji="1" lang="en-US" altLang="zh-CN" dirty="0"/>
              <a:t>4</a:t>
            </a:r>
            <a:r>
              <a:rPr kumimoji="1" lang="en-US" altLang="zh-CN" dirty="0" smtClean="0"/>
              <a:t>-</a:t>
            </a:r>
            <a:r>
              <a:rPr kumimoji="1" lang="en-US" altLang="zh-CN" dirty="0"/>
              <a:t>#</a:t>
            </a:r>
            <a:r>
              <a:rPr kumimoji="1" lang="en-US" altLang="zh-CN" dirty="0" smtClean="0"/>
              <a:t>14517</a:t>
            </a:r>
            <a:r>
              <a:rPr kumimoji="1" lang="zh-CN" altLang="en-US" dirty="0" smtClean="0"/>
              <a:t>（多方案</a:t>
            </a:r>
            <a:r>
              <a:rPr kumimoji="1" lang="en-US" altLang="en-US" dirty="0" smtClean="0"/>
              <a:t>解决问题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76205" y="2260345"/>
            <a:ext cx="6186309" cy="461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问题描述:无法使用地图详情中打电话功能。</a:t>
            </a:r>
            <a:endParaRPr kumimoji="1" lang="en-US" altLang="zh-CN" sz="2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472500" y="2951073"/>
            <a:ext cx="8556797" cy="120032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sz="2400" dirty="0" smtClean="0"/>
              <a:t>复现步骤</a:t>
            </a:r>
            <a:r>
              <a:rPr kumimoji="1" lang="zh-CN" altLang="en-US" sz="2400" dirty="0"/>
              <a:t>:</a:t>
            </a:r>
            <a:r>
              <a:rPr kumimoji="1" lang="zh-CN" altLang="en-US" sz="2400" dirty="0" smtClean="0">
                <a:sym typeface="Wingdings"/>
              </a:rPr>
              <a:t>（</a:t>
            </a:r>
            <a:r>
              <a:rPr kumimoji="1" lang="en-US" altLang="zh-CN" sz="2400" dirty="0" smtClean="0">
                <a:sym typeface="Wingdings"/>
              </a:rPr>
              <a:t>1</a:t>
            </a:r>
            <a:r>
              <a:rPr kumimoji="1" lang="zh-CN" altLang="en-US" sz="2400" dirty="0" smtClean="0">
                <a:sym typeface="Wingdings"/>
              </a:rPr>
              <a:t>）打开地图，点击附近</a:t>
            </a:r>
            <a:r>
              <a:rPr kumimoji="1" lang="zh-CN" altLang="zh-CN" sz="2400" dirty="0" smtClean="0">
                <a:sym typeface="Wingdings"/>
              </a:rPr>
              <a:t>，</a:t>
            </a:r>
            <a:r>
              <a:rPr kumimoji="1" lang="zh-CN" altLang="en-US" sz="2400" dirty="0" smtClean="0">
                <a:sym typeface="Wingdings"/>
              </a:rPr>
              <a:t>点击美食，进入</a:t>
            </a:r>
            <a:r>
              <a:rPr kumimoji="1" lang="en-US" altLang="zh-CN" sz="2400" dirty="0" smtClean="0">
                <a:sym typeface="Wingdings"/>
              </a:rPr>
              <a:t>poi</a:t>
            </a:r>
            <a:r>
              <a:rPr kumimoji="1" lang="zh-CN" altLang="en-US" sz="2400" dirty="0" smtClean="0">
                <a:sym typeface="Wingdings"/>
              </a:rPr>
              <a:t>列表页面</a:t>
            </a:r>
            <a:r>
              <a:rPr kumimoji="1" lang="zh-CN" altLang="zh-CN" sz="2400" dirty="0" smtClean="0"/>
              <a:t>。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，（</a:t>
            </a:r>
            <a:r>
              <a:rPr kumimoji="1" lang="zh-CN" altLang="zh-CN" sz="2400" dirty="0"/>
              <a:t>2</a:t>
            </a:r>
            <a:r>
              <a:rPr kumimoji="1" lang="zh-CN" altLang="en-US" sz="2400" smtClean="0"/>
              <a:t>）点击打电话无法拨打电话</a:t>
            </a:r>
            <a:endParaRPr kumimoji="1" lang="zh-CN" altLang="en-US" sz="2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476205" y="4435966"/>
            <a:ext cx="8670963" cy="15696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400" dirty="0" smtClean="0"/>
              <a:t>分析</a:t>
            </a:r>
            <a:r>
              <a:rPr lang="en-US" altLang="zh-CN" sz="2400" dirty="0" smtClean="0">
                <a:sym typeface="Wingdings" panose="05000000000000000000" pitchFamily="2" charset="2"/>
              </a:rPr>
              <a:t>: (1) </a:t>
            </a:r>
            <a:r>
              <a:rPr lang="zh-CN" altLang="en-US" sz="2400" dirty="0" smtClean="0">
                <a:sym typeface="Wingdings" panose="05000000000000000000" pitchFamily="2" charset="2"/>
              </a:rPr>
              <a:t>电话是否为有效电话？</a:t>
            </a:r>
            <a:endParaRPr lang="en-US" altLang="zh-CN" sz="2400" dirty="0" smtClean="0">
              <a:sym typeface="Wingdings" panose="05000000000000000000" pitchFamily="2" charset="2"/>
            </a:endParaRPr>
          </a:p>
          <a:p>
            <a:r>
              <a:rPr lang="en-US" altLang="zh-CN" sz="2400" dirty="0">
                <a:sym typeface="Wingdings" panose="05000000000000000000" pitchFamily="2" charset="2"/>
              </a:rPr>
              <a:t> </a:t>
            </a:r>
            <a:r>
              <a:rPr lang="en-US" altLang="zh-CN" sz="2400" dirty="0" smtClean="0">
                <a:sym typeface="Wingdings" panose="05000000000000000000" pitchFamily="2" charset="2"/>
              </a:rPr>
              <a:t>          (2)</a:t>
            </a:r>
            <a:r>
              <a:rPr lang="zh-CN" altLang="en-US" sz="2400" dirty="0" smtClean="0">
                <a:sym typeface="Wingdings" panose="05000000000000000000" pitchFamily="2" charset="2"/>
              </a:rPr>
              <a:t>复现线上是否存在该问题，如果不同找到打电话位置，</a:t>
            </a:r>
            <a:endParaRPr lang="en-US" altLang="zh-CN" sz="2400" dirty="0" smtClean="0">
              <a:sym typeface="Wingdings" panose="05000000000000000000" pitchFamily="2" charset="2"/>
            </a:endParaRPr>
          </a:p>
          <a:p>
            <a:r>
              <a:rPr lang="en-US" altLang="zh-CN" sz="2400" dirty="0">
                <a:sym typeface="Wingdings" panose="05000000000000000000" pitchFamily="2" charset="2"/>
              </a:rPr>
              <a:t> </a:t>
            </a:r>
            <a:r>
              <a:rPr lang="en-US" altLang="zh-CN" sz="2400" dirty="0" smtClean="0">
                <a:sym typeface="Wingdings" panose="05000000000000000000" pitchFamily="2" charset="2"/>
              </a:rPr>
              <a:t>               </a:t>
            </a:r>
            <a:r>
              <a:rPr lang="zh-CN" altLang="en-US" sz="2400" dirty="0" smtClean="0">
                <a:sym typeface="Wingdings" panose="05000000000000000000" pitchFamily="2" charset="2"/>
              </a:rPr>
              <a:t>打印</a:t>
            </a:r>
            <a:r>
              <a:rPr lang="en-US" altLang="zh-CN" sz="2400" dirty="0" smtClean="0">
                <a:sym typeface="Wingdings" panose="05000000000000000000" pitchFamily="2" charset="2"/>
              </a:rPr>
              <a:t>Intent</a:t>
            </a:r>
            <a:r>
              <a:rPr lang="zh-CN" altLang="en-US" sz="2400" dirty="0" smtClean="0">
                <a:sym typeface="Wingdings" panose="05000000000000000000" pitchFamily="2" charset="2"/>
              </a:rPr>
              <a:t>里的数据，查看是否有差别。</a:t>
            </a:r>
            <a:endParaRPr lang="en-US" altLang="zh-CN" sz="2400" dirty="0" smtClean="0">
              <a:sym typeface="Wingdings" panose="05000000000000000000" pitchFamily="2" charset="2"/>
            </a:endParaRPr>
          </a:p>
          <a:p>
            <a:r>
              <a:rPr lang="en-US" altLang="zh-CN" sz="2400" dirty="0">
                <a:sym typeface="Wingdings" panose="05000000000000000000" pitchFamily="2" charset="2"/>
              </a:rPr>
              <a:t> </a:t>
            </a:r>
            <a:r>
              <a:rPr lang="en-US" altLang="zh-CN" sz="2400" dirty="0" smtClean="0">
                <a:sym typeface="Wingdings" panose="05000000000000000000" pitchFamily="2" charset="2"/>
              </a:rPr>
              <a:t>          (3)</a:t>
            </a:r>
            <a:r>
              <a:rPr lang="zh-CN" altLang="en-US" sz="2400" dirty="0" smtClean="0">
                <a:sym typeface="Wingdings" panose="05000000000000000000" pitchFamily="2" charset="2"/>
              </a:rPr>
              <a:t>是否有其他方式启动打电话功能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3474308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theme1.xml><?xml version="1.0" encoding="utf-8"?>
<a:theme xmlns:a="http://schemas.openxmlformats.org/drawingml/2006/main" name="Spectrum">
  <a:themeElements>
    <a:clrScheme name="起源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光谱.thmx</Template>
  <TotalTime>1921</TotalTime>
  <Words>1193</Words>
  <Application>Microsoft Office PowerPoint</Application>
  <PresentationFormat>全屏显示(4:3)</PresentationFormat>
  <Paragraphs>108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新細明體</vt:lpstr>
      <vt:lpstr>宋体</vt:lpstr>
      <vt:lpstr>Calibri</vt:lpstr>
      <vt:lpstr>Wingdings</vt:lpstr>
      <vt:lpstr>Spectrum</vt:lpstr>
      <vt:lpstr>程序包</vt:lpstr>
      <vt:lpstr>包装程序外壳对象</vt:lpstr>
      <vt:lpstr>如何处理卡片？</vt:lpstr>
      <vt:lpstr>问题举例归类</vt:lpstr>
      <vt:lpstr>Bug1-#14517（华为6.2）</vt:lpstr>
      <vt:lpstr>PowerPoint 演示文稿</vt:lpstr>
      <vt:lpstr>Bug2-#（反馈类型）</vt:lpstr>
      <vt:lpstr>PowerPoint 演示文稿</vt:lpstr>
      <vt:lpstr>Bug3-#21914（Oppo7.0）</vt:lpstr>
      <vt:lpstr>PowerPoint 演示文稿</vt:lpstr>
      <vt:lpstr>Bug4-#14517（多方案解决问题）</vt:lpstr>
      <vt:lpstr>PowerPoint 演示文稿</vt:lpstr>
      <vt:lpstr>Bug5（引擎问题找到对应函数）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如何处理卡片？</dc:title>
  <dc:creator>baidu baidu</dc:creator>
  <cp:lastModifiedBy>Liu,Fan(LBSMPDC)</cp:lastModifiedBy>
  <cp:revision>74</cp:revision>
  <dcterms:created xsi:type="dcterms:W3CDTF">2015-06-07T00:51:19Z</dcterms:created>
  <dcterms:modified xsi:type="dcterms:W3CDTF">2015-06-15T03:34:36Z</dcterms:modified>
</cp:coreProperties>
</file>