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sldIdLst>
    <p:sldId id="513" r:id="rId2"/>
    <p:sldId id="600" r:id="rId3"/>
    <p:sldId id="602" r:id="rId4"/>
    <p:sldId id="603" r:id="rId5"/>
    <p:sldId id="561" r:id="rId6"/>
    <p:sldId id="604" r:id="rId7"/>
    <p:sldId id="605" r:id="rId8"/>
    <p:sldId id="609" r:id="rId9"/>
    <p:sldId id="610" r:id="rId10"/>
    <p:sldId id="579" r:id="rId11"/>
    <p:sldId id="576" r:id="rId12"/>
    <p:sldId id="606" r:id="rId13"/>
    <p:sldId id="607" r:id="rId14"/>
    <p:sldId id="608" r:id="rId15"/>
    <p:sldId id="573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586" r:id="rId24"/>
    <p:sldId id="587" r:id="rId25"/>
    <p:sldId id="619" r:id="rId26"/>
    <p:sldId id="618" r:id="rId27"/>
    <p:sldId id="621" r:id="rId28"/>
    <p:sldId id="622" r:id="rId29"/>
    <p:sldId id="623" r:id="rId30"/>
    <p:sldId id="624" r:id="rId31"/>
    <p:sldId id="620" r:id="rId32"/>
    <p:sldId id="599" r:id="rId33"/>
    <p:sldId id="392" r:id="rId34"/>
  </p:sldIdLst>
  <p:sldSz cx="13004800" cy="7315200"/>
  <p:notesSz cx="6858000" cy="9144000"/>
  <p:defaultTextStyle>
    <a:defPPr>
      <a:defRPr lang="zh-CN"/>
    </a:defPPr>
    <a:lvl1pPr algn="l" defTabSz="115570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74675" indent="-117475" algn="l" defTabSz="115570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55700" indent="-241300" algn="l" defTabSz="115570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736725" indent="-365125" algn="l" defTabSz="115570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316480" indent="-487680" algn="l" defTabSz="115570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9">
          <p15:clr>
            <a:srgbClr val="A4A3A4"/>
          </p15:clr>
        </p15:guide>
        <p15:guide id="2" pos="4404">
          <p15:clr>
            <a:srgbClr val="A4A3A4"/>
          </p15:clr>
        </p15:guide>
        <p15:guide id="3" pos="410">
          <p15:clr>
            <a:srgbClr val="A4A3A4"/>
          </p15:clr>
        </p15:guide>
        <p15:guide id="4" pos="7782">
          <p15:clr>
            <a:srgbClr val="A4A3A4"/>
          </p15:clr>
        </p15:guide>
        <p15:guide id="5" orient="horz" pos="4344">
          <p15:clr>
            <a:srgbClr val="A4A3A4"/>
          </p15:clr>
        </p15:guide>
        <p15:guide id="6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hua" initials="c" lastIdx="3" clrIdx="0"/>
  <p:cmAuthor id="2" name="Hua,Wei(LBS Map PM)" initials="HM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898FF"/>
    <a:srgbClr val="84FF73"/>
    <a:srgbClr val="91CE53"/>
    <a:srgbClr val="D0D8E8"/>
    <a:srgbClr val="E9EDF4"/>
    <a:srgbClr val="EFF4F5"/>
    <a:srgbClr val="F0F3F4"/>
    <a:srgbClr val="D3363C"/>
    <a:srgbClr val="4C9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5405" autoAdjust="0"/>
  </p:normalViewPr>
  <p:slideViewPr>
    <p:cSldViewPr>
      <p:cViewPr varScale="1">
        <p:scale>
          <a:sx n="59" d="100"/>
          <a:sy n="59" d="100"/>
        </p:scale>
        <p:origin x="1158" y="78"/>
      </p:cViewPr>
      <p:guideLst>
        <p:guide orient="horz" pos="2419"/>
        <p:guide pos="4404"/>
        <p:guide pos="410"/>
        <p:guide pos="7782"/>
        <p:guide orient="horz" pos="434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1607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defTabSz="1160145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74C60B-B018-415C-B4CE-250260A1CE79}" type="datetimeFigureOut">
              <a:rPr lang="zh-CN" altLang="en-US"/>
              <a:t>2018/1/15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1607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defTabSz="1158875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26F319B-18A2-4CEC-8CD8-D5FA4FD281B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15570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574675" algn="l" defTabSz="115570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1155700" algn="l" defTabSz="115570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736725" algn="l" defTabSz="115570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2316480" algn="l" defTabSz="1155700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901950" algn="l" defTabSz="11601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482340" algn="l" defTabSz="11601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062095" algn="l" defTabSz="11601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4642485" algn="l" defTabSz="116014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F319B-18A2-4CEC-8CD8-D5FA4FD281B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02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F319B-18A2-4CEC-8CD8-D5FA4FD281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25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F319B-18A2-4CEC-8CD8-D5FA4FD281B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8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F319B-18A2-4CEC-8CD8-D5FA4FD281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1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F319B-18A2-4CEC-8CD8-D5FA4FD281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5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F319B-18A2-4CEC-8CD8-D5FA4FD281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 algn="l" eaLnBrk="1" hangingPunct="1"/>
            <a:r>
              <a:rPr lang="zh-CN" altLang="en-US" dirty="0">
                <a:latin typeface="Gill Sans" charset="0"/>
                <a:ea typeface="宋体" panose="02010600030101010101" pitchFamily="2" charset="-122"/>
                <a:sym typeface="Gill Sans" charset="0"/>
              </a:rPr>
              <a:t>误删除怎么办</a:t>
            </a:r>
            <a:r>
              <a:rPr lang="en-US" altLang="zh-CN" dirty="0">
                <a:latin typeface="Gill Sans" charset="0"/>
                <a:ea typeface="宋体" panose="02010600030101010101" pitchFamily="2" charset="-122"/>
                <a:sym typeface="Gill Sans" charset="0"/>
              </a:rPr>
              <a:t>?</a:t>
            </a:r>
            <a:r>
              <a:rPr lang="zh-CN" altLang="en-US" dirty="0">
                <a:latin typeface="Gill Sans" charset="0"/>
                <a:sym typeface="Gill Sans" charset="0"/>
              </a:rPr>
              <a:t>从</a:t>
            </a:r>
            <a:r>
              <a:rPr lang="en-US" altLang="zh-CN" dirty="0">
                <a:latin typeface="Gill Sans" charset="0"/>
                <a:sym typeface="Gill Sans" charset="0"/>
              </a:rPr>
              <a:t>/user/user_name/.</a:t>
            </a:r>
            <a:r>
              <a:rPr lang="en-US" altLang="zh-CN" dirty="0" smtClean="0">
                <a:latin typeface="Gill Sans" charset="0"/>
                <a:sym typeface="Gill Sans" charset="0"/>
              </a:rPr>
              <a:t>Trash</a:t>
            </a:r>
            <a:endParaRPr lang="en-US" altLang="zh-CN" dirty="0"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2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84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696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16054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695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F319B-18A2-4CEC-8CD8-D5FA4FD281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37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84368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05279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21547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140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38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673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37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961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227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33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aseline="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4297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080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57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54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37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91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92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14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89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aseline="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89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1" y="2272456"/>
            <a:ext cx="11054080" cy="1568027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1" y="4145280"/>
            <a:ext cx="9103360" cy="18694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8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61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41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22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83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6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4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</p:txBody>
      </p:sp>
      <p:pic>
        <p:nvPicPr>
          <p:cNvPr id="9" name="图片 8" descr="屏幕快照 2014-08-31 上午12.36.47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30048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2" y="3"/>
            <a:ext cx="98437" cy="36544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580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2" y="3660778"/>
            <a:ext cx="98437" cy="3654425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580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9"/>
          <p:cNvSpPr txBox="1"/>
          <p:nvPr userDrawn="1"/>
        </p:nvSpPr>
        <p:spPr>
          <a:xfrm>
            <a:off x="583485" y="7053576"/>
            <a:ext cx="374915" cy="1410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algn="ctr" defTabSz="1155700" rtl="0" eaLnBrk="1" fontAlgn="base" hangingPunct="1">
              <a:lnSpc>
                <a:spcPts val="1125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华文楷体" pitchFamily="2" charset="-122"/>
                <a:cs typeface="+mn-cs"/>
              </a:defRPr>
            </a:lvl1pPr>
            <a:lvl2pPr marL="574675" indent="-117475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55700" indent="-241300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736725" indent="-365125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316480" indent="-487680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B3EB412-ADD0-4785-835D-74F14F7EE1C4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470952" y="6825952"/>
            <a:ext cx="1042963" cy="351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</p:txBody>
      </p:sp>
      <p:pic>
        <p:nvPicPr>
          <p:cNvPr id="9" name="图片 8" descr="屏幕快照 2014-08-31 上午12.36.47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30048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2" y="3"/>
            <a:ext cx="98437" cy="36544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580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2" y="3660778"/>
            <a:ext cx="98437" cy="3654425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580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9"/>
          <p:cNvSpPr txBox="1"/>
          <p:nvPr userDrawn="1"/>
        </p:nvSpPr>
        <p:spPr>
          <a:xfrm>
            <a:off x="583485" y="7053576"/>
            <a:ext cx="374915" cy="1410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algn="ctr" defTabSz="1155700" rtl="0" eaLnBrk="1" fontAlgn="base" hangingPunct="1">
              <a:lnSpc>
                <a:spcPts val="1125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华文楷体" pitchFamily="2" charset="-122"/>
                <a:cs typeface="+mn-cs"/>
              </a:defRPr>
            </a:lvl1pPr>
            <a:lvl2pPr marL="574675" indent="-117475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55700" indent="-241300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736725" indent="-365125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316480" indent="-487680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B3EB412-ADD0-4785-835D-74F14F7EE1C4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470952" y="6825952"/>
            <a:ext cx="1042963" cy="351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8" descr="屏幕快照 2014-08-31 上午12.36.47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30048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2" y="3"/>
            <a:ext cx="98437" cy="36544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580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2" y="3660778"/>
            <a:ext cx="98437" cy="3654425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580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 txBox="1"/>
          <p:nvPr userDrawn="1"/>
        </p:nvSpPr>
        <p:spPr>
          <a:xfrm>
            <a:off x="583485" y="7053576"/>
            <a:ext cx="374915" cy="1410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algn="ctr" defTabSz="1155700" rtl="0" eaLnBrk="1" fontAlgn="base" hangingPunct="1">
              <a:lnSpc>
                <a:spcPts val="1125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华文楷体" pitchFamily="2" charset="-122"/>
                <a:cs typeface="+mn-cs"/>
              </a:defRPr>
            </a:lvl1pPr>
            <a:lvl2pPr marL="574675" indent="-117475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55700" indent="-241300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736725" indent="-365125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316480" indent="-487680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B3EB412-ADD0-4785-835D-74F14F7EE1C4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470952" y="6825952"/>
            <a:ext cx="1042963" cy="351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屏幕快照 2014-08-29 下午5.01.46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3004799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17298" y="6825952"/>
            <a:ext cx="1042963" cy="351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50240" y="1076960"/>
            <a:ext cx="1170432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</a:ln>
        </p:spPr>
        <p:txBody>
          <a:bodyPr lIns="117029" tIns="58515" rIns="117029" bIns="58515"/>
          <a:lstStyle/>
          <a:p>
            <a:endParaRPr lang="zh-CN" altLang="en-US" sz="2945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50241" y="292947"/>
            <a:ext cx="11704320" cy="621435"/>
          </a:xfrm>
          <a:prstGeom prst="rect">
            <a:avLst/>
          </a:prstGeom>
        </p:spPr>
        <p:txBody>
          <a:bodyPr lIns="91429" tIns="45715" rIns="91429" bIns="45715" anchor="ctr" anchorCtr="0"/>
          <a:lstStyle>
            <a:lvl1pPr algn="l">
              <a:defRPr sz="307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650245" y="6465912"/>
            <a:ext cx="9026908" cy="339473"/>
          </a:xfrm>
          <a:prstGeom prst="rect">
            <a:avLst/>
          </a:prstGeom>
        </p:spPr>
        <p:txBody>
          <a:bodyPr lIns="76179" tIns="38089" rIns="76179" bIns="38089" anchor="ctr"/>
          <a:lstStyle>
            <a:lvl1pPr marL="0" indent="0" defTabSz="-635">
              <a:buNone/>
              <a:defRPr kumimoji="0" lang="zh-CN" altLang="en-US" sz="128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9"/>
          <p:cNvSpPr txBox="1"/>
          <p:nvPr userDrawn="1"/>
        </p:nvSpPr>
        <p:spPr>
          <a:xfrm>
            <a:off x="583485" y="7053576"/>
            <a:ext cx="374915" cy="1410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algn="ctr" defTabSz="1155700" rtl="0" eaLnBrk="1" fontAlgn="base" hangingPunct="1">
              <a:lnSpc>
                <a:spcPts val="1125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华文楷体" pitchFamily="2" charset="-122"/>
                <a:cs typeface="+mn-cs"/>
              </a:defRPr>
            </a:lvl1pPr>
            <a:lvl2pPr marL="574675" indent="-117475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55700" indent="-241300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736725" indent="-365125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316480" indent="-487680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B3EB412-ADD0-4785-835D-74F14F7EE1C4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6780107"/>
            <a:ext cx="4118187" cy="3894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6780107"/>
            <a:ext cx="3034453" cy="3894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33363C-EC45-FA48-8806-D5A45301736E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550121" y="182136"/>
            <a:ext cx="11804439" cy="580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985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请用一句话结论作为标题</a:t>
            </a:r>
            <a:endParaRPr lang="zh-CN" altLang="en-US" dirty="0"/>
          </a:p>
        </p:txBody>
      </p:sp>
      <p:sp>
        <p:nvSpPr>
          <p:cNvPr id="6" name="内容占位符 13"/>
          <p:cNvSpPr>
            <a:spLocks noGrp="1"/>
          </p:cNvSpPr>
          <p:nvPr>
            <p:ph sz="quarter" idx="13" hasCustomPrompt="1"/>
          </p:nvPr>
        </p:nvSpPr>
        <p:spPr>
          <a:xfrm>
            <a:off x="550121" y="1042626"/>
            <a:ext cx="11804439" cy="5499012"/>
          </a:xfrm>
          <a:prstGeom prst="rect">
            <a:avLst/>
          </a:prstGeom>
        </p:spPr>
        <p:txBody>
          <a:bodyPr/>
          <a:lstStyle>
            <a:lvl1pPr marL="0">
              <a:buFont typeface="Arial" panose="020B0604020202020204" pitchFamily="34" charset="0"/>
              <a:buChar char="•"/>
              <a:defRPr sz="256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4E5B6A"/>
                </a:solidFill>
              </a:defRPr>
            </a:lvl2pPr>
            <a:lvl3pPr>
              <a:defRPr>
                <a:solidFill>
                  <a:srgbClr val="4E5B6A"/>
                </a:solidFill>
              </a:defRPr>
            </a:lvl3pPr>
            <a:lvl4pPr>
              <a:defRPr>
                <a:solidFill>
                  <a:srgbClr val="4E5B6A"/>
                </a:solidFill>
              </a:defRPr>
            </a:lvl4pPr>
            <a:lvl5pPr>
              <a:defRPr>
                <a:solidFill>
                  <a:srgbClr val="4E5B6A"/>
                </a:solidFill>
              </a:defRPr>
            </a:lvl5pPr>
          </a:lstStyle>
          <a:p>
            <a:pPr lvl="0"/>
            <a:r>
              <a:rPr lang="zh-CN" altLang="en-US" dirty="0" smtClean="0"/>
              <a:t>单击此处输入文本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1" y="292947"/>
            <a:ext cx="11704320" cy="700653"/>
          </a:xfrm>
          <a:prstGeom prst="rect">
            <a:avLst/>
          </a:prstGeom>
        </p:spPr>
        <p:txBody>
          <a:bodyPr vert="horz" lIns="116111" tIns="58055" rIns="116111" bIns="58055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1" y="1706880"/>
            <a:ext cx="11704320" cy="4827694"/>
          </a:xfrm>
          <a:prstGeom prst="rect">
            <a:avLst/>
          </a:prstGeom>
        </p:spPr>
        <p:txBody>
          <a:bodyPr vert="horz" lIns="116111" tIns="58055" rIns="116111" bIns="58055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</p:txBody>
      </p:sp>
      <p:sp>
        <p:nvSpPr>
          <p:cNvPr id="6" name="Slide Number Placeholder 9"/>
          <p:cNvSpPr txBox="1"/>
          <p:nvPr userDrawn="1"/>
        </p:nvSpPr>
        <p:spPr>
          <a:xfrm>
            <a:off x="583485" y="7053576"/>
            <a:ext cx="374915" cy="1410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algn="ctr" defTabSz="1155700" rtl="0" eaLnBrk="1" fontAlgn="base" hangingPunct="1">
              <a:lnSpc>
                <a:spcPts val="1125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华文楷体" pitchFamily="2" charset="-122"/>
                <a:cs typeface="+mn-cs"/>
              </a:defRPr>
            </a:lvl1pPr>
            <a:lvl2pPr marL="574675" indent="-117475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55700" indent="-241300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736725" indent="-365125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316480" indent="-487680" algn="l" defTabSz="1155700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B3EB412-ADD0-4785-835D-74F14F7EE1C4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1470952" y="6825952"/>
            <a:ext cx="1042963" cy="351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8039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35610" indent="-435610" algn="l" defTabSz="580390" rtl="0" eaLnBrk="1" latinLnBrk="0" hangingPunct="1">
        <a:spcBef>
          <a:spcPct val="20000"/>
        </a:spcBef>
        <a:buFont typeface="Arial" panose="020B0604020202020204"/>
        <a:buChar char="•"/>
        <a:defRPr sz="2000" kern="1200" baseline="0">
          <a:solidFill>
            <a:schemeClr val="tx1"/>
          </a:solidFill>
          <a:latin typeface="Arial Unicode MS" panose="020B0604020202020204" pitchFamily="34" charset="-122"/>
          <a:ea typeface="微软雅黑" panose="020B0503020204020204" pitchFamily="34" charset="-122"/>
          <a:cs typeface="+mn-cs"/>
        </a:defRPr>
      </a:lvl1pPr>
      <a:lvl2pPr marL="943610" indent="-362585" algn="l" defTabSz="580390" rtl="0" eaLnBrk="1" latinLnBrk="0" hangingPunct="1">
        <a:spcBef>
          <a:spcPct val="20000"/>
        </a:spcBef>
        <a:buFont typeface="Arial" panose="020B0604020202020204"/>
        <a:buChar char="–"/>
        <a:defRPr sz="1600" kern="1200" baseline="0">
          <a:solidFill>
            <a:schemeClr val="tx1"/>
          </a:solidFill>
          <a:latin typeface="Arial Unicode MS" panose="020B0604020202020204" pitchFamily="34" charset="-122"/>
          <a:ea typeface="微软雅黑" panose="020B0503020204020204" pitchFamily="34" charset="-122"/>
          <a:cs typeface="+mn-cs"/>
        </a:defRPr>
      </a:lvl2pPr>
      <a:lvl3pPr marL="1451610" indent="-290195" algn="l" defTabSz="58039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600" kern="1200" baseline="0">
          <a:solidFill>
            <a:schemeClr val="tx1"/>
          </a:solidFill>
          <a:latin typeface="Arial Unicode MS" panose="020B0604020202020204" pitchFamily="34" charset="-122"/>
          <a:ea typeface="微软雅黑" panose="020B0503020204020204" pitchFamily="34" charset="-122"/>
          <a:cs typeface="+mn-cs"/>
        </a:defRPr>
      </a:lvl3pPr>
      <a:lvl4pPr marL="2032000" indent="-290195" algn="l" defTabSz="580390" rtl="0" eaLnBrk="1" latinLnBrk="0" hangingPunct="1">
        <a:spcBef>
          <a:spcPct val="20000"/>
        </a:spcBef>
        <a:buFont typeface="Arial" panose="020B0604020202020204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indent="-290195" algn="l" defTabSz="580390" rtl="0" eaLnBrk="1" latinLnBrk="0" hangingPunct="1">
        <a:spcBef>
          <a:spcPct val="20000"/>
        </a:spcBef>
        <a:buFont typeface="Arial" panose="020B0604020202020204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2780" indent="-290195" algn="l" defTabSz="58039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3805" indent="-290195" algn="l" defTabSz="58039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4195" indent="-290195" algn="l" defTabSz="58039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34585" indent="-290195" algn="l" defTabSz="58039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803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0390" algn="l" defTabSz="5803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1415" algn="l" defTabSz="5803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805" algn="l" defTabSz="5803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2195" algn="l" defTabSz="5803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2585" algn="l" defTabSz="5803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3610" algn="l" defTabSz="5803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64000" algn="l" defTabSz="5803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44390" algn="l" defTabSz="5803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478064" y="2721496"/>
            <a:ext cx="6212199" cy="123064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5400" b="1" dirty="0">
                <a:latin typeface="+mj-ea"/>
                <a:ea typeface="+mj-ea"/>
              </a:rPr>
              <a:t>Hadoop </a:t>
            </a:r>
            <a:r>
              <a:rPr lang="en-US" altLang="zh-CN" sz="5400" b="1" dirty="0" smtClean="0">
                <a:latin typeface="+mj-ea"/>
                <a:ea typeface="+mj-ea"/>
              </a:rPr>
              <a:t>Streaming </a:t>
            </a:r>
            <a:r>
              <a:rPr lang="zh-CN" altLang="en-US" sz="5400" b="1" dirty="0" smtClean="0">
                <a:latin typeface="+mj-ea"/>
                <a:ea typeface="+mj-ea"/>
              </a:rPr>
              <a:t>入</a:t>
            </a:r>
            <a:r>
              <a:rPr lang="zh-CN" altLang="en-US" sz="5400" b="1" dirty="0">
                <a:latin typeface="+mj-ea"/>
                <a:ea typeface="+mj-ea"/>
              </a:rPr>
              <a:t>门串讲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90263" y="5889848"/>
            <a:ext cx="19247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胡晓婷</a:t>
            </a:r>
            <a:endParaRPr lang="en-US" altLang="zh-CN" dirty="0" smtClean="0"/>
          </a:p>
          <a:p>
            <a:r>
              <a:rPr lang="en-US" altLang="zh-CN" dirty="0" smtClean="0"/>
              <a:t>2018.01.15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 </a:t>
            </a:r>
            <a:r>
              <a:rPr lang="zh-CN" altLang="en-US" dirty="0" smtClean="0"/>
              <a:t>生态圈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61" y="1137320"/>
            <a:ext cx="7920880" cy="5657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HDFS</a:t>
            </a:r>
            <a:r>
              <a:rPr lang="zh-CN" altLang="en-US">
                <a:sym typeface="+mn-ea"/>
              </a:rPr>
              <a:t>（Hadoop分布式文件系统）</a:t>
            </a:r>
            <a:endParaRPr lang="zh-CN" altLang="en-US"/>
          </a:p>
        </p:txBody>
      </p:sp>
      <p:sp>
        <p:nvSpPr>
          <p:cNvPr id="4" name="TextBox 7"/>
          <p:cNvSpPr txBox="1"/>
          <p:nvPr/>
        </p:nvSpPr>
        <p:spPr>
          <a:xfrm>
            <a:off x="879719" y="1209328"/>
            <a:ext cx="1062355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b="1" dirty="0" smtClean="0">
                <a:latin typeface="+mn-ea"/>
                <a:ea typeface="+mn-ea"/>
                <a:sym typeface="Gill Sans" charset="0"/>
              </a:rPr>
              <a:t>基础概念</a:t>
            </a:r>
            <a:endParaRPr lang="zh-CN" altLang="en-US" sz="2400" b="1" dirty="0">
              <a:latin typeface="+mn-ea"/>
              <a:ea typeface="+mn-ea"/>
              <a:sym typeface="Gill Sans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9719" y="2083221"/>
            <a:ext cx="10623550" cy="169277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400" b="1" dirty="0" smtClean="0">
                <a:latin typeface="+mn-ea"/>
                <a:ea typeface="+mn-ea"/>
                <a:sym typeface="Gill Sans" charset="0"/>
              </a:rPr>
              <a:t>Block</a:t>
            </a: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HDFS 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的文件是以块进行存储的，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Hadoop1.x HDFS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块的默认大小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64MB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，</a:t>
            </a:r>
            <a:r>
              <a:rPr lang="en-US" altLang="zh-CN" sz="2000" dirty="0" smtClean="0">
                <a:latin typeface="+mn-ea"/>
                <a:sym typeface="Gill Sans" charset="0"/>
              </a:rPr>
              <a:t>Hadoop 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2.x 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默认大小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128MB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，可在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hdfs.site.xml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进行设置参数  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dfs.block.size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块是文件存储处理的逻辑单元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  <a:sym typeface="Gill Sans" charset="0"/>
              </a:rPr>
              <a:t>这也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是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HDFS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不适合存储小文件的原因</a:t>
            </a:r>
            <a:endParaRPr lang="en-US" altLang="zh-CN" sz="2000" dirty="0">
              <a:latin typeface="+mn-ea"/>
              <a:ea typeface="+mn-ea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719" y="3911574"/>
            <a:ext cx="1062355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400" b="1" dirty="0" err="1" smtClean="0">
                <a:latin typeface="+mn-ea"/>
                <a:ea typeface="+mn-ea"/>
                <a:sym typeface="Gill Sans" charset="0"/>
              </a:rPr>
              <a:t>NameNode</a:t>
            </a:r>
            <a:endParaRPr lang="en-US" altLang="zh-CN" sz="2400" b="1" dirty="0" smtClean="0">
              <a:latin typeface="+mn-ea"/>
              <a:ea typeface="+mn-ea"/>
              <a:sym typeface="Gill Sans" charset="0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  <a:sym typeface="Gill Sans" charset="0"/>
              </a:rPr>
              <a:t>管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理节点，存放数据元数据信息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文件（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File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）与数据块（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Block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）的映射表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数据块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(Block)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与数据节点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DataNode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)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的映射表</a:t>
            </a:r>
            <a:endParaRPr lang="en-US" altLang="zh-CN" sz="2000" dirty="0">
              <a:latin typeface="+mn-ea"/>
              <a:ea typeface="+mn-ea"/>
              <a:sym typeface="Gill Sans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879719" y="5696471"/>
            <a:ext cx="10623550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400" b="1" dirty="0" err="1" smtClean="0">
                <a:latin typeface="+mn-ea"/>
                <a:ea typeface="+mn-ea"/>
                <a:sym typeface="Gill Sans" charset="0"/>
              </a:rPr>
              <a:t>DataNode</a:t>
            </a:r>
            <a:endParaRPr lang="en-US" altLang="zh-CN" sz="2400" b="1" dirty="0" smtClean="0">
              <a:latin typeface="+mn-ea"/>
              <a:ea typeface="+mn-ea"/>
              <a:sym typeface="Gill Sans" charset="0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存放真正的数据块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(Block)</a:t>
            </a:r>
            <a:endParaRPr lang="en-US" altLang="zh-CN" sz="2000" dirty="0">
              <a:latin typeface="+mn-ea"/>
              <a:ea typeface="+mn-ea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HDFS</a:t>
            </a:r>
            <a:r>
              <a:rPr lang="zh-CN" altLang="en-US">
                <a:sym typeface="+mn-ea"/>
              </a:rPr>
              <a:t>（Hadoop分布式文件系统）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90" y="1281336"/>
            <a:ext cx="8641822" cy="52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HDFS</a:t>
            </a:r>
            <a:r>
              <a:rPr lang="zh-CN" altLang="en-US">
                <a:sym typeface="+mn-ea"/>
              </a:rPr>
              <a:t>（Hadoop分布式文件系统）</a:t>
            </a:r>
            <a:endParaRPr lang="zh-CN" altLang="en-US"/>
          </a:p>
        </p:txBody>
      </p:sp>
      <p:sp>
        <p:nvSpPr>
          <p:cNvPr id="4" name="TextBox 7"/>
          <p:cNvSpPr txBox="1"/>
          <p:nvPr/>
        </p:nvSpPr>
        <p:spPr>
          <a:xfrm>
            <a:off x="879719" y="1209328"/>
            <a:ext cx="1062355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b="1" dirty="0" smtClean="0">
                <a:latin typeface="+mn-ea"/>
                <a:ea typeface="+mn-ea"/>
                <a:sym typeface="Gill Sans" charset="0"/>
              </a:rPr>
              <a:t>数据管理策略</a:t>
            </a:r>
            <a:endParaRPr lang="zh-CN" altLang="en-US" sz="2400" b="1" dirty="0">
              <a:latin typeface="+mn-ea"/>
              <a:ea typeface="+mn-ea"/>
              <a:sym typeface="Gill Sans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879719" y="1886721"/>
            <a:ext cx="10623550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软件容错体现：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lvl="0" eaLnBrk="1" hangingPunct="1"/>
            <a:r>
              <a:rPr lang="en-US" altLang="zh-CN" sz="2000" dirty="0">
                <a:latin typeface="+mn-ea"/>
                <a:ea typeface="+mn-ea"/>
                <a:sym typeface="Gill Sans" charset="0"/>
              </a:rPr>
              <a:t> 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           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默认每个数据块会有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3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个副本，可以分布在不同机架的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3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个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DataNode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中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lvl="0" eaLnBrk="1" hangingPunct="1"/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            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心跳检测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lvl="0" eaLnBrk="1" hangingPunct="1"/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19" y="3210161"/>
            <a:ext cx="5608063" cy="31837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905" y="3175856"/>
            <a:ext cx="5410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HDFS</a:t>
            </a:r>
            <a:r>
              <a:rPr lang="zh-CN" altLang="en-US">
                <a:sym typeface="+mn-ea"/>
              </a:rPr>
              <a:t>（Hadoop分布式文件系统）</a:t>
            </a:r>
            <a:endParaRPr lang="zh-CN" altLang="en-US"/>
          </a:p>
        </p:txBody>
      </p:sp>
      <p:sp>
        <p:nvSpPr>
          <p:cNvPr id="4" name="TextBox 7"/>
          <p:cNvSpPr txBox="1"/>
          <p:nvPr/>
        </p:nvSpPr>
        <p:spPr>
          <a:xfrm>
            <a:off x="879719" y="1209328"/>
            <a:ext cx="1062355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400" b="1" dirty="0" smtClean="0">
                <a:latin typeface="+mn-ea"/>
                <a:ea typeface="+mn-ea"/>
                <a:sym typeface="Gill Sans" charset="0"/>
              </a:rPr>
              <a:t>HDFS</a:t>
            </a:r>
            <a:r>
              <a:rPr lang="zh-CN" altLang="en-US" sz="2400" b="1" dirty="0" smtClean="0">
                <a:latin typeface="+mn-ea"/>
                <a:ea typeface="+mn-ea"/>
                <a:sym typeface="Gill Sans" charset="0"/>
              </a:rPr>
              <a:t>读取文件流程</a:t>
            </a:r>
            <a:endParaRPr lang="zh-CN" altLang="en-US" sz="2400" b="1" dirty="0">
              <a:latin typeface="+mn-ea"/>
              <a:ea typeface="+mn-ea"/>
              <a:sym typeface="Gill Sans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879719" y="1886721"/>
            <a:ext cx="10623550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lvl="0" indent="-457200" eaLnBrk="1" hangingPunct="1">
              <a:buFont typeface="+mj-lt"/>
              <a:buAutoNum type="arabicPeriod"/>
            </a:pP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客户端向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NameNode</a:t>
            </a:r>
            <a:r>
              <a:rPr lang="zh-CN" altLang="en-US" sz="2000" dirty="0">
                <a:latin typeface="+mn-ea"/>
                <a:ea typeface="+mn-ea"/>
                <a:sym typeface="Gill Sans" charset="0"/>
              </a:rPr>
              <a:t>发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起一个读取文件请求，会把文件名及对应的路径告诉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NameNode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；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marL="457200" lvl="0" indent="-457200" eaLnBrk="1" hangingPunct="1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NameNode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去查询元数据，根据元数据信息，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NameNode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会告诉客户端，文件包含哪些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Block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，以及这些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Block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会在哪些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DataNode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中可以找到；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marL="457200" lvl="0" indent="-457200" eaLnBrk="1" hangingPunct="1">
              <a:buFont typeface="+mj-lt"/>
              <a:buAutoNum type="arabicPeriod"/>
            </a:pP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客户端去到对应的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Block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中获取</a:t>
            </a:r>
            <a:r>
              <a:rPr lang="zh-CN" altLang="en-US" sz="2000" dirty="0">
                <a:latin typeface="+mn-ea"/>
                <a:ea typeface="+mn-ea"/>
                <a:sym typeface="Gill Sans" charset="0"/>
              </a:rPr>
              <a:t>数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据，下载下来进行组装，读取过程就完成了。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9719" y="3401173"/>
            <a:ext cx="1062355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400" b="1" dirty="0" smtClean="0">
                <a:latin typeface="+mn-ea"/>
                <a:ea typeface="+mn-ea"/>
                <a:sym typeface="Gill Sans" charset="0"/>
              </a:rPr>
              <a:t>HDFS</a:t>
            </a:r>
            <a:r>
              <a:rPr lang="zh-CN" altLang="en-US" sz="2400" b="1" dirty="0" smtClean="0">
                <a:latin typeface="+mn-ea"/>
                <a:ea typeface="+mn-ea"/>
                <a:sym typeface="Gill Sans" charset="0"/>
              </a:rPr>
              <a:t>写入文件流程</a:t>
            </a:r>
            <a:endParaRPr lang="zh-CN" altLang="en-US" sz="2400" b="1" dirty="0">
              <a:latin typeface="+mn-ea"/>
              <a:ea typeface="+mn-ea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719" y="4053851"/>
            <a:ext cx="1062355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lvl="0" indent="-457200" eaLnBrk="1" hangingPunct="1">
              <a:buFont typeface="+mj-lt"/>
              <a:buAutoNum type="arabicPeriod"/>
            </a:pP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如果客户端要写入一个文件，首先将这个文件拆分成固定大小的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Block,</a:t>
            </a:r>
            <a:r>
              <a:rPr lang="zh-CN" altLang="en-US" sz="2000" dirty="0">
                <a:latin typeface="+mn-ea"/>
                <a:ea typeface="+mn-ea"/>
                <a:sym typeface="Gill Sans" charset="0"/>
              </a:rPr>
              <a:t>拆分好后通知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NameNode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；</a:t>
            </a:r>
            <a:endParaRPr lang="en-US" altLang="zh-CN" sz="2000" dirty="0">
              <a:latin typeface="+mn-ea"/>
              <a:ea typeface="+mn-ea"/>
              <a:sym typeface="Gill Sans" charset="0"/>
            </a:endParaRPr>
          </a:p>
          <a:p>
            <a:pPr marL="457200" lvl="0" indent="-457200" eaLnBrk="1" hangingPunct="1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NameNode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会找到一些可用的，有足够磁盘空间的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DataNode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，然后把这些信息返回给客户端；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marL="457200" lvl="0" indent="-457200" eaLnBrk="1" hangingPunct="1"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  <a:sym typeface="Gill Sans" charset="0"/>
              </a:rPr>
              <a:t>客户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端将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Blocks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写入一个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DataNode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中，写完一个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Block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后，进行流水线复制，默认再复制两份到其他的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DataNodes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中；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marL="457200" lvl="0" indent="-457200" eaLnBrk="1" hangingPunct="1">
              <a:buFont typeface="+mj-lt"/>
              <a:buAutoNum type="arabicPeriod"/>
            </a:pPr>
            <a:r>
              <a:rPr lang="zh-CN" altLang="en-US" sz="2000" dirty="0">
                <a:latin typeface="+mn-ea"/>
                <a:ea typeface="+mn-ea"/>
                <a:sym typeface="Gill Sans" charset="0"/>
              </a:rPr>
              <a:t>复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制好之后，提示</a:t>
            </a:r>
            <a:r>
              <a:rPr lang="en-US" altLang="zh-CN" sz="2000" dirty="0" err="1" smtClean="0">
                <a:latin typeface="+mn-ea"/>
                <a:ea typeface="+mn-ea"/>
                <a:sym typeface="Gill Sans" charset="0"/>
              </a:rPr>
              <a:t>NameNode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进行元数据的更新；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  <a:p>
            <a:pPr marL="457200" lvl="0" indent="-457200" eaLnBrk="1" hangingPunct="1">
              <a:buFont typeface="+mj-lt"/>
              <a:buAutoNum type="arabicPeriod"/>
            </a:pP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若还有其他</a:t>
            </a:r>
            <a:r>
              <a:rPr lang="en-US" altLang="zh-CN" sz="2000" dirty="0" smtClean="0">
                <a:latin typeface="+mn-ea"/>
                <a:ea typeface="+mn-ea"/>
                <a:sym typeface="Gill Sans" charset="0"/>
              </a:rPr>
              <a:t>Block</a:t>
            </a:r>
            <a:r>
              <a:rPr lang="zh-CN" altLang="en-US" sz="2000" dirty="0" smtClean="0">
                <a:latin typeface="+mn-ea"/>
                <a:ea typeface="+mn-ea"/>
                <a:sym typeface="Gill Sans" charset="0"/>
              </a:rPr>
              <a:t>，重复上述过程</a:t>
            </a:r>
            <a:endParaRPr lang="en-US" altLang="zh-CN" sz="2000" dirty="0" smtClean="0">
              <a:latin typeface="+mn-ea"/>
              <a:ea typeface="+mn-ea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241" y="129208"/>
            <a:ext cx="11704320" cy="700653"/>
          </a:xfrm>
        </p:spPr>
        <p:txBody>
          <a:bodyPr/>
          <a:lstStyle/>
          <a:p>
            <a:r>
              <a:rPr lang="zh-CN" dirty="0"/>
              <a:t>命令行下使用</a:t>
            </a:r>
            <a:r>
              <a:rPr lang="en-US" altLang="zh-CN" dirty="0"/>
              <a:t>HDFS</a:t>
            </a:r>
          </a:p>
        </p:txBody>
      </p:sp>
      <p:sp>
        <p:nvSpPr>
          <p:cNvPr id="23555" name="TextBox 7"/>
          <p:cNvSpPr txBox="1"/>
          <p:nvPr/>
        </p:nvSpPr>
        <p:spPr>
          <a:xfrm>
            <a:off x="813768" y="777280"/>
            <a:ext cx="10623550" cy="70357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 eaLnBrk="1" hangingPunct="1">
              <a:lnSpc>
                <a:spcPct val="120000"/>
              </a:lnSpc>
            </a:pPr>
            <a:r>
              <a:rPr lang="en-US" altLang="zh-CN" sz="2400" dirty="0">
                <a:latin typeface="Gill Sans" charset="0"/>
                <a:ea typeface="宋体" panose="02010600030101010101" pitchFamily="2" charset="-122"/>
                <a:sym typeface="Gill Sans" charset="0"/>
              </a:rPr>
              <a:t>hadoop dfs –ls  /user/    </a:t>
            </a:r>
          </a:p>
          <a:p>
            <a:pPr lvl="0" algn="l" eaLnBrk="1" hangingPunct="1">
              <a:lnSpc>
                <a:spcPct val="120000"/>
              </a:lnSpc>
            </a:pPr>
            <a:r>
              <a:rPr lang="en-US" altLang="zh-CN" sz="2400" dirty="0">
                <a:latin typeface="Gill Sans" charset="0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显示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hdfs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指定路径下的文件和文件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夹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err="1">
                <a:latin typeface="Gill Sans" charset="0"/>
                <a:sym typeface="Gill Sans" charset="0"/>
              </a:rPr>
              <a:t>hadoop</a:t>
            </a:r>
            <a:r>
              <a:rPr lang="en-US" altLang="zh-CN" sz="2400" dirty="0">
                <a:latin typeface="Gill Sans" charset="0"/>
                <a:sym typeface="Gill Sans" charset="0"/>
              </a:rPr>
              <a:t> </a:t>
            </a:r>
            <a:r>
              <a:rPr lang="en-US" altLang="zh-CN" sz="2400" dirty="0" err="1">
                <a:latin typeface="Gill Sans" charset="0"/>
                <a:sym typeface="Gill Sans" charset="0"/>
              </a:rPr>
              <a:t>dfs</a:t>
            </a:r>
            <a:r>
              <a:rPr lang="en-US" altLang="zh-CN" sz="2400" dirty="0">
                <a:latin typeface="Gill Sans" charset="0"/>
                <a:sym typeface="Gill Sans" charset="0"/>
              </a:rPr>
              <a:t> </a:t>
            </a:r>
            <a:r>
              <a:rPr lang="en-US" altLang="zh-CN" sz="2400" dirty="0" smtClean="0">
                <a:latin typeface="Gill Sans" charset="0"/>
                <a:sym typeface="Gill Sans" charset="0"/>
              </a:rPr>
              <a:t>–</a:t>
            </a:r>
            <a:r>
              <a:rPr lang="en-US" altLang="zh-CN" sz="2400" dirty="0" err="1">
                <a:latin typeface="Gill Sans" charset="0"/>
                <a:sym typeface="Gill Sans" charset="0"/>
              </a:rPr>
              <a:t>mkdir</a:t>
            </a:r>
            <a:r>
              <a:rPr lang="en-US" altLang="zh-CN" sz="2400" dirty="0" smtClean="0">
                <a:latin typeface="Gill Sans" charset="0"/>
                <a:sym typeface="Gill Sans" charset="0"/>
              </a:rPr>
              <a:t>  </a:t>
            </a:r>
            <a:r>
              <a:rPr lang="en-US" altLang="zh-CN" sz="2400" dirty="0">
                <a:latin typeface="Gill Sans" charset="0"/>
                <a:sym typeface="Gill Sans" charset="0"/>
              </a:rPr>
              <a:t>/</a:t>
            </a:r>
            <a:r>
              <a:rPr lang="en-US" altLang="zh-CN" sz="2400" dirty="0" smtClean="0">
                <a:latin typeface="Gill Sans" charset="0"/>
                <a:sym typeface="Gill Sans" charset="0"/>
              </a:rPr>
              <a:t>user/map-channel    </a:t>
            </a:r>
            <a:endParaRPr lang="en-US" altLang="zh-CN" sz="2400" dirty="0">
              <a:latin typeface="Gill Sans" charset="0"/>
              <a:sym typeface="Gill Sans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	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创建目录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err="1" smtClean="0">
                <a:latin typeface="Gill Sans" charset="0"/>
                <a:ea typeface="宋体" panose="02010600030101010101" pitchFamily="2" charset="-122"/>
                <a:sym typeface="Gill Sans" charset="0"/>
              </a:rPr>
              <a:t>hadoop</a:t>
            </a:r>
            <a:r>
              <a:rPr lang="en-US" altLang="zh-CN" sz="2400" dirty="0" smtClean="0">
                <a:latin typeface="Gill Sans" charset="0"/>
                <a:ea typeface="宋体" panose="02010600030101010101" pitchFamily="2" charset="-122"/>
                <a:sym typeface="Gill Sans" charset="0"/>
              </a:rPr>
              <a:t> </a:t>
            </a:r>
            <a:r>
              <a:rPr lang="en-US" altLang="zh-CN" sz="2400" dirty="0">
                <a:latin typeface="Gill Sans" charset="0"/>
                <a:ea typeface="宋体" panose="02010600030101010101" pitchFamily="2" charset="-122"/>
                <a:sym typeface="Gill Sans" charset="0"/>
              </a:rPr>
              <a:t>dfs –put my_file  /data/</a:t>
            </a:r>
          </a:p>
          <a:p>
            <a:pPr lvl="0" algn="l" eaLnBrk="1" hangingPunct="1">
              <a:lnSpc>
                <a:spcPct val="120000"/>
              </a:lnSpc>
            </a:pPr>
            <a:r>
              <a:rPr lang="en-US" altLang="zh-CN" sz="2400" dirty="0">
                <a:latin typeface="Gill Sans" charset="0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将本地文件上传到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hdfs</a:t>
            </a:r>
          </a:p>
          <a:p>
            <a:pPr lvl="0" algn="l" eaLnBrk="1" hangingPunct="1">
              <a:lnSpc>
                <a:spcPct val="120000"/>
              </a:lnSpc>
            </a:pPr>
            <a:r>
              <a:rPr lang="en-US" altLang="zh-CN" sz="2400" dirty="0">
                <a:latin typeface="Gill Sans" charset="0"/>
                <a:ea typeface="宋体" panose="02010600030101010101" pitchFamily="2" charset="-122"/>
                <a:sym typeface="Gill Sans" charset="0"/>
              </a:rPr>
              <a:t>hadoop dfs –get /tmp /data/my_file</a:t>
            </a:r>
          </a:p>
          <a:p>
            <a:pPr lvl="0" algn="l" eaLnBrk="1" hangingPunct="1">
              <a:lnSpc>
                <a:spcPct val="120000"/>
              </a:lnSpc>
            </a:pPr>
            <a:r>
              <a:rPr lang="en-US" altLang="zh-CN" sz="2400" dirty="0">
                <a:latin typeface="Gill Sans" charset="0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将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hdfs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上的文件下载到本地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/>
            </a:r>
            <a:b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</a:br>
            <a:r>
              <a:rPr lang="en-US" altLang="zh-CN" sz="2400" dirty="0">
                <a:latin typeface="Gill Sans" charset="0"/>
                <a:ea typeface="宋体" panose="02010600030101010101" pitchFamily="2" charset="-122"/>
                <a:sym typeface="Gill Sans" charset="0"/>
              </a:rPr>
              <a:t>hadoop dfs  –cat /tmp /data/my_file</a:t>
            </a:r>
          </a:p>
          <a:p>
            <a:pPr lvl="0" algn="l" eaLnBrk="1" hangingPunct="1">
              <a:lnSpc>
                <a:spcPct val="120000"/>
              </a:lnSpc>
            </a:pPr>
            <a:r>
              <a:rPr lang="en-US" altLang="zh-CN" sz="2400" dirty="0">
                <a:latin typeface="Gill Sans" charset="0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查看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dfs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中的文本文件内容</a:t>
            </a:r>
          </a:p>
          <a:p>
            <a:pPr lvl="0" algn="l" eaLnBrk="1" hangingPunct="1">
              <a:lnSpc>
                <a:spcPct val="120000"/>
              </a:lnSpc>
            </a:pPr>
            <a:r>
              <a:rPr lang="en-US" altLang="zh-CN" sz="2400" dirty="0" err="1" smtClean="0">
                <a:latin typeface="Gill Sans" charset="0"/>
                <a:ea typeface="宋体" panose="02010600030101010101" pitchFamily="2" charset="-122"/>
                <a:sym typeface="Gill Sans" charset="0"/>
              </a:rPr>
              <a:t>hadoop</a:t>
            </a:r>
            <a:r>
              <a:rPr lang="en-US" altLang="zh-CN" sz="2400" dirty="0" smtClean="0">
                <a:latin typeface="Gill Sans" charset="0"/>
                <a:ea typeface="宋体" panose="02010600030101010101" pitchFamily="2" charset="-122"/>
                <a:sym typeface="Gill Sans" charset="0"/>
              </a:rPr>
              <a:t> </a:t>
            </a:r>
            <a:r>
              <a:rPr lang="en-US" altLang="zh-CN" sz="2400" dirty="0" err="1" smtClean="0">
                <a:latin typeface="Gill Sans" charset="0"/>
                <a:ea typeface="宋体" panose="02010600030101010101" pitchFamily="2" charset="-122"/>
                <a:sym typeface="Gill Sans" charset="0"/>
              </a:rPr>
              <a:t>dfs</a:t>
            </a:r>
            <a:r>
              <a:rPr lang="en-US" altLang="zh-CN" sz="2400" dirty="0" smtClean="0">
                <a:latin typeface="Gill Sans" charset="0"/>
                <a:ea typeface="宋体" panose="02010600030101010101" pitchFamily="2" charset="-122"/>
                <a:sym typeface="Gill Sans" charset="0"/>
              </a:rPr>
              <a:t> –</a:t>
            </a:r>
            <a:r>
              <a:rPr lang="en-US" altLang="zh-CN" sz="2400" dirty="0" err="1" smtClean="0">
                <a:latin typeface="Gill Sans" charset="0"/>
                <a:ea typeface="宋体" panose="02010600030101010101" pitchFamily="2" charset="-122"/>
                <a:sym typeface="Gill Sans" charset="0"/>
              </a:rPr>
              <a:t>rm</a:t>
            </a:r>
            <a:r>
              <a:rPr lang="en-US" altLang="zh-CN" sz="2400" dirty="0" smtClean="0">
                <a:latin typeface="Gill Sans" charset="0"/>
                <a:ea typeface="宋体" panose="02010600030101010101" pitchFamily="2" charset="-122"/>
                <a:sym typeface="Gill Sans" charset="0"/>
              </a:rPr>
              <a:t> /</a:t>
            </a:r>
            <a:r>
              <a:rPr lang="en-US" altLang="zh-CN" sz="2400" dirty="0" err="1" smtClean="0">
                <a:latin typeface="Gill Sans" charset="0"/>
                <a:ea typeface="宋体" panose="02010600030101010101" pitchFamily="2" charset="-122"/>
                <a:sym typeface="Gill Sans" charset="0"/>
              </a:rPr>
              <a:t>tmp</a:t>
            </a:r>
            <a:r>
              <a:rPr lang="en-US" altLang="zh-CN" sz="2400" dirty="0" smtClean="0">
                <a:latin typeface="Gill Sans" charset="0"/>
                <a:ea typeface="宋体" panose="02010600030101010101" pitchFamily="2" charset="-122"/>
                <a:sym typeface="Gill Sans" charset="0"/>
              </a:rPr>
              <a:t> /data/</a:t>
            </a:r>
            <a:r>
              <a:rPr lang="en-US" altLang="zh-CN" sz="2400" dirty="0" err="1" smtClean="0">
                <a:latin typeface="Gill Sans" charset="0"/>
                <a:ea typeface="宋体" panose="02010600030101010101" pitchFamily="2" charset="-122"/>
                <a:sym typeface="Gill Sans" charset="0"/>
              </a:rPr>
              <a:t>my_file</a:t>
            </a:r>
            <a:endParaRPr lang="en-US" altLang="zh-CN" sz="2400" dirty="0" smtClean="0">
              <a:latin typeface="Gill Sans" charset="0"/>
              <a:ea typeface="宋体" panose="02010600030101010101" pitchFamily="2" charset="-122"/>
              <a:sym typeface="Gill Sans" charset="0"/>
            </a:endParaRPr>
          </a:p>
          <a:p>
            <a:pPr lvl="0" algn="l" eaLnBrk="1" hangingPunct="1">
              <a:lnSpc>
                <a:spcPct val="120000"/>
              </a:lnSpc>
            </a:pPr>
            <a:r>
              <a:rPr lang="en-US" altLang="zh-CN" sz="2400" dirty="0">
                <a:latin typeface="Gill Sans" charset="0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将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hdfs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上的文件删除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 err="1">
                <a:latin typeface="Gill Sans" charset="0"/>
                <a:sym typeface="Gill Sans" charset="0"/>
              </a:rPr>
              <a:t>hadoop</a:t>
            </a:r>
            <a:r>
              <a:rPr lang="en-US" altLang="zh-CN" sz="2400" dirty="0">
                <a:latin typeface="Gill Sans" charset="0"/>
                <a:sym typeface="Gill Sans" charset="0"/>
              </a:rPr>
              <a:t> </a:t>
            </a:r>
            <a:r>
              <a:rPr lang="en-US" altLang="zh-CN" sz="2400" dirty="0" err="1" smtClean="0">
                <a:latin typeface="Gill Sans" charset="0"/>
                <a:sym typeface="Gill Sans" charset="0"/>
              </a:rPr>
              <a:t>dfsadmin</a:t>
            </a:r>
            <a:r>
              <a:rPr lang="en-US" altLang="zh-CN" sz="2400" dirty="0" smtClean="0">
                <a:latin typeface="Gill Sans" charset="0"/>
                <a:sym typeface="Gill Sans" charset="0"/>
              </a:rPr>
              <a:t> –report</a:t>
            </a:r>
            <a:endParaRPr lang="en-US" altLang="zh-CN" sz="2400" dirty="0">
              <a:latin typeface="Gill Sans" charset="0"/>
              <a:sym typeface="Gill Sans" charset="0"/>
            </a:endParaRP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latin typeface="Gill Sans" charset="0"/>
                <a:sym typeface="Gill Sans" charset="0"/>
              </a:rPr>
              <a:t>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显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示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HDFS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的信息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  <a:p>
            <a:pPr lvl="0" eaLnBrk="1" hangingPunct="1"/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  <a:p>
            <a:pPr lvl="0" eaLnBrk="1" hangingPunct="1"/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MapReduce计算框架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4857" y="1478778"/>
            <a:ext cx="799288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  <a:ea typeface="+mn-ea"/>
              </a:rPr>
              <a:t>MapReduce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四个阶段：</a:t>
            </a:r>
            <a:endParaRPr lang="en-US" altLang="zh-CN" b="1" dirty="0" smtClean="0">
              <a:latin typeface="+mn-ea"/>
              <a:ea typeface="+mn-ea"/>
            </a:endParaRPr>
          </a:p>
          <a:p>
            <a:endParaRPr lang="en-US" altLang="zh-CN" b="1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Split </a:t>
            </a:r>
            <a:r>
              <a:rPr lang="zh-CN" altLang="en-US" dirty="0" smtClean="0">
                <a:latin typeface="+mn-ea"/>
                <a:ea typeface="+mn-ea"/>
              </a:rPr>
              <a:t>阶段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Map </a:t>
            </a:r>
            <a:r>
              <a:rPr lang="zh-CN" altLang="en-US" dirty="0" smtClean="0">
                <a:latin typeface="+mn-ea"/>
                <a:ea typeface="+mn-ea"/>
              </a:rPr>
              <a:t>阶段（需要编码实现）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Shuffle </a:t>
            </a:r>
            <a:r>
              <a:rPr lang="zh-CN" altLang="en-US" dirty="0" smtClean="0">
                <a:latin typeface="+mn-ea"/>
                <a:ea typeface="+mn-ea"/>
              </a:rPr>
              <a:t>阶段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Reduce </a:t>
            </a:r>
            <a:r>
              <a:rPr lang="zh-CN" altLang="en-US" dirty="0" smtClean="0">
                <a:latin typeface="+mn-ea"/>
                <a:ea typeface="+mn-ea"/>
              </a:rPr>
              <a:t>阶段（需要编码实现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0241" y="5457800"/>
            <a:ext cx="111453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下面使用大数据入门程序 </a:t>
            </a:r>
            <a:r>
              <a:rPr lang="en-US" altLang="zh-CN" dirty="0" err="1" smtClean="0">
                <a:latin typeface="+mn-ea"/>
                <a:ea typeface="+mn-ea"/>
              </a:rPr>
              <a:t>WordCount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来进行各阶段分析</a:t>
            </a:r>
          </a:p>
        </p:txBody>
      </p:sp>
    </p:spTree>
    <p:extLst>
      <p:ext uri="{BB962C8B-B14F-4D97-AF65-F5344CB8AC3E}">
        <p14:creationId xmlns:p14="http://schemas.microsoft.com/office/powerpoint/2010/main" val="14484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MapReduce计算框架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84" y="4089648"/>
            <a:ext cx="6500231" cy="23606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9752" y="1007280"/>
            <a:ext cx="20882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Split </a:t>
            </a:r>
            <a:r>
              <a:rPr lang="zh-CN" altLang="en-US" b="1" dirty="0" smtClean="0">
                <a:latin typeface="+mn-ea"/>
                <a:ea typeface="+mn-ea"/>
              </a:rPr>
              <a:t>阶段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73" y="1600266"/>
            <a:ext cx="7148303" cy="22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MapReduce计算框架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9752" y="1195100"/>
            <a:ext cx="20882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Map </a:t>
            </a:r>
            <a:r>
              <a:rPr lang="zh-CN" altLang="en-US" b="1" dirty="0" smtClean="0">
                <a:latin typeface="+mn-ea"/>
                <a:ea typeface="+mn-ea"/>
              </a:rPr>
              <a:t>阶段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2" y="1975803"/>
            <a:ext cx="9073008" cy="34099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4504" y="5587588"/>
            <a:ext cx="98650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这个阶段得到的数据，会作为下一阶</a:t>
            </a:r>
            <a:r>
              <a:rPr lang="zh-CN" altLang="en-US" dirty="0" smtClean="0">
                <a:latin typeface="+mn-ea"/>
                <a:ea typeface="+mn-ea"/>
              </a:rPr>
              <a:t>段（</a:t>
            </a:r>
            <a:r>
              <a:rPr lang="en-US" altLang="zh-CN" dirty="0" smtClean="0">
                <a:latin typeface="+mn-ea"/>
                <a:ea typeface="+mn-ea"/>
              </a:rPr>
              <a:t>Shuffle</a:t>
            </a:r>
            <a:r>
              <a:rPr lang="zh-CN" altLang="en-US" dirty="0" smtClean="0">
                <a:latin typeface="+mn-ea"/>
                <a:ea typeface="+mn-ea"/>
              </a:rPr>
              <a:t>阶段）的</a:t>
            </a:r>
            <a:r>
              <a:rPr lang="zh-CN" altLang="en-US" dirty="0">
                <a:latin typeface="+mn-ea"/>
                <a:ea typeface="+mn-ea"/>
              </a:rPr>
              <a:t>输</a:t>
            </a:r>
            <a:r>
              <a:rPr lang="zh-CN" altLang="en-US" dirty="0" smtClean="0">
                <a:latin typeface="+mn-ea"/>
                <a:ea typeface="+mn-ea"/>
              </a:rPr>
              <a:t>入。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55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MapReduce计算框架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1760" y="1014208"/>
            <a:ext cx="20882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Shuffle </a:t>
            </a:r>
            <a:r>
              <a:rPr lang="zh-CN" altLang="en-US" b="1" dirty="0" smtClean="0">
                <a:latin typeface="+mn-ea"/>
                <a:ea typeface="+mn-ea"/>
              </a:rPr>
              <a:t>阶段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760" y="1641376"/>
            <a:ext cx="10657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Shuffle </a:t>
            </a:r>
            <a:r>
              <a:rPr lang="zh-CN" altLang="en-US" dirty="0" smtClean="0">
                <a:latin typeface="+mn-ea"/>
                <a:ea typeface="+mn-ea"/>
              </a:rPr>
              <a:t>阶段相对较为复杂，可以理解为 </a:t>
            </a:r>
            <a:r>
              <a:rPr lang="en-US" altLang="zh-CN" dirty="0" smtClean="0">
                <a:latin typeface="+mn-ea"/>
                <a:ea typeface="+mn-ea"/>
              </a:rPr>
              <a:t>Map</a:t>
            </a:r>
            <a:r>
              <a:rPr lang="zh-CN" altLang="en-US" dirty="0" smtClean="0">
                <a:latin typeface="+mn-ea"/>
                <a:ea typeface="+mn-ea"/>
              </a:rPr>
              <a:t>输出 </a:t>
            </a:r>
            <a:r>
              <a:rPr lang="en-US" altLang="zh-CN" dirty="0" smtClean="0">
                <a:latin typeface="+mn-ea"/>
                <a:ea typeface="+mn-ea"/>
              </a:rPr>
              <a:t>—&gt; Reduce </a:t>
            </a:r>
            <a:r>
              <a:rPr lang="zh-CN" altLang="en-US" dirty="0" smtClean="0">
                <a:latin typeface="+mn-ea"/>
                <a:ea typeface="+mn-ea"/>
              </a:rPr>
              <a:t>输入阶段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整个过程涉及到网络传输。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6" y="2577480"/>
            <a:ext cx="5904656" cy="32050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1760" y="5947628"/>
            <a:ext cx="106571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这</a:t>
            </a:r>
            <a:r>
              <a:rPr lang="zh-CN" altLang="en-US" dirty="0" smtClean="0">
                <a:latin typeface="+mn-ea"/>
                <a:ea typeface="+mn-ea"/>
              </a:rPr>
              <a:t>个阶段的输入，作为</a:t>
            </a:r>
            <a:r>
              <a:rPr lang="en-US" altLang="zh-CN" dirty="0" smtClean="0">
                <a:latin typeface="+mn-ea"/>
                <a:ea typeface="+mn-ea"/>
              </a:rPr>
              <a:t>Reduce</a:t>
            </a:r>
            <a:r>
              <a:rPr lang="zh-CN" altLang="en-US" dirty="0" smtClean="0">
                <a:latin typeface="+mn-ea"/>
                <a:ea typeface="+mn-ea"/>
              </a:rPr>
              <a:t>阶段的输出。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62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latin typeface="+mn-ea"/>
                <a:ea typeface="+mn-ea"/>
              </a:rPr>
              <a:t>Hadoop历史背景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+mn-ea"/>
                <a:ea typeface="+mn-ea"/>
              </a:rPr>
              <a:t>Hadoop技术架构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+mn-ea"/>
                <a:ea typeface="+mn-ea"/>
              </a:rPr>
              <a:t>分布式文件系统（</a:t>
            </a:r>
            <a:r>
              <a:rPr lang="en-US" altLang="zh-CN" sz="2400" dirty="0">
                <a:latin typeface="+mn-ea"/>
                <a:ea typeface="+mn-ea"/>
              </a:rPr>
              <a:t>HDFS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+mn-ea"/>
                <a:ea typeface="+mn-ea"/>
              </a:rPr>
              <a:t>MapReduce计算框架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+mn-ea"/>
                <a:ea typeface="+mn-ea"/>
              </a:rPr>
              <a:t>Hadoop Streaming编程</a:t>
            </a:r>
          </a:p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Streaming 编</a:t>
            </a:r>
            <a:r>
              <a:rPr lang="zh-CN" altLang="en-US" sz="2400" dirty="0">
                <a:latin typeface="+mn-ea"/>
                <a:ea typeface="+mn-ea"/>
              </a:rPr>
              <a:t>程案</a:t>
            </a:r>
            <a:r>
              <a:rPr lang="zh-CN" altLang="en-US" sz="2400" dirty="0" smtClean="0">
                <a:latin typeface="+mn-ea"/>
                <a:ea typeface="+mn-ea"/>
              </a:rPr>
              <a:t>例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MapReduce计算框架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1760" y="1014208"/>
            <a:ext cx="20882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Reduce </a:t>
            </a:r>
            <a:r>
              <a:rPr lang="zh-CN" altLang="en-US" b="1" dirty="0" smtClean="0">
                <a:latin typeface="+mn-ea"/>
                <a:ea typeface="+mn-ea"/>
              </a:rPr>
              <a:t>阶段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59" y="1713383"/>
            <a:ext cx="8451325" cy="29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MapReduce计算框架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1760" y="1014208"/>
            <a:ext cx="20882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整个过程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64" y="1785392"/>
            <a:ext cx="9505056" cy="45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MapReduce计算框架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4257" y="1035695"/>
            <a:ext cx="686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本地优化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—Combine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4257" y="1857400"/>
            <a:ext cx="11560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数据经过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端输出后，会进行网络混洗，经过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阶段后，进行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在大数据量的情况下，可能会造成巨大的网络开销，所以，我们可以先在本地按照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行一轮排序与合并，然后再进行网络混洗，减少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的网络开销，这个过程就是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Combine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30" y="3796392"/>
            <a:ext cx="6715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0240" y="1229995"/>
            <a:ext cx="12011660" cy="584962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ea typeface="+mn-ea"/>
              </a:rPr>
              <a:t>Hadoop Streaming是Hadoop提供的一个编程工具，它允许用户使用任何可执行文件或者脚本文件（</a:t>
            </a:r>
            <a:r>
              <a:rPr lang="en-US" altLang="zh-CN" sz="2400" dirty="0" err="1">
                <a:latin typeface="+mn-ea"/>
                <a:ea typeface="+mn-ea"/>
              </a:rPr>
              <a:t>python,php,shell</a:t>
            </a:r>
            <a:r>
              <a:rPr lang="zh-CN" altLang="en-US" sz="2400" dirty="0">
                <a:latin typeface="+mn-ea"/>
                <a:ea typeface="+mn-ea"/>
              </a:rPr>
              <a:t>）作为Mapper和</a:t>
            </a:r>
            <a:r>
              <a:rPr lang="zh-CN" altLang="en-US" sz="2400" dirty="0" smtClean="0">
                <a:latin typeface="+mn-ea"/>
                <a:ea typeface="+mn-ea"/>
              </a:rPr>
              <a:t>Reducer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ea typeface="+mn-ea"/>
              </a:rPr>
              <a:t>优点：</a:t>
            </a:r>
          </a:p>
          <a:p>
            <a:pPr marL="914400" lvl="2" indent="0">
              <a:lnSpc>
                <a:spcPct val="130000"/>
              </a:lnSpc>
              <a:buNone/>
            </a:pPr>
            <a:r>
              <a:rPr lang="zh-CN" altLang="en-US" sz="2000" dirty="0">
                <a:latin typeface="+mn-ea"/>
                <a:ea typeface="+mn-ea"/>
              </a:rPr>
              <a:t>提供了一种非</a:t>
            </a:r>
            <a:r>
              <a:rPr lang="en-US" altLang="zh-CN" sz="2000" dirty="0">
                <a:latin typeface="+mn-ea"/>
                <a:ea typeface="+mn-ea"/>
              </a:rPr>
              <a:t>java</a:t>
            </a:r>
            <a:r>
              <a:rPr lang="zh-CN" altLang="en-US" sz="2000" dirty="0" smtClean="0">
                <a:latin typeface="+mn-ea"/>
                <a:ea typeface="+mn-ea"/>
              </a:rPr>
              <a:t>的</a:t>
            </a:r>
            <a:r>
              <a:rPr lang="en-US" altLang="zh-CN" sz="2000" dirty="0" smtClean="0">
                <a:latin typeface="+mn-ea"/>
                <a:ea typeface="+mn-ea"/>
              </a:rPr>
              <a:t>Hadoop</a:t>
            </a:r>
            <a:r>
              <a:rPr lang="zh-CN" altLang="en-US" sz="2000" dirty="0">
                <a:latin typeface="+mn-ea"/>
                <a:ea typeface="+mn-ea"/>
              </a:rPr>
              <a:t>编程实现</a:t>
            </a:r>
          </a:p>
          <a:p>
            <a:pPr marL="914400" lvl="2" indent="0">
              <a:lnSpc>
                <a:spcPct val="130000"/>
              </a:lnSpc>
              <a:buNone/>
            </a:pPr>
            <a:r>
              <a:rPr lang="zh-CN" altLang="en-US" sz="2000" dirty="0">
                <a:latin typeface="+mn-ea"/>
                <a:ea typeface="+mn-ea"/>
              </a:rPr>
              <a:t>调试十分方便不依赖</a:t>
            </a:r>
            <a:r>
              <a:rPr lang="zh-CN" altLang="en-US" sz="2000" dirty="0" smtClean="0">
                <a:latin typeface="+mn-ea"/>
                <a:ea typeface="+mn-ea"/>
              </a:rPr>
              <a:t>与</a:t>
            </a:r>
            <a:r>
              <a:rPr lang="en-US" altLang="zh-CN" sz="2000" dirty="0" smtClean="0">
                <a:latin typeface="+mn-ea"/>
                <a:ea typeface="+mn-ea"/>
              </a:rPr>
              <a:t>Hadoop</a:t>
            </a:r>
            <a:r>
              <a:rPr lang="zh-CN" altLang="en-US" sz="2000" dirty="0">
                <a:latin typeface="+mn-ea"/>
                <a:ea typeface="+mn-ea"/>
              </a:rPr>
              <a:t>本身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ea typeface="+mn-ea"/>
              </a:rPr>
              <a:t>缺点：</a:t>
            </a:r>
          </a:p>
          <a:p>
            <a:pPr marL="581025" lvl="1" indent="0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ea typeface="+mn-ea"/>
                <a:sym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  <a:sym typeface="+mn-ea"/>
              </a:rPr>
              <a:t>     </a:t>
            </a:r>
            <a:r>
              <a:rPr lang="zh-CN" altLang="en-US" sz="2000" dirty="0" smtClean="0">
                <a:latin typeface="+mn-ea"/>
                <a:ea typeface="+mn-ea"/>
                <a:sym typeface="+mn-ea"/>
              </a:rPr>
              <a:t>无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法做到原生的效率和精细化，不一定能使用原生</a:t>
            </a:r>
            <a:r>
              <a:rPr lang="zh-CN" altLang="en-US" sz="2000" dirty="0" smtClean="0">
                <a:latin typeface="+mn-ea"/>
                <a:ea typeface="+mn-ea"/>
                <a:sym typeface="+mn-ea"/>
              </a:rPr>
              <a:t>的</a:t>
            </a:r>
            <a:r>
              <a:rPr lang="en-US" altLang="zh-CN" sz="2000" dirty="0" smtClean="0">
                <a:latin typeface="+mn-ea"/>
                <a:ea typeface="+mn-ea"/>
                <a:sym typeface="+mn-ea"/>
              </a:rPr>
              <a:t>Hadoop/</a:t>
            </a:r>
            <a:r>
              <a:rPr lang="en-US" altLang="zh-CN" sz="2000" dirty="0" err="1" smtClean="0">
                <a:latin typeface="+mn-ea"/>
                <a:ea typeface="+mn-ea"/>
                <a:sym typeface="+mn-ea"/>
              </a:rPr>
              <a:t>hdfs</a:t>
            </a:r>
            <a:r>
              <a:rPr lang="en-US" altLang="zh-CN" sz="2000" dirty="0" smtClean="0">
                <a:latin typeface="+mn-ea"/>
                <a:ea typeface="+mn-ea"/>
                <a:sym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  <a:sym typeface="+mn-ea"/>
              </a:rPr>
              <a:t>api</a:t>
            </a:r>
            <a:endParaRPr lang="zh-CN" altLang="en-US" sz="2000" dirty="0">
              <a:latin typeface="+mn-ea"/>
              <a:ea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ea typeface="+mn-ea"/>
              </a:rPr>
              <a:t>学习资料：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en-US" altLang="zh-CN" dirty="0" smtClean="0">
                <a:latin typeface="+mn-ea"/>
                <a:ea typeface="+mn-ea"/>
              </a:rPr>
              <a:t>     </a:t>
            </a:r>
            <a:r>
              <a:rPr lang="zh-CN" altLang="en-US" dirty="0" smtClean="0">
                <a:latin typeface="+mn-ea"/>
                <a:ea typeface="+mn-ea"/>
              </a:rPr>
              <a:t>http</a:t>
            </a:r>
            <a:r>
              <a:rPr lang="zh-CN" altLang="en-US" dirty="0">
                <a:latin typeface="+mn-ea"/>
                <a:ea typeface="+mn-ea"/>
              </a:rPr>
              <a:t>://wiki.baidu.com/pages/viewpage.action?pageId=268076609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Hadoop Streaming编程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Hadoop Streaming原理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240" y="1274445"/>
            <a:ext cx="1190053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m</a:t>
            </a:r>
            <a:r>
              <a:rPr lang="zh-CN" altLang="en-US" sz="2400" dirty="0" smtClean="0">
                <a:latin typeface="+mn-ea"/>
                <a:ea typeface="+mn-ea"/>
              </a:rPr>
              <a:t>apper 和 reducer 会</a:t>
            </a:r>
            <a:r>
              <a:rPr lang="zh-CN" altLang="en-US" sz="2400" dirty="0">
                <a:latin typeface="+mn-ea"/>
                <a:ea typeface="+mn-ea"/>
              </a:rPr>
              <a:t>从标准输</a:t>
            </a:r>
            <a:r>
              <a:rPr lang="zh-CN" altLang="en-US" sz="2400" dirty="0" smtClean="0">
                <a:latin typeface="+mn-ea"/>
                <a:ea typeface="+mn-ea"/>
              </a:rPr>
              <a:t>入</a:t>
            </a:r>
            <a:r>
              <a:rPr lang="zh-CN" altLang="en-US" sz="2400" dirty="0">
                <a:latin typeface="+mn-ea"/>
                <a:ea typeface="+mn-ea"/>
              </a:rPr>
              <a:t>流</a:t>
            </a:r>
            <a:r>
              <a:rPr lang="zh-CN" altLang="en-US" sz="2400" dirty="0" smtClean="0">
                <a:latin typeface="+mn-ea"/>
                <a:ea typeface="+mn-ea"/>
              </a:rPr>
              <a:t>中</a:t>
            </a:r>
            <a:r>
              <a:rPr lang="zh-CN" altLang="en-US" sz="2400" dirty="0">
                <a:latin typeface="+mn-ea"/>
                <a:ea typeface="+mn-ea"/>
              </a:rPr>
              <a:t>读取用户数据，一行一行处理后发送给标准输出。Streaming工具会创建MapReduce作业，发送给各个tasktracker，同时监控整个作业</a:t>
            </a:r>
            <a:r>
              <a:rPr lang="zh-CN" altLang="en-US" sz="2400" dirty="0" smtClean="0">
                <a:latin typeface="+mn-ea"/>
                <a:ea typeface="+mn-ea"/>
              </a:rPr>
              <a:t>的执</a:t>
            </a:r>
            <a:r>
              <a:rPr lang="zh-CN" altLang="en-US" sz="2400" dirty="0">
                <a:latin typeface="+mn-ea"/>
                <a:ea typeface="+mn-ea"/>
              </a:rPr>
              <a:t>行过程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3283684"/>
            <a:ext cx="11516360" cy="239014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380865" y="3225165"/>
            <a:ext cx="2162175" cy="195199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 smtClean="0"/>
          </a:p>
        </p:txBody>
      </p:sp>
      <p:sp>
        <p:nvSpPr>
          <p:cNvPr id="10" name="椭圆 9"/>
          <p:cNvSpPr/>
          <p:nvPr/>
        </p:nvSpPr>
        <p:spPr>
          <a:xfrm>
            <a:off x="8507095" y="3225165"/>
            <a:ext cx="2162175" cy="195199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34325" y="7457440"/>
            <a:ext cx="944880" cy="8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Hadoop Streaming原理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34325" y="7457440"/>
            <a:ext cx="944880" cy="8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50241" y="1209329"/>
            <a:ext cx="1204484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如果一个文件（可执行或者脚本）作为</a:t>
            </a:r>
            <a:r>
              <a:rPr lang="en-US" altLang="zh-CN" dirty="0">
                <a:latin typeface="+mn-ea"/>
                <a:ea typeface="+mn-ea"/>
              </a:rPr>
              <a:t>mapper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mapper</a:t>
            </a:r>
            <a:r>
              <a:rPr lang="zh-CN" altLang="en-US" dirty="0">
                <a:latin typeface="+mn-ea"/>
                <a:ea typeface="+mn-ea"/>
              </a:rPr>
              <a:t>初始化时，每一个</a:t>
            </a:r>
            <a:r>
              <a:rPr lang="en-US" altLang="zh-CN" dirty="0">
                <a:latin typeface="+mn-ea"/>
                <a:ea typeface="+mn-ea"/>
              </a:rPr>
              <a:t>mapper</a:t>
            </a:r>
            <a:r>
              <a:rPr lang="zh-CN" altLang="en-US" dirty="0">
                <a:latin typeface="+mn-ea"/>
                <a:ea typeface="+mn-ea"/>
              </a:rPr>
              <a:t>任务会把该文件作为一个单独进程启动，</a:t>
            </a:r>
            <a:r>
              <a:rPr lang="en-US" altLang="zh-CN" dirty="0">
                <a:latin typeface="+mn-ea"/>
                <a:ea typeface="+mn-ea"/>
              </a:rPr>
              <a:t>mapper</a:t>
            </a:r>
            <a:r>
              <a:rPr lang="zh-CN" altLang="en-US" dirty="0">
                <a:latin typeface="+mn-ea"/>
                <a:ea typeface="+mn-ea"/>
              </a:rPr>
              <a:t>任务运行时，它</a:t>
            </a:r>
            <a:r>
              <a:rPr lang="zh-CN" altLang="en-US" b="1" dirty="0">
                <a:latin typeface="+mn-ea"/>
                <a:ea typeface="+mn-ea"/>
              </a:rPr>
              <a:t>把输入切分成行</a:t>
            </a:r>
            <a:r>
              <a:rPr lang="zh-CN" altLang="en-US" dirty="0">
                <a:latin typeface="+mn-ea"/>
                <a:ea typeface="+mn-ea"/>
              </a:rPr>
              <a:t>并</a:t>
            </a:r>
            <a:r>
              <a:rPr lang="zh-CN" altLang="en-US" b="1" dirty="0">
                <a:latin typeface="+mn-ea"/>
                <a:ea typeface="+mn-ea"/>
              </a:rPr>
              <a:t>把每一行提供给可执行文件进程的标准输入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0241" y="2793504"/>
            <a:ext cx="1204484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一</a:t>
            </a:r>
            <a:r>
              <a:rPr lang="zh-CN" altLang="en-US" dirty="0" smtClean="0">
                <a:latin typeface="+mn-ea"/>
                <a:ea typeface="+mn-ea"/>
              </a:rPr>
              <a:t>个简单的</a:t>
            </a:r>
            <a:r>
              <a:rPr lang="en-US" altLang="zh-CN" dirty="0" smtClean="0">
                <a:latin typeface="+mn-ea"/>
                <a:ea typeface="+mn-ea"/>
              </a:rPr>
              <a:t>Hadoop Streaming</a:t>
            </a:r>
            <a:r>
              <a:rPr lang="zh-CN" altLang="en-US" dirty="0" smtClean="0">
                <a:latin typeface="+mn-ea"/>
                <a:ea typeface="+mn-ea"/>
              </a:rPr>
              <a:t>案例：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查</a:t>
            </a:r>
            <a:r>
              <a:rPr lang="zh-CN" altLang="en-US" dirty="0" smtClean="0">
                <a:latin typeface="+mn-ea"/>
                <a:ea typeface="+mn-ea"/>
              </a:rPr>
              <a:t>看一个文件的内容，并统计该文件行数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hadoop streaming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en-US" altLang="zh-CN" sz="2400" b="1" dirty="0">
                <a:latin typeface="+mn-ea"/>
                <a:ea typeface="+mn-ea"/>
                <a:sym typeface="+mn-ea"/>
              </a:rPr>
              <a:t>	</a:t>
            </a:r>
            <a:r>
              <a:rPr lang="zh-CN" altLang="en-US" sz="2400" dirty="0">
                <a:latin typeface="+mn-ea"/>
                <a:ea typeface="+mn-ea"/>
                <a:sym typeface="+mn-ea"/>
              </a:rPr>
              <a:t>-mapper  </a:t>
            </a:r>
            <a:r>
              <a:rPr lang="en-US" altLang="zh-CN" sz="2400" dirty="0" smtClean="0">
                <a:latin typeface="+mn-ea"/>
                <a:ea typeface="+mn-ea"/>
                <a:sym typeface="+mn-ea"/>
              </a:rPr>
              <a:t>cat</a:t>
            </a:r>
          </a:p>
          <a:p>
            <a:r>
              <a:rPr lang="en-US" altLang="zh-CN" sz="2400" dirty="0">
                <a:latin typeface="+mn-ea"/>
                <a:ea typeface="+mn-ea"/>
                <a:sym typeface="+mn-ea"/>
              </a:rPr>
              <a:t>	</a:t>
            </a:r>
            <a:r>
              <a:rPr lang="zh-CN" altLang="en-US" sz="2400" dirty="0">
                <a:latin typeface="+mn-ea"/>
                <a:ea typeface="+mn-ea"/>
                <a:sym typeface="+mn-ea"/>
              </a:rPr>
              <a:t>-reducer  </a:t>
            </a:r>
            <a:r>
              <a:rPr lang="en-US" altLang="zh-CN" sz="2400" dirty="0" err="1" smtClean="0">
                <a:latin typeface="+mn-ea"/>
                <a:ea typeface="+mn-ea"/>
                <a:sym typeface="+mn-ea"/>
              </a:rPr>
              <a:t>wc</a:t>
            </a:r>
            <a:endParaRPr lang="zh-CN" altLang="en-US" sz="2400" b="1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zh-CN" altLang="en-US" sz="2400" dirty="0">
                <a:latin typeface="+mn-ea"/>
                <a:ea typeface="+mn-ea"/>
              </a:rPr>
              <a:t>-input   </a:t>
            </a:r>
            <a:r>
              <a:rPr lang="en-US" altLang="zh-CN" sz="2400" dirty="0">
                <a:latin typeface="+mn-ea"/>
                <a:ea typeface="+mn-ea"/>
              </a:rPr>
              <a:t>/app/…./input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zh-CN" altLang="en-US" sz="2400" dirty="0">
                <a:latin typeface="+mn-ea"/>
                <a:ea typeface="+mn-ea"/>
              </a:rPr>
              <a:t>-output  /</a:t>
            </a:r>
            <a:r>
              <a:rPr lang="en-US" altLang="zh-CN" sz="2400" dirty="0">
                <a:latin typeface="+mn-ea"/>
                <a:ea typeface="+mn-ea"/>
              </a:rPr>
              <a:t>app/…/o</a:t>
            </a:r>
            <a:r>
              <a:rPr lang="zh-CN" altLang="en-US" sz="2400" dirty="0" smtClean="0">
                <a:latin typeface="+mn-ea"/>
                <a:ea typeface="+mn-ea"/>
              </a:rPr>
              <a:t>utput</a:t>
            </a:r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m</a:t>
            </a:r>
            <a:r>
              <a:rPr lang="en-US" altLang="zh-CN" sz="2400" dirty="0" smtClean="0">
                <a:latin typeface="+mn-ea"/>
                <a:ea typeface="+mn-ea"/>
              </a:rPr>
              <a:t>apper</a:t>
            </a:r>
            <a:r>
              <a:rPr lang="zh-CN" altLang="en-US" sz="2400" dirty="0" smtClean="0">
                <a:latin typeface="+mn-ea"/>
                <a:ea typeface="+mn-ea"/>
              </a:rPr>
              <a:t>、</a:t>
            </a:r>
            <a:r>
              <a:rPr lang="en-US" altLang="zh-CN" sz="2400" dirty="0" smtClean="0">
                <a:latin typeface="+mn-ea"/>
                <a:ea typeface="+mn-ea"/>
              </a:rPr>
              <a:t>reducer </a:t>
            </a:r>
            <a:r>
              <a:rPr lang="zh-CN" altLang="en-US" sz="2400" dirty="0" smtClean="0">
                <a:latin typeface="+mn-ea"/>
                <a:ea typeface="+mn-ea"/>
              </a:rPr>
              <a:t>既可以使用简单的</a:t>
            </a:r>
            <a:r>
              <a:rPr lang="en-US" altLang="zh-CN" sz="2400" dirty="0" smtClean="0">
                <a:latin typeface="+mn-ea"/>
                <a:ea typeface="+mn-ea"/>
              </a:rPr>
              <a:t>shell</a:t>
            </a:r>
            <a:r>
              <a:rPr lang="zh-CN" altLang="en-US" sz="2400" dirty="0" smtClean="0">
                <a:latin typeface="+mn-ea"/>
                <a:ea typeface="+mn-ea"/>
              </a:rPr>
              <a:t>命令，也可以指定具体的编码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18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Hadoop </a:t>
            </a:r>
            <a:r>
              <a:rPr lang="zh-CN" altLang="en-US" dirty="0" smtClean="0">
                <a:sym typeface="+mn-ea"/>
              </a:rPr>
              <a:t>Streaming 实例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051" y="813900"/>
            <a:ext cx="119005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使</a:t>
            </a:r>
            <a:r>
              <a:rPr lang="zh-CN" altLang="en-US" sz="2400" dirty="0" smtClean="0">
                <a:latin typeface="+mn-ea"/>
                <a:ea typeface="+mn-ea"/>
              </a:rPr>
              <a:t>用</a:t>
            </a:r>
            <a:r>
              <a:rPr lang="en-US" altLang="zh-CN" sz="2400" dirty="0" smtClean="0">
                <a:latin typeface="+mn-ea"/>
                <a:ea typeface="+mn-ea"/>
              </a:rPr>
              <a:t>Hadoop Streaming</a:t>
            </a:r>
            <a:r>
              <a:rPr lang="zh-CN" altLang="en-US" sz="2400" dirty="0" smtClean="0">
                <a:latin typeface="+mn-ea"/>
                <a:ea typeface="+mn-ea"/>
              </a:rPr>
              <a:t>的方式，</a:t>
            </a:r>
            <a:r>
              <a:rPr lang="zh-CN" altLang="en-US" sz="2400" dirty="0">
                <a:latin typeface="+mn-ea"/>
                <a:ea typeface="+mn-ea"/>
              </a:rPr>
              <a:t>实</a:t>
            </a:r>
            <a:r>
              <a:rPr lang="zh-CN" altLang="en-US" sz="2400" dirty="0" smtClean="0">
                <a:latin typeface="+mn-ea"/>
                <a:ea typeface="+mn-ea"/>
              </a:rPr>
              <a:t>现</a:t>
            </a:r>
            <a:r>
              <a:rPr lang="en-US" altLang="zh-CN" sz="2400" dirty="0" err="1" smtClean="0">
                <a:latin typeface="+mn-ea"/>
                <a:ea typeface="+mn-ea"/>
              </a:rPr>
              <a:t>wordcount</a:t>
            </a:r>
            <a:endParaRPr lang="en-US" altLang="zh-CN" sz="2400" dirty="0">
              <a:latin typeface="+mn-ea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34325" y="7457440"/>
            <a:ext cx="944880" cy="8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8051" y="1402493"/>
            <a:ext cx="114509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准备工作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1.</a:t>
            </a:r>
            <a:r>
              <a:rPr lang="zh-CN" altLang="en-US" sz="2000" dirty="0" smtClean="0">
                <a:latin typeface="+mn-ea"/>
                <a:ea typeface="+mn-ea"/>
              </a:rPr>
              <a:t>输入文件内容如下：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2.mapper.php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85" y="2158303"/>
            <a:ext cx="3096343" cy="13632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69" y="4083966"/>
            <a:ext cx="61245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Hadoop </a:t>
            </a:r>
            <a:r>
              <a:rPr lang="zh-CN" altLang="en-US" dirty="0" smtClean="0">
                <a:sym typeface="+mn-ea"/>
              </a:rPr>
              <a:t>Streaming 实例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051" y="813900"/>
            <a:ext cx="119005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使</a:t>
            </a:r>
            <a:r>
              <a:rPr lang="zh-CN" altLang="en-US" sz="2400" dirty="0" smtClean="0">
                <a:latin typeface="+mn-ea"/>
                <a:ea typeface="+mn-ea"/>
              </a:rPr>
              <a:t>用</a:t>
            </a:r>
            <a:r>
              <a:rPr lang="en-US" altLang="zh-CN" sz="2400" dirty="0" smtClean="0">
                <a:latin typeface="+mn-ea"/>
                <a:ea typeface="+mn-ea"/>
              </a:rPr>
              <a:t>Hadoop Streaming</a:t>
            </a:r>
            <a:r>
              <a:rPr lang="zh-CN" altLang="en-US" sz="2400" dirty="0" smtClean="0">
                <a:latin typeface="+mn-ea"/>
                <a:ea typeface="+mn-ea"/>
              </a:rPr>
              <a:t>的方式，</a:t>
            </a:r>
            <a:r>
              <a:rPr lang="zh-CN" altLang="en-US" sz="2400" dirty="0">
                <a:latin typeface="+mn-ea"/>
                <a:ea typeface="+mn-ea"/>
              </a:rPr>
              <a:t>实</a:t>
            </a:r>
            <a:r>
              <a:rPr lang="zh-CN" altLang="en-US" sz="2400" dirty="0" smtClean="0">
                <a:latin typeface="+mn-ea"/>
                <a:ea typeface="+mn-ea"/>
              </a:rPr>
              <a:t>现</a:t>
            </a:r>
            <a:r>
              <a:rPr lang="en-US" altLang="zh-CN" sz="2400" dirty="0" err="1" smtClean="0">
                <a:latin typeface="+mn-ea"/>
                <a:ea typeface="+mn-ea"/>
              </a:rPr>
              <a:t>wordcount</a:t>
            </a:r>
            <a:endParaRPr lang="en-US" altLang="zh-CN" sz="2400" dirty="0">
              <a:latin typeface="+mn-ea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34325" y="7457440"/>
            <a:ext cx="944880" cy="8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8051" y="1402493"/>
            <a:ext cx="114509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准备工作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3.reducer.php</a:t>
            </a: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4.</a:t>
            </a:r>
            <a:r>
              <a:rPr lang="zh-CN" altLang="en-US" sz="2000" dirty="0" smtClean="0">
                <a:latin typeface="+mn-ea"/>
                <a:ea typeface="+mn-ea"/>
              </a:rPr>
              <a:t>本地小样本测试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1" y="2073424"/>
            <a:ext cx="4524375" cy="2838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51" y="5479379"/>
            <a:ext cx="8601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Hadoop </a:t>
            </a:r>
            <a:r>
              <a:rPr lang="zh-CN" altLang="en-US" dirty="0" smtClean="0">
                <a:sym typeface="+mn-ea"/>
              </a:rPr>
              <a:t>Streaming 实例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051" y="813900"/>
            <a:ext cx="119005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使</a:t>
            </a:r>
            <a:r>
              <a:rPr lang="zh-CN" altLang="en-US" sz="2400" dirty="0" smtClean="0">
                <a:latin typeface="+mn-ea"/>
                <a:ea typeface="+mn-ea"/>
              </a:rPr>
              <a:t>用</a:t>
            </a:r>
            <a:r>
              <a:rPr lang="en-US" altLang="zh-CN" sz="2400" dirty="0" smtClean="0">
                <a:latin typeface="+mn-ea"/>
                <a:ea typeface="+mn-ea"/>
              </a:rPr>
              <a:t>Hadoop Streaming</a:t>
            </a:r>
            <a:r>
              <a:rPr lang="zh-CN" altLang="en-US" sz="2400" dirty="0" smtClean="0">
                <a:latin typeface="+mn-ea"/>
                <a:ea typeface="+mn-ea"/>
              </a:rPr>
              <a:t>的方式，</a:t>
            </a:r>
            <a:r>
              <a:rPr lang="zh-CN" altLang="en-US" sz="2400" dirty="0">
                <a:latin typeface="+mn-ea"/>
                <a:ea typeface="+mn-ea"/>
              </a:rPr>
              <a:t>实</a:t>
            </a:r>
            <a:r>
              <a:rPr lang="zh-CN" altLang="en-US" sz="2400" dirty="0" smtClean="0">
                <a:latin typeface="+mn-ea"/>
                <a:ea typeface="+mn-ea"/>
              </a:rPr>
              <a:t>现</a:t>
            </a:r>
            <a:r>
              <a:rPr lang="en-US" altLang="zh-CN" sz="2400" dirty="0" err="1" smtClean="0">
                <a:latin typeface="+mn-ea"/>
                <a:ea typeface="+mn-ea"/>
              </a:rPr>
              <a:t>wordcount</a:t>
            </a:r>
            <a:endParaRPr lang="en-US" altLang="zh-CN" sz="2400" dirty="0">
              <a:latin typeface="+mn-ea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34325" y="7457440"/>
            <a:ext cx="944880" cy="8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8051" y="1402493"/>
            <a:ext cx="114509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准备工作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2000" dirty="0" smtClean="0">
                <a:latin typeface="+mn-ea"/>
                <a:ea typeface="+mn-ea"/>
              </a:rPr>
              <a:t>补充：当我们执行完</a:t>
            </a:r>
            <a:r>
              <a:rPr lang="en-US" altLang="zh-CN" sz="2000" dirty="0" err="1" smtClean="0">
                <a:latin typeface="+mn-ea"/>
                <a:ea typeface="+mn-ea"/>
              </a:rPr>
              <a:t>mapper.php</a:t>
            </a:r>
            <a:r>
              <a:rPr lang="zh-CN" altLang="en-US" sz="2000" dirty="0" smtClean="0">
                <a:latin typeface="+mn-ea"/>
                <a:ea typeface="+mn-ea"/>
              </a:rPr>
              <a:t>后，结果如下：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0" y="2145432"/>
            <a:ext cx="60960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Hadoop </a:t>
            </a:r>
            <a:r>
              <a:rPr lang="zh-CN" altLang="en-US" dirty="0" smtClean="0">
                <a:sym typeface="+mn-ea"/>
              </a:rPr>
              <a:t>Streaming 实例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051" y="813900"/>
            <a:ext cx="119005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使</a:t>
            </a:r>
            <a:r>
              <a:rPr lang="zh-CN" altLang="en-US" sz="2400" dirty="0" smtClean="0">
                <a:latin typeface="+mn-ea"/>
                <a:ea typeface="+mn-ea"/>
              </a:rPr>
              <a:t>用</a:t>
            </a:r>
            <a:r>
              <a:rPr lang="en-US" altLang="zh-CN" sz="2400" dirty="0" smtClean="0">
                <a:latin typeface="+mn-ea"/>
                <a:ea typeface="+mn-ea"/>
              </a:rPr>
              <a:t>Hadoop Streaming</a:t>
            </a:r>
            <a:r>
              <a:rPr lang="zh-CN" altLang="en-US" sz="2400" dirty="0" smtClean="0">
                <a:latin typeface="+mn-ea"/>
                <a:ea typeface="+mn-ea"/>
              </a:rPr>
              <a:t>的方式，</a:t>
            </a:r>
            <a:r>
              <a:rPr lang="zh-CN" altLang="en-US" sz="2400" dirty="0">
                <a:latin typeface="+mn-ea"/>
                <a:ea typeface="+mn-ea"/>
              </a:rPr>
              <a:t>实</a:t>
            </a:r>
            <a:r>
              <a:rPr lang="zh-CN" altLang="en-US" sz="2400" dirty="0" smtClean="0">
                <a:latin typeface="+mn-ea"/>
                <a:ea typeface="+mn-ea"/>
              </a:rPr>
              <a:t>现</a:t>
            </a:r>
            <a:r>
              <a:rPr lang="en-US" altLang="zh-CN" sz="2400" dirty="0" err="1" smtClean="0">
                <a:latin typeface="+mn-ea"/>
                <a:ea typeface="+mn-ea"/>
              </a:rPr>
              <a:t>wordcount</a:t>
            </a:r>
            <a:endParaRPr lang="en-US" altLang="zh-CN" sz="2400" dirty="0">
              <a:latin typeface="+mn-ea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34325" y="7457440"/>
            <a:ext cx="944880" cy="8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8051" y="1402493"/>
            <a:ext cx="11450973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准备工作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5.</a:t>
            </a:r>
            <a:r>
              <a:rPr lang="zh-CN" altLang="en-US" sz="2000" dirty="0" smtClean="0">
                <a:latin typeface="+mn-ea"/>
                <a:ea typeface="+mn-ea"/>
              </a:rPr>
              <a:t>把文件上传到集群，然后进行线上测试：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2000" dirty="0" smtClean="0">
                <a:latin typeface="+mn-ea"/>
                <a:ea typeface="+mn-ea"/>
              </a:rPr>
              <a:t>①创建线上测试目录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err="1">
                <a:latin typeface="+mn-ea"/>
                <a:ea typeface="+mn-ea"/>
              </a:rPr>
              <a:t>hadoop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dfs</a:t>
            </a:r>
            <a:r>
              <a:rPr lang="en-US" altLang="zh-CN" sz="2000" dirty="0">
                <a:latin typeface="+mn-ea"/>
                <a:ea typeface="+mn-ea"/>
              </a:rPr>
              <a:t> -</a:t>
            </a:r>
            <a:r>
              <a:rPr lang="en-US" altLang="zh-CN" sz="2000" dirty="0" err="1">
                <a:latin typeface="+mn-ea"/>
                <a:ea typeface="+mn-ea"/>
              </a:rPr>
              <a:t>mkdir</a:t>
            </a:r>
            <a:r>
              <a:rPr lang="en-US" altLang="zh-CN" sz="2000" dirty="0">
                <a:latin typeface="+mn-ea"/>
                <a:ea typeface="+mn-ea"/>
              </a:rPr>
              <a:t> /app/map/map-client/</a:t>
            </a:r>
            <a:r>
              <a:rPr lang="en-US" altLang="zh-CN" sz="2000" dirty="0" err="1">
                <a:latin typeface="+mn-ea"/>
                <a:ea typeface="+mn-ea"/>
              </a:rPr>
              <a:t>yuzhuang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en-US" altLang="zh-CN" sz="2000" dirty="0" err="1">
                <a:latin typeface="+mn-ea"/>
                <a:ea typeface="+mn-ea"/>
              </a:rPr>
              <a:t>huxiaoting</a:t>
            </a:r>
            <a:r>
              <a:rPr lang="en-US" altLang="zh-CN" sz="2000" dirty="0">
                <a:latin typeface="+mn-ea"/>
                <a:ea typeface="+mn-ea"/>
              </a:rPr>
              <a:t>/demo/20180115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2000" dirty="0" smtClean="0">
                <a:latin typeface="+mn-ea"/>
                <a:ea typeface="+mn-ea"/>
              </a:rPr>
              <a:t>②上传测试文件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err="1">
                <a:latin typeface="+mn-ea"/>
                <a:ea typeface="+mn-ea"/>
              </a:rPr>
              <a:t>hadoop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dfs</a:t>
            </a:r>
            <a:r>
              <a:rPr lang="en-US" altLang="zh-CN" sz="2000" dirty="0">
                <a:latin typeface="+mn-ea"/>
                <a:ea typeface="+mn-ea"/>
              </a:rPr>
              <a:t> -put word.txt /</a:t>
            </a:r>
            <a:r>
              <a:rPr lang="en-US" altLang="zh-CN" sz="2000" dirty="0" smtClean="0">
                <a:latin typeface="+mn-ea"/>
                <a:ea typeface="+mn-ea"/>
              </a:rPr>
              <a:t>app/map/map-client/</a:t>
            </a:r>
            <a:r>
              <a:rPr lang="en-US" altLang="zh-CN" sz="2000" dirty="0" err="1" smtClean="0">
                <a:latin typeface="+mn-ea"/>
                <a:ea typeface="+mn-ea"/>
              </a:rPr>
              <a:t>yuzhuang</a:t>
            </a:r>
            <a:r>
              <a:rPr lang="en-US" altLang="zh-CN" sz="2000" dirty="0" smtClean="0">
                <a:latin typeface="+mn-ea"/>
                <a:ea typeface="+mn-ea"/>
              </a:rPr>
              <a:t>/</a:t>
            </a:r>
            <a:r>
              <a:rPr lang="en-US" altLang="zh-CN" sz="2000" dirty="0" err="1" smtClean="0">
                <a:latin typeface="+mn-ea"/>
                <a:ea typeface="+mn-ea"/>
              </a:rPr>
              <a:t>huxiaoting</a:t>
            </a:r>
            <a:r>
              <a:rPr lang="en-US" altLang="zh-CN" sz="2000" dirty="0" smtClean="0">
                <a:latin typeface="+mn-ea"/>
                <a:ea typeface="+mn-ea"/>
              </a:rPr>
              <a:t>/demo/20180115</a:t>
            </a:r>
          </a:p>
          <a:p>
            <a:r>
              <a:rPr lang="zh-CN" altLang="en-US" sz="2000" dirty="0" smtClean="0">
                <a:latin typeface="+mn-ea"/>
                <a:ea typeface="+mn-ea"/>
              </a:rPr>
              <a:t>③查看集群上的测试文件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1" y="3606965"/>
            <a:ext cx="99536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adoop</a:t>
            </a:r>
            <a:r>
              <a:rPr lang="zh-CN" altLang="en-US" dirty="0"/>
              <a:t>历史背景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99" y="993600"/>
            <a:ext cx="7660803" cy="586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Hadoop </a:t>
            </a:r>
            <a:r>
              <a:rPr lang="zh-CN" altLang="en-US" dirty="0" smtClean="0">
                <a:sym typeface="+mn-ea"/>
              </a:rPr>
              <a:t>Streaming 实例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051" y="813900"/>
            <a:ext cx="119005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使</a:t>
            </a:r>
            <a:r>
              <a:rPr lang="zh-CN" altLang="en-US" sz="2400" dirty="0" smtClean="0">
                <a:latin typeface="+mn-ea"/>
                <a:ea typeface="+mn-ea"/>
              </a:rPr>
              <a:t>用</a:t>
            </a:r>
            <a:r>
              <a:rPr lang="en-US" altLang="zh-CN" sz="2400" dirty="0" smtClean="0">
                <a:latin typeface="+mn-ea"/>
                <a:ea typeface="+mn-ea"/>
              </a:rPr>
              <a:t>Hadoop Streaming</a:t>
            </a:r>
            <a:r>
              <a:rPr lang="zh-CN" altLang="en-US" sz="2400" dirty="0" smtClean="0">
                <a:latin typeface="+mn-ea"/>
                <a:ea typeface="+mn-ea"/>
              </a:rPr>
              <a:t>的方式，</a:t>
            </a:r>
            <a:r>
              <a:rPr lang="zh-CN" altLang="en-US" sz="2400" dirty="0">
                <a:latin typeface="+mn-ea"/>
                <a:ea typeface="+mn-ea"/>
              </a:rPr>
              <a:t>实</a:t>
            </a:r>
            <a:r>
              <a:rPr lang="zh-CN" altLang="en-US" sz="2400" dirty="0" smtClean="0">
                <a:latin typeface="+mn-ea"/>
                <a:ea typeface="+mn-ea"/>
              </a:rPr>
              <a:t>现</a:t>
            </a:r>
            <a:r>
              <a:rPr lang="en-US" altLang="zh-CN" sz="2400" dirty="0" err="1" smtClean="0">
                <a:latin typeface="+mn-ea"/>
                <a:ea typeface="+mn-ea"/>
              </a:rPr>
              <a:t>wordcount</a:t>
            </a:r>
            <a:endParaRPr lang="en-US" altLang="zh-CN" sz="2400" dirty="0">
              <a:latin typeface="+mn-ea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34325" y="7457440"/>
            <a:ext cx="944880" cy="8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8051" y="1402493"/>
            <a:ext cx="1233674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6.</a:t>
            </a:r>
            <a:r>
              <a:rPr lang="zh-CN" altLang="en-US" sz="2000" dirty="0" smtClean="0">
                <a:latin typeface="+mn-ea"/>
                <a:ea typeface="+mn-ea"/>
              </a:rPr>
              <a:t>执行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err="1">
                <a:latin typeface="+mn-ea"/>
                <a:ea typeface="+mn-ea"/>
              </a:rPr>
              <a:t>hadoop</a:t>
            </a:r>
            <a:r>
              <a:rPr lang="en-US" altLang="zh-CN" sz="2000" dirty="0">
                <a:latin typeface="+mn-ea"/>
                <a:ea typeface="+mn-ea"/>
              </a:rPr>
              <a:t> streaming -mapper "</a:t>
            </a:r>
            <a:r>
              <a:rPr lang="en-US" altLang="zh-CN" sz="2000" dirty="0" err="1">
                <a:latin typeface="+mn-ea"/>
                <a:ea typeface="+mn-ea"/>
              </a:rPr>
              <a:t>php</a:t>
            </a:r>
            <a:r>
              <a:rPr lang="en-US" altLang="zh-CN" sz="2000" dirty="0">
                <a:latin typeface="+mn-ea"/>
                <a:ea typeface="+mn-ea"/>
              </a:rPr>
              <a:t> /home/cyan/projects/demo/2018/</a:t>
            </a:r>
            <a:r>
              <a:rPr lang="en-US" altLang="zh-CN" sz="2000" dirty="0" err="1">
                <a:latin typeface="+mn-ea"/>
                <a:ea typeface="+mn-ea"/>
              </a:rPr>
              <a:t>hadoop_introduce</a:t>
            </a:r>
            <a:r>
              <a:rPr lang="en-US" altLang="zh-CN" sz="2000" dirty="0">
                <a:latin typeface="+mn-ea"/>
                <a:ea typeface="+mn-ea"/>
              </a:rPr>
              <a:t>/20180115/</a:t>
            </a:r>
            <a:r>
              <a:rPr lang="en-US" altLang="zh-CN" sz="2000" dirty="0" err="1">
                <a:latin typeface="+mn-ea"/>
                <a:ea typeface="+mn-ea"/>
              </a:rPr>
              <a:t>mapper.php</a:t>
            </a:r>
            <a:r>
              <a:rPr lang="en-US" altLang="zh-CN" sz="2000" dirty="0">
                <a:latin typeface="+mn-ea"/>
                <a:ea typeface="+mn-ea"/>
              </a:rPr>
              <a:t>" -reducer "</a:t>
            </a:r>
            <a:r>
              <a:rPr lang="en-US" altLang="zh-CN" sz="2000" dirty="0" err="1">
                <a:latin typeface="+mn-ea"/>
                <a:ea typeface="+mn-ea"/>
              </a:rPr>
              <a:t>php</a:t>
            </a:r>
            <a:r>
              <a:rPr lang="en-US" altLang="zh-CN" sz="2000" dirty="0">
                <a:latin typeface="+mn-ea"/>
                <a:ea typeface="+mn-ea"/>
              </a:rPr>
              <a:t> /</a:t>
            </a:r>
            <a:r>
              <a:rPr lang="en-US" altLang="zh-CN" sz="2000" dirty="0" err="1">
                <a:latin typeface="+mn-ea"/>
                <a:ea typeface="+mn-ea"/>
              </a:rPr>
              <a:t>hom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e/cyan/projects/demo/2018/</a:t>
            </a:r>
            <a:r>
              <a:rPr lang="en-US" altLang="zh-CN" sz="2000" dirty="0" err="1">
                <a:latin typeface="+mn-ea"/>
                <a:ea typeface="+mn-ea"/>
              </a:rPr>
              <a:t>hadoop_introduce</a:t>
            </a:r>
            <a:r>
              <a:rPr lang="en-US" altLang="zh-CN" sz="2000" dirty="0">
                <a:latin typeface="+mn-ea"/>
                <a:ea typeface="+mn-ea"/>
              </a:rPr>
              <a:t>/20180115/</a:t>
            </a:r>
            <a:r>
              <a:rPr lang="en-US" altLang="zh-CN" sz="2000" dirty="0" err="1">
                <a:latin typeface="+mn-ea"/>
                <a:ea typeface="+mn-ea"/>
              </a:rPr>
              <a:t>reducer.php</a:t>
            </a:r>
            <a:r>
              <a:rPr lang="en-US" altLang="zh-CN" sz="2000" dirty="0">
                <a:latin typeface="+mn-ea"/>
                <a:ea typeface="+mn-ea"/>
              </a:rPr>
              <a:t>" -input /app/map/map-client/</a:t>
            </a:r>
            <a:r>
              <a:rPr lang="en-US" altLang="zh-CN" sz="2000" dirty="0" err="1">
                <a:latin typeface="+mn-ea"/>
                <a:ea typeface="+mn-ea"/>
              </a:rPr>
              <a:t>yuzhuang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en-US" altLang="zh-CN" sz="2000" dirty="0" err="1">
                <a:latin typeface="+mn-ea"/>
                <a:ea typeface="+mn-ea"/>
              </a:rPr>
              <a:t>huxiaoting</a:t>
            </a:r>
            <a:r>
              <a:rPr lang="en-US" altLang="zh-CN" sz="2000" dirty="0">
                <a:latin typeface="+mn-ea"/>
                <a:ea typeface="+mn-ea"/>
              </a:rPr>
              <a:t>/demo</a:t>
            </a:r>
          </a:p>
          <a:p>
            <a:r>
              <a:rPr lang="en-US" altLang="zh-CN" sz="2000" dirty="0">
                <a:latin typeface="+mn-ea"/>
                <a:ea typeface="+mn-ea"/>
              </a:rPr>
              <a:t>/20180115/word.txt -output /app/map/map-client/</a:t>
            </a:r>
            <a:r>
              <a:rPr lang="en-US" altLang="zh-CN" sz="2000" dirty="0" err="1">
                <a:latin typeface="+mn-ea"/>
                <a:ea typeface="+mn-ea"/>
              </a:rPr>
              <a:t>yuzhuang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en-US" altLang="zh-CN" sz="2000" dirty="0" err="1">
                <a:latin typeface="+mn-ea"/>
                <a:ea typeface="+mn-ea"/>
              </a:rPr>
              <a:t>huxiaoting</a:t>
            </a:r>
            <a:r>
              <a:rPr lang="en-US" altLang="zh-CN" sz="2000" dirty="0">
                <a:latin typeface="+mn-ea"/>
                <a:ea typeface="+mn-ea"/>
              </a:rPr>
              <a:t>/demo/20180115/output1 </a:t>
            </a:r>
          </a:p>
          <a:p>
            <a:r>
              <a:rPr lang="en-US" altLang="zh-CN" sz="2000" dirty="0" smtClean="0">
                <a:latin typeface="+mn-ea"/>
                <a:ea typeface="+mn-ea"/>
              </a:rPr>
              <a:t>7.</a:t>
            </a:r>
            <a:r>
              <a:rPr lang="zh-CN" altLang="en-US" sz="2000" dirty="0" smtClean="0">
                <a:latin typeface="+mn-ea"/>
                <a:ea typeface="+mn-ea"/>
              </a:rPr>
              <a:t>提交成功之后，会出现下面的内容，会有一个任务执行页面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8.</a:t>
            </a:r>
            <a:r>
              <a:rPr lang="zh-CN" altLang="en-US" sz="2000" dirty="0" smtClean="0">
                <a:latin typeface="+mn-ea"/>
                <a:ea typeface="+mn-ea"/>
              </a:rPr>
              <a:t>执行成功之后，查看输出文件内容，应与测试结果是一致的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</a:rPr>
              <a:t>/app/map/map-client/</a:t>
            </a:r>
            <a:r>
              <a:rPr lang="en-US" altLang="zh-CN" sz="2000" dirty="0" err="1">
                <a:latin typeface="+mn-ea"/>
              </a:rPr>
              <a:t>yuzhuang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huxiaoting</a:t>
            </a:r>
            <a:r>
              <a:rPr lang="en-US" altLang="zh-CN" sz="2000" dirty="0">
                <a:latin typeface="+mn-ea"/>
              </a:rPr>
              <a:t>/demo</a:t>
            </a:r>
          </a:p>
          <a:p>
            <a:r>
              <a:rPr lang="en-US" altLang="zh-CN" sz="2000" dirty="0">
                <a:latin typeface="+mn-ea"/>
              </a:rPr>
              <a:t>/20180115/word.txt -output /app/map/map-client/</a:t>
            </a:r>
            <a:r>
              <a:rPr lang="en-US" altLang="zh-CN" sz="2000" dirty="0" err="1">
                <a:latin typeface="+mn-ea"/>
              </a:rPr>
              <a:t>yuzhuang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huxiaoting</a:t>
            </a:r>
            <a:r>
              <a:rPr lang="en-US" altLang="zh-CN" sz="2000" dirty="0">
                <a:latin typeface="+mn-ea"/>
              </a:rPr>
              <a:t>/demo/20180115/output1 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1" y="3657600"/>
            <a:ext cx="99726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Hadoop </a:t>
            </a:r>
            <a:r>
              <a:rPr lang="zh-CN" altLang="en-US" dirty="0" smtClean="0">
                <a:sym typeface="+mn-ea"/>
              </a:rPr>
              <a:t>Streaming 实例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051" y="813900"/>
            <a:ext cx="119005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使</a:t>
            </a:r>
            <a:r>
              <a:rPr lang="zh-CN" altLang="en-US" sz="2400" dirty="0" smtClean="0">
                <a:latin typeface="+mn-ea"/>
                <a:ea typeface="+mn-ea"/>
              </a:rPr>
              <a:t>用</a:t>
            </a:r>
            <a:r>
              <a:rPr lang="en-US" altLang="zh-CN" sz="2400" dirty="0" smtClean="0">
                <a:latin typeface="+mn-ea"/>
                <a:ea typeface="+mn-ea"/>
              </a:rPr>
              <a:t>Hadoop Streaming</a:t>
            </a:r>
            <a:r>
              <a:rPr lang="zh-CN" altLang="en-US" sz="2400" dirty="0" smtClean="0">
                <a:latin typeface="+mn-ea"/>
                <a:ea typeface="+mn-ea"/>
              </a:rPr>
              <a:t>的方式，统计</a:t>
            </a:r>
            <a:r>
              <a:rPr lang="en-US" altLang="zh-CN" sz="2400" dirty="0" smtClean="0">
                <a:latin typeface="+mn-ea"/>
                <a:ea typeface="+mn-ea"/>
              </a:rPr>
              <a:t>NLP</a:t>
            </a:r>
            <a:r>
              <a:rPr lang="zh-CN" altLang="en-US" sz="2400" dirty="0" smtClean="0">
                <a:latin typeface="+mn-ea"/>
                <a:ea typeface="+mn-ea"/>
              </a:rPr>
              <a:t>海外定位数据的</a:t>
            </a:r>
            <a:r>
              <a:rPr lang="en-US" altLang="zh-CN" sz="2400" dirty="0" smtClean="0">
                <a:latin typeface="+mn-ea"/>
                <a:ea typeface="+mn-ea"/>
              </a:rPr>
              <a:t>PV</a:t>
            </a:r>
            <a:endParaRPr lang="en-US" altLang="zh-CN" sz="2400" dirty="0">
              <a:latin typeface="+mn-ea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34325" y="7457440"/>
            <a:ext cx="944880" cy="8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8051" y="1494198"/>
            <a:ext cx="11450973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准备工作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1.</a:t>
            </a:r>
            <a:r>
              <a:rPr lang="zh-CN" altLang="en-US" sz="2000" dirty="0" smtClean="0">
                <a:latin typeface="+mn-ea"/>
                <a:ea typeface="+mn-ea"/>
              </a:rPr>
              <a:t>选用一个</a:t>
            </a:r>
            <a:r>
              <a:rPr lang="en-US" altLang="zh-CN" sz="2000" dirty="0" smtClean="0">
                <a:latin typeface="+mn-ea"/>
                <a:ea typeface="+mn-ea"/>
              </a:rPr>
              <a:t>NLP</a:t>
            </a:r>
            <a:r>
              <a:rPr lang="zh-CN" altLang="en-US" sz="2000" dirty="0" smtClean="0">
                <a:latin typeface="+mn-ea"/>
                <a:ea typeface="+mn-ea"/>
              </a:rPr>
              <a:t>海外定位日志，查看该日志部分内容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err="1" smtClean="0">
                <a:latin typeface="+mn-ea"/>
                <a:ea typeface="+mn-ea"/>
              </a:rPr>
              <a:t>hadoop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dfs</a:t>
            </a:r>
            <a:r>
              <a:rPr lang="en-US" altLang="zh-CN" sz="2000" dirty="0">
                <a:latin typeface="+mn-ea"/>
                <a:ea typeface="+mn-ea"/>
              </a:rPr>
              <a:t> -tail /</a:t>
            </a:r>
            <a:r>
              <a:rPr lang="en-US" altLang="zh-CN" sz="2000" dirty="0" smtClean="0">
                <a:latin typeface="+mn-ea"/>
                <a:ea typeface="+mn-ea"/>
              </a:rPr>
              <a:t>log/1630/dingwei_loc1/20180101/2350/nj03-oxp-orcp-24699.nj03.baidu.com/loc.log.201801012350.1401</a:t>
            </a:r>
          </a:p>
          <a:p>
            <a:r>
              <a:rPr lang="en-US" altLang="zh-CN" sz="2000" dirty="0" smtClean="0">
                <a:latin typeface="+mn-ea"/>
                <a:ea typeface="+mn-ea"/>
              </a:rPr>
              <a:t>2.</a:t>
            </a:r>
            <a:r>
              <a:rPr lang="zh-CN" altLang="en-US" sz="2000" dirty="0" smtClean="0">
                <a:latin typeface="+mn-ea"/>
                <a:ea typeface="+mn-ea"/>
              </a:rPr>
              <a:t>创建</a:t>
            </a:r>
            <a:r>
              <a:rPr lang="zh-CN" altLang="en-US" sz="2000" dirty="0">
                <a:latin typeface="+mn-ea"/>
                <a:ea typeface="+mn-ea"/>
              </a:rPr>
              <a:t>数据输</a:t>
            </a:r>
            <a:r>
              <a:rPr lang="zh-CN" altLang="en-US" sz="2000" dirty="0" smtClean="0">
                <a:latin typeface="+mn-ea"/>
                <a:ea typeface="+mn-ea"/>
              </a:rPr>
              <a:t>出路径（使用的</a:t>
            </a:r>
            <a:r>
              <a:rPr lang="en-US" altLang="zh-CN" sz="2000" dirty="0" err="1" smtClean="0">
                <a:latin typeface="+mn-ea"/>
                <a:ea typeface="+mn-ea"/>
              </a:rPr>
              <a:t>ugi</a:t>
            </a:r>
            <a:r>
              <a:rPr lang="zh-CN" altLang="en-US" sz="2000" dirty="0" smtClean="0">
                <a:latin typeface="+mn-ea"/>
                <a:ea typeface="+mn-ea"/>
              </a:rPr>
              <a:t>在该路径需有可写权限）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 err="1" smtClean="0">
                <a:latin typeface="+mn-ea"/>
                <a:ea typeface="+mn-ea"/>
              </a:rPr>
              <a:t>hadoop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dfs</a:t>
            </a:r>
            <a:r>
              <a:rPr lang="en-US" altLang="zh-CN" sz="2000" dirty="0">
                <a:latin typeface="+mn-ea"/>
                <a:ea typeface="+mn-ea"/>
              </a:rPr>
              <a:t> -</a:t>
            </a:r>
            <a:r>
              <a:rPr lang="en-US" altLang="zh-CN" sz="2000" dirty="0" err="1">
                <a:latin typeface="+mn-ea"/>
                <a:ea typeface="+mn-ea"/>
              </a:rPr>
              <a:t>mkdir</a:t>
            </a:r>
            <a:r>
              <a:rPr lang="en-US" altLang="zh-CN" sz="2000" dirty="0">
                <a:latin typeface="+mn-ea"/>
                <a:ea typeface="+mn-ea"/>
              </a:rPr>
              <a:t> /</a:t>
            </a:r>
            <a:r>
              <a:rPr lang="en-US" altLang="zh-CN" sz="2000" dirty="0" smtClean="0">
                <a:latin typeface="+mn-ea"/>
                <a:ea typeface="+mn-ea"/>
              </a:rPr>
              <a:t>app/map/map-client/</a:t>
            </a:r>
            <a:r>
              <a:rPr lang="en-US" altLang="zh-CN" sz="2000" dirty="0" err="1" smtClean="0">
                <a:latin typeface="+mn-ea"/>
                <a:ea typeface="+mn-ea"/>
              </a:rPr>
              <a:t>yuzhuang</a:t>
            </a:r>
            <a:r>
              <a:rPr lang="en-US" altLang="zh-CN" sz="2000" dirty="0" smtClean="0">
                <a:latin typeface="+mn-ea"/>
                <a:ea typeface="+mn-ea"/>
              </a:rPr>
              <a:t>/</a:t>
            </a:r>
            <a:r>
              <a:rPr lang="en-US" altLang="zh-CN" sz="2000" dirty="0" err="1" smtClean="0">
                <a:latin typeface="+mn-ea"/>
                <a:ea typeface="+mn-ea"/>
              </a:rPr>
              <a:t>huxiaoting</a:t>
            </a:r>
            <a:r>
              <a:rPr lang="en-US" altLang="zh-CN" sz="2000" dirty="0" smtClean="0">
                <a:latin typeface="+mn-ea"/>
                <a:ea typeface="+mn-ea"/>
              </a:rPr>
              <a:t>/demo</a:t>
            </a: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3.</a:t>
            </a:r>
            <a:r>
              <a:rPr lang="zh-CN" altLang="en-US" sz="2000" dirty="0" smtClean="0">
                <a:latin typeface="+mn-ea"/>
                <a:ea typeface="+mn-ea"/>
              </a:rPr>
              <a:t>写好</a:t>
            </a:r>
            <a:r>
              <a:rPr lang="en-US" altLang="zh-CN" sz="2000" dirty="0" smtClean="0">
                <a:latin typeface="+mn-ea"/>
                <a:ea typeface="+mn-ea"/>
              </a:rPr>
              <a:t>mapper</a:t>
            </a:r>
            <a:r>
              <a:rPr lang="zh-CN" altLang="en-US" sz="2000" dirty="0" smtClean="0">
                <a:latin typeface="+mn-ea"/>
                <a:ea typeface="+mn-ea"/>
              </a:rPr>
              <a:t>和</a:t>
            </a:r>
            <a:r>
              <a:rPr lang="en-US" altLang="zh-CN" sz="2000" dirty="0" smtClean="0">
                <a:latin typeface="+mn-ea"/>
                <a:ea typeface="+mn-ea"/>
              </a:rPr>
              <a:t>reducer</a:t>
            </a:r>
            <a:r>
              <a:rPr lang="zh-CN" altLang="en-US" sz="2000" dirty="0" smtClean="0">
                <a:latin typeface="+mn-ea"/>
                <a:ea typeface="+mn-ea"/>
              </a:rPr>
              <a:t>，执行</a:t>
            </a:r>
            <a:r>
              <a:rPr lang="en-US" altLang="zh-CN" sz="2000" dirty="0" err="1" smtClean="0">
                <a:latin typeface="+mn-ea"/>
                <a:ea typeface="+mn-ea"/>
              </a:rPr>
              <a:t>hadoop</a:t>
            </a:r>
            <a:r>
              <a:rPr lang="en-US" altLang="zh-CN" sz="2000" dirty="0" smtClean="0">
                <a:latin typeface="+mn-ea"/>
                <a:ea typeface="+mn-ea"/>
              </a:rPr>
              <a:t> streaming</a:t>
            </a:r>
            <a:r>
              <a:rPr lang="zh-CN" altLang="en-US" sz="2000" dirty="0" smtClean="0">
                <a:latin typeface="+mn-ea"/>
                <a:ea typeface="+mn-ea"/>
              </a:rPr>
              <a:t>命令得到结果，常见语法：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1800" b="1" dirty="0">
                <a:latin typeface="+mn-ea"/>
                <a:ea typeface="+mn-ea"/>
              </a:rPr>
              <a:t>hadoop </a:t>
            </a:r>
            <a:r>
              <a:rPr lang="zh-CN" altLang="en-US" sz="1800" b="1" dirty="0" smtClean="0">
                <a:latin typeface="+mn-ea"/>
                <a:ea typeface="+mn-ea"/>
              </a:rPr>
              <a:t>streaming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r>
              <a:rPr lang="en-US" altLang="zh-CN" sz="1800" b="1" dirty="0">
                <a:latin typeface="+mn-ea"/>
                <a:ea typeface="+mn-ea"/>
                <a:sym typeface="+mn-ea"/>
              </a:rPr>
              <a:t>	</a:t>
            </a:r>
            <a:r>
              <a:rPr lang="zh-CN" altLang="en-US" sz="1800" dirty="0" smtClean="0">
                <a:latin typeface="+mn-ea"/>
                <a:ea typeface="+mn-ea"/>
                <a:sym typeface="+mn-ea"/>
              </a:rPr>
              <a:t>-</a:t>
            </a:r>
            <a:r>
              <a:rPr lang="zh-CN" altLang="en-US" sz="1800" dirty="0">
                <a:latin typeface="+mn-ea"/>
                <a:ea typeface="+mn-ea"/>
                <a:sym typeface="+mn-ea"/>
              </a:rPr>
              <a:t>mapper  </a:t>
            </a:r>
            <a:r>
              <a:rPr lang="en-US" altLang="zh-CN" sz="1800" dirty="0" smtClean="0">
                <a:latin typeface="+mn-ea"/>
                <a:ea typeface="+mn-ea"/>
                <a:sym typeface="+mn-ea"/>
              </a:rPr>
              <a:t>m</a:t>
            </a:r>
            <a:r>
              <a:rPr lang="zh-CN" altLang="en-US" sz="1800" dirty="0" smtClean="0">
                <a:latin typeface="+mn-ea"/>
                <a:ea typeface="+mn-ea"/>
                <a:sym typeface="+mn-ea"/>
              </a:rPr>
              <a:t>apper.php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  <a:sym typeface="+mn-ea"/>
              </a:rPr>
              <a:t>	</a:t>
            </a:r>
            <a:r>
              <a:rPr lang="zh-CN" altLang="en-US" sz="1800" dirty="0" smtClean="0">
                <a:latin typeface="+mn-ea"/>
                <a:ea typeface="+mn-ea"/>
                <a:sym typeface="+mn-ea"/>
              </a:rPr>
              <a:t>-</a:t>
            </a:r>
            <a:r>
              <a:rPr lang="zh-CN" altLang="en-US" sz="1800" dirty="0">
                <a:latin typeface="+mn-ea"/>
                <a:ea typeface="+mn-ea"/>
                <a:sym typeface="+mn-ea"/>
              </a:rPr>
              <a:t>reducer </a:t>
            </a:r>
            <a:r>
              <a:rPr lang="zh-CN" altLang="en-US" sz="1800" dirty="0" smtClean="0">
                <a:latin typeface="+mn-ea"/>
                <a:ea typeface="+mn-ea"/>
                <a:sym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  <a:sym typeface="+mn-ea"/>
              </a:rPr>
              <a:t>r</a:t>
            </a:r>
            <a:r>
              <a:rPr lang="zh-CN" altLang="en-US" sz="1800" dirty="0" smtClean="0">
                <a:latin typeface="+mn-ea"/>
                <a:ea typeface="+mn-ea"/>
                <a:sym typeface="+mn-ea"/>
              </a:rPr>
              <a:t>educer.php </a:t>
            </a:r>
            <a:r>
              <a:rPr lang="zh-CN" altLang="en-US" sz="1800" b="1" dirty="0" smtClean="0">
                <a:latin typeface="+mn-ea"/>
                <a:ea typeface="+mn-ea"/>
              </a:rPr>
              <a:t> </a:t>
            </a:r>
            <a:endParaRPr lang="zh-CN" altLang="en-US" sz="1800" b="1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	</a:t>
            </a:r>
            <a:r>
              <a:rPr lang="zh-CN" altLang="en-US" sz="1800" dirty="0" smtClean="0">
                <a:latin typeface="+mn-ea"/>
                <a:ea typeface="+mn-ea"/>
              </a:rPr>
              <a:t>-</a:t>
            </a:r>
            <a:r>
              <a:rPr lang="zh-CN" altLang="en-US" sz="1800" dirty="0">
                <a:latin typeface="+mn-ea"/>
                <a:ea typeface="+mn-ea"/>
              </a:rPr>
              <a:t>input   </a:t>
            </a:r>
            <a:r>
              <a:rPr lang="en-US" altLang="zh-CN" sz="1800" dirty="0" smtClean="0">
                <a:latin typeface="+mn-ea"/>
                <a:ea typeface="+mn-ea"/>
              </a:rPr>
              <a:t>/app/…./input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	</a:t>
            </a:r>
            <a:r>
              <a:rPr lang="zh-CN" altLang="en-US" sz="1800" dirty="0" smtClean="0">
                <a:latin typeface="+mn-ea"/>
                <a:ea typeface="+mn-ea"/>
              </a:rPr>
              <a:t>-</a:t>
            </a:r>
            <a:r>
              <a:rPr lang="zh-CN" altLang="en-US" sz="1800" dirty="0">
                <a:latin typeface="+mn-ea"/>
                <a:ea typeface="+mn-ea"/>
              </a:rPr>
              <a:t>output  </a:t>
            </a:r>
            <a:r>
              <a:rPr lang="zh-CN" altLang="en-US" sz="1800" dirty="0" smtClean="0">
                <a:latin typeface="+mn-ea"/>
                <a:ea typeface="+mn-ea"/>
              </a:rPr>
              <a:t>/</a:t>
            </a:r>
            <a:r>
              <a:rPr lang="en-US" altLang="zh-CN" sz="1800" dirty="0" smtClean="0">
                <a:latin typeface="+mn-ea"/>
                <a:ea typeface="+mn-ea"/>
              </a:rPr>
              <a:t>app/…/o</a:t>
            </a:r>
            <a:r>
              <a:rPr lang="zh-CN" altLang="en-US" sz="1800" dirty="0" smtClean="0">
                <a:latin typeface="+mn-ea"/>
                <a:ea typeface="+mn-ea"/>
              </a:rPr>
              <a:t>utput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smtClean="0">
                <a:latin typeface="+mn-ea"/>
                <a:ea typeface="+mn-ea"/>
              </a:rPr>
              <a:t>	</a:t>
            </a:r>
            <a:r>
              <a:rPr lang="zh-CN" altLang="en-US" sz="1800" dirty="0" smtClean="0">
                <a:latin typeface="+mn-ea"/>
                <a:ea typeface="+mn-ea"/>
              </a:rPr>
              <a:t>-file    /home/</a:t>
            </a:r>
            <a:r>
              <a:rPr lang="en-US" altLang="zh-CN" sz="1800" dirty="0" smtClean="0">
                <a:latin typeface="+mn-ea"/>
                <a:ea typeface="+mn-ea"/>
              </a:rPr>
              <a:t>cyan/m</a:t>
            </a:r>
            <a:r>
              <a:rPr lang="zh-CN" altLang="en-US" sz="1800" dirty="0" smtClean="0">
                <a:latin typeface="+mn-ea"/>
                <a:ea typeface="+mn-ea"/>
              </a:rPr>
              <a:t>apper.php </a:t>
            </a:r>
            <a:r>
              <a:rPr lang="zh-CN" altLang="en-US" sz="1800" dirty="0">
                <a:latin typeface="+mn-ea"/>
                <a:ea typeface="+mn-ea"/>
              </a:rPr>
              <a:t>/</a:t>
            </a:r>
            <a:r>
              <a:rPr lang="zh-CN" altLang="en-US" sz="1800" dirty="0" smtClean="0">
                <a:latin typeface="+mn-ea"/>
                <a:ea typeface="+mn-ea"/>
              </a:rPr>
              <a:t>home/</a:t>
            </a:r>
            <a:r>
              <a:rPr lang="en-US" altLang="zh-CN" sz="1800" dirty="0" smtClean="0">
                <a:latin typeface="+mn-ea"/>
                <a:ea typeface="+mn-ea"/>
              </a:rPr>
              <a:t>cyan/</a:t>
            </a:r>
            <a:r>
              <a:rPr lang="en-US" altLang="zh-CN" sz="1800" dirty="0">
                <a:latin typeface="+mn-ea"/>
                <a:ea typeface="+mn-ea"/>
              </a:rPr>
              <a:t>r</a:t>
            </a:r>
            <a:r>
              <a:rPr lang="zh-CN" altLang="en-US" sz="1800" dirty="0" smtClean="0">
                <a:latin typeface="+mn-ea"/>
                <a:ea typeface="+mn-ea"/>
              </a:rPr>
              <a:t>educer.php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	</a:t>
            </a:r>
            <a:r>
              <a:rPr lang="en-US" altLang="zh-CN" sz="1800" dirty="0" smtClean="0">
                <a:latin typeface="+mn-ea"/>
                <a:ea typeface="+mn-ea"/>
              </a:rPr>
              <a:t>…</a:t>
            </a:r>
          </a:p>
          <a:p>
            <a:r>
              <a:rPr lang="en-US" altLang="zh-CN" sz="1800" dirty="0" smtClean="0">
                <a:latin typeface="+mn-ea"/>
                <a:ea typeface="+mn-ea"/>
              </a:rPr>
              <a:t>4.</a:t>
            </a:r>
            <a:r>
              <a:rPr lang="zh-CN" altLang="en-US" sz="1800" dirty="0">
                <a:latin typeface="+mn-ea"/>
                <a:ea typeface="+mn-ea"/>
              </a:rPr>
              <a:t>目标数</a:t>
            </a:r>
            <a:r>
              <a:rPr lang="zh-CN" altLang="en-US" sz="1800" dirty="0" smtClean="0">
                <a:latin typeface="+mn-ea"/>
                <a:ea typeface="+mn-ea"/>
              </a:rPr>
              <a:t>据   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1028" name="Picture 4" descr="C cyan@cpØ1- map- channel -docker &#10;18/01/09 17:45: &#10;Found 2 items &#10;drwxr-xr -x 3 &#10;drwxr-xr -x 3 &#10;buffet _ push &#10;code]$ hadoop &#10;UpdateService : &#10;42 INFO common . &#10;map-client map-client &#10;map-client map-client &#10;dfs -Is / app/ map/ map-client/yuzhuang/huxiaoting/ &#10;ZkstatusUpdater to yqØ1 -heng-hdfs .dmop. baidu . com:5431@ started &#10;2018-01-09 17:39 / app/ map/ map-client/yuzhuang/huxiaoting/demo &#10;2018-01-09 15:01 app map map-c lent yuz u ang ux1aot1ng g o a &#10;n1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3388220"/>
            <a:ext cx="99250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04" y="6776417"/>
            <a:ext cx="655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0241" y="1281336"/>
            <a:ext cx="12116855" cy="4326984"/>
          </a:xfrm>
        </p:spPr>
        <p:txBody>
          <a:bodyPr>
            <a:normAutofit/>
          </a:bodyPr>
          <a:lstStyle/>
          <a:p>
            <a:endParaRPr lang="en-US" altLang="zh-CN" sz="2400" b="1" dirty="0" smtClean="0">
              <a:latin typeface="+mn-ea"/>
              <a:ea typeface="+mn-ea"/>
            </a:endParaRPr>
          </a:p>
          <a:p>
            <a:r>
              <a:rPr lang="en-US" altLang="zh-CN" sz="2400" b="1" dirty="0" smtClean="0">
                <a:latin typeface="+mn-ea"/>
                <a:ea typeface="+mn-ea"/>
              </a:rPr>
              <a:t>Hadoop </a:t>
            </a:r>
            <a:r>
              <a:rPr lang="zh-CN" altLang="en-US" sz="2400" b="1" dirty="0" smtClean="0">
                <a:latin typeface="+mn-ea"/>
                <a:ea typeface="+mn-ea"/>
              </a:rPr>
              <a:t>官方文档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  <a:ea typeface="+mn-ea"/>
              </a:rPr>
              <a:t>     </a:t>
            </a:r>
            <a:r>
              <a:rPr lang="en-US" altLang="zh-CN" sz="2400" dirty="0" smtClean="0">
                <a:latin typeface="+mn-ea"/>
                <a:ea typeface="+mn-ea"/>
              </a:rPr>
              <a:t>http</a:t>
            </a:r>
            <a:r>
              <a:rPr lang="en-US" altLang="zh-CN" sz="2400" dirty="0">
                <a:latin typeface="+mn-ea"/>
                <a:ea typeface="+mn-ea"/>
              </a:rPr>
              <a:t>://hadoop.apache.org/docs/r1.0.4/cn/streaming.html#Hadoop+Streaming</a:t>
            </a:r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b="1" dirty="0">
              <a:latin typeface="+mn-ea"/>
              <a:ea typeface="+mn-ea"/>
            </a:endParaRPr>
          </a:p>
          <a:p>
            <a:r>
              <a:rPr lang="en-US" altLang="zh-CN" sz="2400" b="1" dirty="0" smtClean="0">
                <a:latin typeface="+mn-ea"/>
                <a:ea typeface="+mn-ea"/>
              </a:rPr>
              <a:t>H</a:t>
            </a:r>
            <a:r>
              <a:rPr lang="zh-CN" altLang="en-US" sz="2400" b="1" dirty="0">
                <a:latin typeface="+mn-ea"/>
                <a:ea typeface="+mn-ea"/>
              </a:rPr>
              <a:t>adoop五分钟入门</a:t>
            </a:r>
            <a:r>
              <a:rPr lang="zh-CN" altLang="en-US" sz="2400" dirty="0">
                <a:latin typeface="+mn-ea"/>
                <a:ea typeface="+mn-ea"/>
              </a:rPr>
              <a:t>http://wiki.baidu.com/pages/viewpage.action?pageId=208326519&amp;src=contextnavpagetreemode</a:t>
            </a:r>
          </a:p>
          <a:p>
            <a:pPr marL="581025" lvl="1" indent="0">
              <a:buNone/>
            </a:pPr>
            <a:endParaRPr lang="zh-CN" altLang="en-US" sz="1920" dirty="0">
              <a:latin typeface="+mn-ea"/>
              <a:ea typeface="+mn-ea"/>
            </a:endParaRPr>
          </a:p>
          <a:p>
            <a:r>
              <a:rPr lang="en-US" altLang="zh-CN" sz="2400" b="1" dirty="0">
                <a:latin typeface="+mn-ea"/>
                <a:ea typeface="+mn-ea"/>
              </a:rPr>
              <a:t>Hadoop Streaming </a:t>
            </a:r>
            <a:r>
              <a:rPr lang="zh-CN" altLang="en-US" sz="2400" b="1" dirty="0">
                <a:latin typeface="+mn-ea"/>
                <a:ea typeface="+mn-ea"/>
              </a:rPr>
              <a:t>编程</a:t>
            </a:r>
            <a:r>
              <a:rPr lang="en-US" altLang="zh-CN" sz="2400" dirty="0">
                <a:latin typeface="+mn-ea"/>
                <a:ea typeface="+mn-ea"/>
              </a:rPr>
              <a:t>http://wiki.baidu.com/pages/viewpage.action?pageId=268076609</a:t>
            </a:r>
            <a:endParaRPr lang="en-US" altLang="zh-CN" sz="2400" dirty="0">
              <a:latin typeface="+mn-ea"/>
              <a:ea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学习资料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75361" y="2272456"/>
            <a:ext cx="11054080" cy="1568027"/>
          </a:xfrm>
          <a:prstGeom prst="rect">
            <a:avLst/>
          </a:prstGeom>
        </p:spPr>
        <p:txBody>
          <a:bodyPr anchor="ctr"/>
          <a:lstStyle>
            <a:lvl1pPr algn="l" defTabSz="58039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600" dirty="0"/>
              <a:t>Q&amp;A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adoop</a:t>
            </a:r>
            <a:r>
              <a:rPr lang="zh-CN" altLang="en-US" dirty="0"/>
              <a:t>历史背景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79" y="993600"/>
            <a:ext cx="7898853" cy="60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adoop</a:t>
            </a:r>
            <a:r>
              <a:rPr lang="zh-CN" altLang="en-US" dirty="0"/>
              <a:t>历史背景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69" y="993600"/>
            <a:ext cx="8772663" cy="6035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0240" y="1113790"/>
            <a:ext cx="11704320" cy="571216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在大数据面前，传统的分布式处理数据系统面临的系统瓶颈有：存储容量，读写速率，计算效率。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 smtClean="0">
                <a:latin typeface="+mn-ea"/>
                <a:ea typeface="+mn-ea"/>
              </a:rPr>
              <a:t>了解决这些问题，</a:t>
            </a:r>
            <a:r>
              <a:rPr lang="en-US" altLang="zh-CN" sz="2400" dirty="0" smtClean="0">
                <a:latin typeface="+mn-ea"/>
                <a:ea typeface="+mn-ea"/>
              </a:rPr>
              <a:t>Google </a:t>
            </a:r>
            <a:r>
              <a:rPr lang="zh-CN" altLang="en-US" sz="2400" dirty="0" smtClean="0">
                <a:latin typeface="+mn-ea"/>
                <a:ea typeface="+mn-ea"/>
              </a:rPr>
              <a:t>提出了</a:t>
            </a:r>
            <a:r>
              <a:rPr lang="en-US" altLang="zh-CN" sz="2400" dirty="0" smtClean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种大数据技术：</a:t>
            </a:r>
            <a:r>
              <a:rPr lang="en-US" altLang="zh-CN" sz="2400" dirty="0" err="1" smtClean="0">
                <a:latin typeface="+mn-ea"/>
                <a:ea typeface="+mn-ea"/>
              </a:rPr>
              <a:t>MapReduce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err="1" smtClean="0">
                <a:latin typeface="+mn-ea"/>
                <a:ea typeface="+mn-ea"/>
              </a:rPr>
              <a:t>BigTable</a:t>
            </a:r>
            <a:r>
              <a:rPr lang="zh-CN" altLang="en-US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GFS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Google</a:t>
            </a:r>
            <a:r>
              <a:rPr lang="zh-CN" altLang="en-US" sz="2400" dirty="0" smtClean="0">
                <a:latin typeface="+mn-ea"/>
                <a:ea typeface="+mn-ea"/>
              </a:rPr>
              <a:t>提出的方案，在处理大数据上带来的革命性变化有：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zh-CN" altLang="en-US" sz="2400" dirty="0" smtClean="0">
                <a:latin typeface="+mn-ea"/>
                <a:ea typeface="+mn-ea"/>
              </a:rPr>
              <a:t>① 成本降低，能用</a:t>
            </a:r>
            <a:r>
              <a:rPr lang="en-US" altLang="zh-CN" sz="2400" dirty="0" smtClean="0">
                <a:latin typeface="+mn-ea"/>
                <a:ea typeface="+mn-ea"/>
              </a:rPr>
              <a:t>PC</a:t>
            </a:r>
            <a:r>
              <a:rPr lang="zh-CN" altLang="en-US" sz="2400" dirty="0" smtClean="0">
                <a:latin typeface="+mn-ea"/>
                <a:ea typeface="+mn-ea"/>
              </a:rPr>
              <a:t>，坚决不用大型机和高端存储；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zh-CN" altLang="en-US" sz="2400" dirty="0" smtClean="0">
                <a:latin typeface="+mn-ea"/>
                <a:ea typeface="+mn-ea"/>
              </a:rPr>
              <a:t>② 提升软件容错能力；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zh-CN" altLang="en-US" sz="2400" dirty="0" smtClean="0">
                <a:latin typeface="+mn-ea"/>
                <a:ea typeface="+mn-ea"/>
              </a:rPr>
              <a:t>③ 提出</a:t>
            </a:r>
            <a:r>
              <a:rPr lang="en-US" altLang="zh-CN" sz="2400" dirty="0" err="1" smtClean="0">
                <a:latin typeface="+mn-ea"/>
                <a:ea typeface="+mn-ea"/>
              </a:rPr>
              <a:t>MapReduce</a:t>
            </a:r>
            <a:r>
              <a:rPr lang="zh-CN" altLang="en-US" sz="2400" dirty="0" smtClean="0">
                <a:latin typeface="+mn-ea"/>
                <a:ea typeface="+mn-ea"/>
              </a:rPr>
              <a:t>概念后，极大简化了并行分布式计算；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 smtClean="0">
                <a:latin typeface="+mn-ea"/>
              </a:rPr>
              <a:t>Google</a:t>
            </a:r>
            <a:r>
              <a:rPr lang="zh-CN" altLang="en-US" sz="2400" dirty="0">
                <a:latin typeface="+mn-ea"/>
              </a:rPr>
              <a:t>提出的方</a:t>
            </a:r>
            <a:r>
              <a:rPr lang="zh-CN" altLang="en-US" sz="2400" dirty="0" smtClean="0">
                <a:latin typeface="+mn-ea"/>
              </a:rPr>
              <a:t>案后，一个仿</a:t>
            </a:r>
            <a:r>
              <a:rPr lang="en-US" altLang="zh-CN" sz="2400" dirty="0" smtClean="0">
                <a:latin typeface="+mn-ea"/>
              </a:rPr>
              <a:t>Google</a:t>
            </a:r>
            <a:r>
              <a:rPr lang="zh-CN" altLang="en-US" sz="2400" dirty="0" smtClean="0">
                <a:latin typeface="+mn-ea"/>
              </a:rPr>
              <a:t>大数据技术的开源实现就来了，它就是</a:t>
            </a:r>
            <a:r>
              <a:rPr lang="en-US" altLang="zh-CN" sz="2400" dirty="0" smtClean="0">
                <a:latin typeface="+mn-ea"/>
              </a:rPr>
              <a:t>Hadoop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40000"/>
              </a:lnSpc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adoop</a:t>
            </a:r>
            <a:r>
              <a:rPr lang="zh-CN" altLang="en-US" dirty="0"/>
              <a:t>历史背景</a:t>
            </a:r>
          </a:p>
        </p:txBody>
      </p:sp>
    </p:spTree>
    <p:extLst>
      <p:ext uri="{BB962C8B-B14F-4D97-AF65-F5344CB8AC3E}">
        <p14:creationId xmlns:p14="http://schemas.microsoft.com/office/powerpoint/2010/main" val="15381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0240" y="1113789"/>
            <a:ext cx="11704320" cy="247180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Hadoop</a:t>
            </a:r>
            <a:r>
              <a:rPr lang="zh-CN" altLang="en-US" sz="2400" dirty="0">
                <a:latin typeface="+mn-ea"/>
                <a:ea typeface="+mn-ea"/>
              </a:rPr>
              <a:t>是一个分布式系统基础架构</a:t>
            </a:r>
            <a:r>
              <a:rPr lang="zh-CN" altLang="en-US" sz="2400" dirty="0" smtClean="0">
                <a:latin typeface="+mn-ea"/>
                <a:ea typeface="+mn-ea"/>
              </a:rPr>
              <a:t>，由</a:t>
            </a:r>
            <a:r>
              <a:rPr lang="zh-CN" altLang="en-US" sz="2400" dirty="0">
                <a:latin typeface="+mn-ea"/>
                <a:ea typeface="+mn-ea"/>
              </a:rPr>
              <a:t>Apache基金会开发维护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Hadoop </a:t>
            </a:r>
            <a:r>
              <a:rPr lang="zh-CN" altLang="en-US" sz="2400" dirty="0" smtClean="0">
                <a:latin typeface="+mn-ea"/>
                <a:ea typeface="+mn-ea"/>
              </a:rPr>
              <a:t>两个核心：① </a:t>
            </a:r>
            <a:r>
              <a:rPr lang="en-US" altLang="zh-CN" sz="2400" dirty="0" smtClean="0">
                <a:latin typeface="+mn-ea"/>
                <a:ea typeface="+mn-ea"/>
              </a:rPr>
              <a:t>HDFS</a:t>
            </a:r>
            <a:r>
              <a:rPr lang="zh-CN" altLang="en-US" sz="2400" dirty="0" smtClean="0">
                <a:latin typeface="+mn-ea"/>
                <a:ea typeface="+mn-ea"/>
              </a:rPr>
              <a:t>，分布式文件存储系统；②</a:t>
            </a:r>
            <a:r>
              <a:rPr lang="en-US" altLang="zh-CN" sz="2400" dirty="0" err="1" smtClean="0">
                <a:latin typeface="+mn-ea"/>
                <a:ea typeface="+mn-ea"/>
              </a:rPr>
              <a:t>MapReduce</a:t>
            </a:r>
            <a:r>
              <a:rPr lang="zh-CN" altLang="en-US" sz="2400" dirty="0" smtClean="0">
                <a:latin typeface="+mn-ea"/>
                <a:ea typeface="+mn-ea"/>
              </a:rPr>
              <a:t>，分布式并行计算框架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官</a:t>
            </a:r>
            <a:r>
              <a:rPr lang="zh-CN" altLang="en-US" sz="2400" dirty="0">
                <a:latin typeface="+mn-ea"/>
                <a:ea typeface="+mn-ea"/>
              </a:rPr>
              <a:t>方网站http://hadoop.apache.org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adoop</a:t>
            </a:r>
            <a:r>
              <a:rPr lang="zh-CN" altLang="en-US" dirty="0"/>
              <a:t>历史背景</a:t>
            </a:r>
          </a:p>
        </p:txBody>
      </p:sp>
      <p:pic>
        <p:nvPicPr>
          <p:cNvPr id="410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18" y="4384993"/>
            <a:ext cx="44005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1"/>
          <p:cNvSpPr>
            <a:spLocks noGrp="1"/>
          </p:cNvSpPr>
          <p:nvPr/>
        </p:nvSpPr>
        <p:spPr>
          <a:xfrm>
            <a:off x="777875" y="4702810"/>
            <a:ext cx="4584700" cy="1776730"/>
          </a:xfrm>
          <a:prstGeom prst="rect">
            <a:avLst/>
          </a:prstGeom>
        </p:spPr>
        <p:txBody>
          <a:bodyPr vert="horz" lIns="116111" tIns="58055" rIns="116111" bIns="58055" rtlCol="0">
            <a:normAutofit/>
          </a:bodyPr>
          <a:lstStyle>
            <a:lvl1pPr marL="435610" indent="-435610" algn="l" defTabSz="580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lvl1pPr>
            <a:lvl2pPr marL="943610" indent="-362585" algn="l" defTabSz="58039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lvl2pPr>
            <a:lvl3pPr marL="1451610" indent="-290195" algn="l" defTabSz="58039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6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lvl3pPr>
            <a:lvl4pPr marL="2032000" indent="-290195" algn="l" defTabSz="58039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390" indent="-290195" algn="l" defTabSz="58039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2780" indent="-290195" algn="l" defTabSz="580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3805" indent="-290195" algn="l" defTabSz="580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4195" indent="-290195" algn="l" defTabSz="580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4585" indent="-290195" algn="l" defTabSz="580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ea typeface="+mn-ea"/>
              </a:rPr>
              <a:t>大规模的数据存</a:t>
            </a:r>
            <a:r>
              <a:rPr lang="zh-CN" altLang="en-US" sz="2400" dirty="0" smtClean="0">
                <a:latin typeface="+mn-ea"/>
                <a:ea typeface="+mn-ea"/>
              </a:rPr>
              <a:t>储（</a:t>
            </a:r>
            <a:r>
              <a:rPr lang="en-US" altLang="zh-CN" sz="2400" dirty="0" smtClean="0">
                <a:latin typeface="+mn-ea"/>
                <a:ea typeface="+mn-ea"/>
              </a:rPr>
              <a:t>PB</a:t>
            </a:r>
            <a:r>
              <a:rPr lang="zh-CN" altLang="en-US" sz="2400" dirty="0" smtClean="0">
                <a:latin typeface="+mn-ea"/>
                <a:ea typeface="+mn-ea"/>
              </a:rPr>
              <a:t>级）</a:t>
            </a:r>
            <a:endParaRPr lang="zh-CN" altLang="en-US" sz="2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ea typeface="+mn-ea"/>
              </a:rPr>
              <a:t>大规模的离线分析计</a:t>
            </a:r>
            <a:r>
              <a:rPr lang="zh-CN" altLang="en-US" sz="2400" dirty="0" smtClean="0">
                <a:latin typeface="+mn-ea"/>
                <a:ea typeface="+mn-ea"/>
              </a:rPr>
              <a:t>算</a:t>
            </a:r>
            <a:endParaRPr lang="zh-CN" altLang="en-US" sz="2400" i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标题 2"/>
          <p:cNvSpPr>
            <a:spLocks noGrp="1"/>
          </p:cNvSpPr>
          <p:nvPr/>
        </p:nvSpPr>
        <p:spPr>
          <a:xfrm>
            <a:off x="777875" y="4002405"/>
            <a:ext cx="3948430" cy="700405"/>
          </a:xfrm>
          <a:prstGeom prst="rect">
            <a:avLst/>
          </a:prstGeom>
        </p:spPr>
        <p:txBody>
          <a:bodyPr vert="horz" lIns="116111" tIns="58055" rIns="116111" bIns="58055" rtlCol="0" anchor="ctr">
            <a:normAutofit/>
          </a:bodyPr>
          <a:lstStyle>
            <a:lvl1pPr algn="l" defTabSz="58039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Hadoop</a:t>
            </a:r>
            <a:r>
              <a:rPr lang="zh-CN" altLang="en-US" dirty="0" smtClean="0"/>
              <a:t>主要</a:t>
            </a:r>
            <a:r>
              <a:rPr lang="zh-CN" altLang="en-US" dirty="0"/>
              <a:t>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156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1.x 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997" y="990152"/>
            <a:ext cx="7272808" cy="61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1.x &amp; Hadoop 2.x 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6" y="1209328"/>
            <a:ext cx="7272808" cy="30963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8008" y="4521399"/>
            <a:ext cx="114687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Hadoop 1.x </a:t>
            </a:r>
            <a:r>
              <a:rPr lang="zh-CN" altLang="en-US" dirty="0" smtClean="0">
                <a:latin typeface="+mn-ea"/>
                <a:ea typeface="+mn-ea"/>
              </a:rPr>
              <a:t>时代，</a:t>
            </a:r>
            <a:r>
              <a:rPr lang="en-US" altLang="zh-CN" dirty="0" err="1" smtClean="0">
                <a:latin typeface="+mn-ea"/>
                <a:ea typeface="+mn-ea"/>
              </a:rPr>
              <a:t>MapReduce</a:t>
            </a:r>
            <a:r>
              <a:rPr lang="zh-CN" altLang="en-US" dirty="0" smtClean="0">
                <a:latin typeface="+mn-ea"/>
                <a:ea typeface="+mn-ea"/>
              </a:rPr>
              <a:t>任务是直接在</a:t>
            </a:r>
            <a:r>
              <a:rPr lang="en-US" altLang="zh-CN" dirty="0" smtClean="0">
                <a:latin typeface="+mn-ea"/>
                <a:ea typeface="+mn-ea"/>
              </a:rPr>
              <a:t>HDFS</a:t>
            </a:r>
            <a:r>
              <a:rPr lang="zh-CN" altLang="en-US" dirty="0" smtClean="0">
                <a:latin typeface="+mn-ea"/>
                <a:ea typeface="+mn-ea"/>
              </a:rPr>
              <a:t>上运行的。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而在 </a:t>
            </a:r>
            <a:r>
              <a:rPr lang="en-US" altLang="zh-CN" dirty="0" smtClean="0">
                <a:latin typeface="+mn-ea"/>
                <a:ea typeface="+mn-ea"/>
              </a:rPr>
              <a:t>Hadoop 2.0 </a:t>
            </a:r>
            <a:r>
              <a:rPr lang="zh-CN" altLang="en-US" dirty="0" smtClean="0">
                <a:latin typeface="+mn-ea"/>
                <a:ea typeface="+mn-ea"/>
              </a:rPr>
              <a:t>之后，去掉了</a:t>
            </a:r>
            <a:r>
              <a:rPr lang="en-US" altLang="zh-CN" dirty="0" smtClean="0">
                <a:latin typeface="+mn-ea"/>
                <a:ea typeface="+mn-ea"/>
              </a:rPr>
              <a:t>Hadoop1.x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err="1" smtClean="0">
                <a:latin typeface="+mn-ea"/>
                <a:ea typeface="+mn-ea"/>
              </a:rPr>
              <a:t>JobTracker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err="1" smtClean="0">
                <a:latin typeface="+mn-ea"/>
                <a:ea typeface="+mn-ea"/>
              </a:rPr>
              <a:t>TaskTracker</a:t>
            </a:r>
            <a:r>
              <a:rPr lang="zh-CN" altLang="en-US" dirty="0" smtClean="0">
                <a:latin typeface="+mn-ea"/>
                <a:ea typeface="+mn-ea"/>
              </a:rPr>
              <a:t>，改由</a:t>
            </a:r>
            <a:r>
              <a:rPr lang="en-US" altLang="zh-CN" dirty="0" smtClean="0">
                <a:latin typeface="+mn-ea"/>
                <a:ea typeface="+mn-ea"/>
              </a:rPr>
              <a:t>YARN</a:t>
            </a:r>
            <a:r>
              <a:rPr lang="zh-CN" altLang="en-US" dirty="0" smtClean="0">
                <a:latin typeface="+mn-ea"/>
                <a:ea typeface="+mn-ea"/>
              </a:rPr>
              <a:t>平台的</a:t>
            </a:r>
            <a:r>
              <a:rPr lang="en-US" altLang="zh-CN" dirty="0" err="1" smtClean="0">
                <a:latin typeface="+mn-ea"/>
                <a:ea typeface="+mn-ea"/>
              </a:rPr>
              <a:t>ResourceManager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负责集群中所有资源的统一管理和分配，</a:t>
            </a:r>
            <a:r>
              <a:rPr lang="en-US" altLang="zh-CN" dirty="0" err="1" smtClean="0">
                <a:latin typeface="+mn-ea"/>
                <a:ea typeface="+mn-ea"/>
              </a:rPr>
              <a:t>NodeManager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管理</a:t>
            </a:r>
            <a:r>
              <a:rPr lang="en-US" altLang="zh-CN" dirty="0" smtClean="0">
                <a:latin typeface="+mn-ea"/>
                <a:ea typeface="+mn-ea"/>
              </a:rPr>
              <a:t>Hadoop</a:t>
            </a:r>
            <a:r>
              <a:rPr lang="zh-CN" altLang="en-US" dirty="0" smtClean="0">
                <a:latin typeface="+mn-ea"/>
                <a:ea typeface="+mn-ea"/>
              </a:rPr>
              <a:t>集群中单个计算节点。</a:t>
            </a:r>
            <a:r>
              <a:rPr lang="en-US" altLang="zh-CN" dirty="0" smtClean="0">
                <a:latin typeface="+mn-ea"/>
                <a:ea typeface="+mn-ea"/>
              </a:rPr>
              <a:t>Yarn</a:t>
            </a:r>
            <a:r>
              <a:rPr lang="zh-CN" altLang="en-US" dirty="0" smtClean="0">
                <a:latin typeface="+mn-ea"/>
                <a:ea typeface="+mn-ea"/>
              </a:rPr>
              <a:t>平台实现统一的资源调</a:t>
            </a:r>
            <a:r>
              <a:rPr lang="zh-CN" altLang="en-US" dirty="0">
                <a:latin typeface="+mn-ea"/>
                <a:ea typeface="+mn-ea"/>
              </a:rPr>
              <a:t>度，减小了</a:t>
            </a:r>
            <a:r>
              <a:rPr lang="en-US" altLang="zh-CN" dirty="0" err="1">
                <a:latin typeface="+mn-ea"/>
                <a:ea typeface="+mn-ea"/>
              </a:rPr>
              <a:t>JobTracker</a:t>
            </a:r>
            <a:r>
              <a:rPr lang="zh-CN" altLang="en-US" dirty="0">
                <a:latin typeface="+mn-ea"/>
                <a:ea typeface="+mn-ea"/>
              </a:rPr>
              <a:t>的资源消耗，减少了</a:t>
            </a:r>
            <a:r>
              <a:rPr lang="en-US" altLang="zh-CN" dirty="0">
                <a:latin typeface="+mn-ea"/>
                <a:ea typeface="+mn-ea"/>
              </a:rPr>
              <a:t>Hadoop1.0</a:t>
            </a:r>
            <a:r>
              <a:rPr lang="zh-CN" altLang="en-US" dirty="0">
                <a:latin typeface="+mn-ea"/>
                <a:ea typeface="+mn-ea"/>
              </a:rPr>
              <a:t>中发生单点故障的风</a:t>
            </a:r>
            <a:r>
              <a:rPr lang="zh-CN" altLang="en-US" dirty="0" smtClean="0">
                <a:latin typeface="+mn-ea"/>
                <a:ea typeface="+mn-ea"/>
              </a:rPr>
              <a:t>险，除了可以运行</a:t>
            </a:r>
            <a:r>
              <a:rPr lang="en-US" altLang="zh-CN" dirty="0" err="1" smtClean="0">
                <a:latin typeface="+mn-ea"/>
                <a:ea typeface="+mn-ea"/>
              </a:rPr>
              <a:t>MapReduce</a:t>
            </a:r>
            <a:r>
              <a:rPr lang="zh-CN" altLang="en-US" dirty="0" smtClean="0">
                <a:latin typeface="+mn-ea"/>
                <a:ea typeface="+mn-ea"/>
              </a:rPr>
              <a:t>作业，还可以执行</a:t>
            </a:r>
            <a:r>
              <a:rPr lang="en-US" altLang="zh-CN" dirty="0" smtClean="0">
                <a:latin typeface="+mn-ea"/>
                <a:ea typeface="+mn-ea"/>
              </a:rPr>
              <a:t>Spark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Storm</a:t>
            </a:r>
            <a:r>
              <a:rPr lang="zh-CN" altLang="en-US" dirty="0" smtClean="0">
                <a:latin typeface="+mn-ea"/>
                <a:ea typeface="+mn-ea"/>
              </a:rPr>
              <a:t>作</a:t>
            </a:r>
            <a:r>
              <a:rPr lang="zh-CN" altLang="en-US" dirty="0">
                <a:latin typeface="+mn-ea"/>
                <a:ea typeface="+mn-ea"/>
              </a:rPr>
              <a:t>业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43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1949</Words>
  <Application>Microsoft Office PowerPoint</Application>
  <PresentationFormat>自定义</PresentationFormat>
  <Paragraphs>251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 Unicode MS</vt:lpstr>
      <vt:lpstr>Gill Sans</vt:lpstr>
      <vt:lpstr>华文楷体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目录</vt:lpstr>
      <vt:lpstr>Hadoop历史背景</vt:lpstr>
      <vt:lpstr>Hadoop历史背景</vt:lpstr>
      <vt:lpstr>Hadoop历史背景</vt:lpstr>
      <vt:lpstr>Hadoop历史背景</vt:lpstr>
      <vt:lpstr>Hadoop历史背景</vt:lpstr>
      <vt:lpstr>Hadoop 1.x 架构图</vt:lpstr>
      <vt:lpstr>Hadoop 1.x &amp; Hadoop 2.x 对比</vt:lpstr>
      <vt:lpstr>Hadoop 生态圈</vt:lpstr>
      <vt:lpstr>HDFS（Hadoop分布式文件系统）</vt:lpstr>
      <vt:lpstr>HDFS（Hadoop分布式文件系统）</vt:lpstr>
      <vt:lpstr>HDFS（Hadoop分布式文件系统）</vt:lpstr>
      <vt:lpstr>HDFS（Hadoop分布式文件系统）</vt:lpstr>
      <vt:lpstr>命令行下使用HDFS</vt:lpstr>
      <vt:lpstr>MapReduce计算框架</vt:lpstr>
      <vt:lpstr>MapReduce计算框架</vt:lpstr>
      <vt:lpstr>MapReduce计算框架</vt:lpstr>
      <vt:lpstr>MapReduce计算框架</vt:lpstr>
      <vt:lpstr>MapReduce计算框架</vt:lpstr>
      <vt:lpstr>MapReduce计算框架</vt:lpstr>
      <vt:lpstr>MapReduce计算框架</vt:lpstr>
      <vt:lpstr>Hadoop Streaming编程</vt:lpstr>
      <vt:lpstr>Hadoop Streaming原理</vt:lpstr>
      <vt:lpstr>Hadoop Streaming原理</vt:lpstr>
      <vt:lpstr>Hadoop Streaming 实例</vt:lpstr>
      <vt:lpstr>Hadoop Streaming 实例</vt:lpstr>
      <vt:lpstr>Hadoop Streaming 实例</vt:lpstr>
      <vt:lpstr>Hadoop Streaming 实例</vt:lpstr>
      <vt:lpstr>Hadoop Streaming 实例</vt:lpstr>
      <vt:lpstr>Hadoop Streaming 实例</vt:lpstr>
      <vt:lpstr>学习资料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sunyu</dc:creator>
  <cp:lastModifiedBy>V_,Huxiaoting</cp:lastModifiedBy>
  <cp:revision>5168</cp:revision>
  <dcterms:created xsi:type="dcterms:W3CDTF">2011-06-01T08:44:00Z</dcterms:created>
  <dcterms:modified xsi:type="dcterms:W3CDTF">2018-01-15T06:08:07Z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