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8" r:id="rId2"/>
    <p:sldId id="338" r:id="rId3"/>
    <p:sldId id="356" r:id="rId4"/>
    <p:sldId id="422" r:id="rId5"/>
    <p:sldId id="420" r:id="rId6"/>
    <p:sldId id="421" r:id="rId7"/>
    <p:sldId id="425" r:id="rId8"/>
    <p:sldId id="424" r:id="rId9"/>
    <p:sldId id="427" r:id="rId10"/>
    <p:sldId id="426" r:id="rId11"/>
    <p:sldId id="423" r:id="rId12"/>
    <p:sldId id="428" r:id="rId13"/>
    <p:sldId id="419" r:id="rId14"/>
  </p:sldIdLst>
  <p:sldSz cx="9144000" cy="6858000" type="screen4x3"/>
  <p:notesSz cx="6797675" cy="9874250"/>
  <p:defaultTextStyle>
    <a:defPPr>
      <a:defRPr lang="zh-CN"/>
    </a:defPPr>
    <a:lvl1pPr algn="l" rtl="0" fontAlgn="base">
      <a:lnSpc>
        <a:spcPct val="80000"/>
      </a:lnSpc>
      <a:spcBef>
        <a:spcPct val="20000"/>
      </a:spcBef>
      <a:spcAft>
        <a:spcPct val="0"/>
      </a:spcAft>
      <a:buClr>
        <a:schemeClr val="bg2"/>
      </a:buClr>
      <a:buSzPct val="150000"/>
      <a:buChar char="•"/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buClr>
        <a:schemeClr val="bg2"/>
      </a:buClr>
      <a:buSzPct val="150000"/>
      <a:buChar char="•"/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buClr>
        <a:schemeClr val="bg2"/>
      </a:buClr>
      <a:buSzPct val="150000"/>
      <a:buChar char="•"/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buClr>
        <a:schemeClr val="bg2"/>
      </a:buClr>
      <a:buSzPct val="150000"/>
      <a:buChar char="•"/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buClr>
        <a:schemeClr val="bg2"/>
      </a:buClr>
      <a:buSzPct val="150000"/>
      <a:buChar char="•"/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E10602"/>
    <a:srgbClr val="FF9999"/>
    <a:srgbClr val="2318D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5" autoAdjust="0"/>
    <p:restoredTop sz="90873" autoAdjust="0"/>
  </p:normalViewPr>
  <p:slideViewPr>
    <p:cSldViewPr>
      <p:cViewPr>
        <p:scale>
          <a:sx n="100" d="100"/>
          <a:sy n="100" d="100"/>
        </p:scale>
        <p:origin x="-360" y="13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817CE471-7A4F-40C8-B8D8-70A3CA0152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B8747-48C5-4913-8E33-19F11D17B300}" type="slidenum">
              <a:rPr lang="en-US" altLang="zh-CN" smtClean="0">
                <a:latin typeface="Arial" pitchFamily="34" charset="0"/>
              </a:rPr>
              <a:pPr/>
              <a:t>1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7CE471-7A4F-40C8-B8D8-70A3CA0152E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685800" y="2667000"/>
            <a:ext cx="7848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0" rIns="164592" bIns="0" anchor="ctr"/>
          <a:lstStyle/>
          <a:p>
            <a:pPr algn="ctr" font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48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" name="Rectangle 12"/>
          <p:cNvSpPr>
            <a:spLocks/>
          </p:cNvSpPr>
          <p:nvPr/>
        </p:nvSpPr>
        <p:spPr bwMode="auto">
          <a:xfrm>
            <a:off x="3744913" y="4114800"/>
            <a:ext cx="827087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Rectangle 15"/>
          <p:cNvSpPr>
            <a:spLocks/>
          </p:cNvSpPr>
          <p:nvPr/>
        </p:nvSpPr>
        <p:spPr bwMode="auto">
          <a:xfrm>
            <a:off x="4572000" y="4114800"/>
            <a:ext cx="827088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5" name="Picture 16" descr="logone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0" y="990600"/>
            <a:ext cx="1905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5700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08425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304800" y="304800"/>
            <a:ext cx="8534400" cy="838200"/>
          </a:xfrm>
          <a:prstGeom prst="rect">
            <a:avLst/>
          </a:prstGeom>
          <a:noFill/>
          <a:ln w="9525" cmpd="sng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137160" tIns="0" rIns="164592" bIns="0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3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42" name="Rectangle 18"/>
          <p:cNvSpPr>
            <a:spLocks/>
          </p:cNvSpPr>
          <p:nvPr/>
        </p:nvSpPr>
        <p:spPr bwMode="auto">
          <a:xfrm>
            <a:off x="304800" y="1143000"/>
            <a:ext cx="1079500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44" name="Rectangle 20"/>
          <p:cNvSpPr>
            <a:spLocks/>
          </p:cNvSpPr>
          <p:nvPr/>
        </p:nvSpPr>
        <p:spPr bwMode="auto">
          <a:xfrm>
            <a:off x="1212850" y="1143000"/>
            <a:ext cx="539750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030" name="Picture 21" descr="logonew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239000" y="5943600"/>
            <a:ext cx="15240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华文黑体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open.com/lib/view/open1415793464648.html" TargetMode="External"/><Relationship Id="rId2" Type="http://schemas.openxmlformats.org/officeDocument/2006/relationships/hyperlink" Target="http://blog.csdn.net/maosidiaoxian/article/details/4034057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Java" TargetMode="External"/><Relationship Id="rId3" Type="http://schemas.openxmlformats.org/officeDocument/2006/relationships/hyperlink" Target="http://zh.wikipedia.org/wiki/%E8%BD%AF%E4%BB%B6" TargetMode="External"/><Relationship Id="rId7" Type="http://schemas.openxmlformats.org/officeDocument/2006/relationships/hyperlink" Target="http://zh.wikipedia.org/wiki/%E8%BD%AF%E4%BB%B6%E5%BC%80%E5%8F%91%E5%B7%A5%E5%85%B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zh.wikipedia.org/w/index.php?title=%E8%BD%AF%E4%BB%B6%E9%83%A8%E7%BD%B2&amp;action=edit&amp;redlink=1" TargetMode="External"/><Relationship Id="rId5" Type="http://schemas.openxmlformats.org/officeDocument/2006/relationships/hyperlink" Target="http://zh.wikipedia.org/wiki/%E5%8D%95%E5%85%83%E6%B5%8B%E8%AF%95" TargetMode="External"/><Relationship Id="rId10" Type="http://schemas.openxmlformats.org/officeDocument/2006/relationships/hyperlink" Target="http://zh.wikipedia.org/wiki/Apache%E8%BD%AF%E4%BB%B6%E5%9F%BA%E9%87%91%E4%BC%9A" TargetMode="External"/><Relationship Id="rId4" Type="http://schemas.openxmlformats.org/officeDocument/2006/relationships/hyperlink" Target="http://zh.wikipedia.org/wiki/%E7%BC%96%E8%AF%91" TargetMode="External"/><Relationship Id="rId9" Type="http://schemas.openxmlformats.org/officeDocument/2006/relationships/hyperlink" Target="http://zh.wikipedia.org/wiki/%E8%BD%AF%E4%BB%B6%E5%BC%80%E5%8F%91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229611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5800" y="2924944"/>
            <a:ext cx="7772400" cy="123906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7160" tIns="0" rIns="164592" bIns="0" anchor="ctr"/>
          <a:lstStyle/>
          <a:p>
            <a:pPr algn="ctr" fontAlgn="ctr"/>
            <a:r>
              <a:rPr lang="en-US" altLang="zh-CN" dirty="0" smtClean="0">
                <a:solidFill>
                  <a:schemeClr val="tx1"/>
                </a:solidFill>
                <a:ea typeface="黑体" pitchFamily="2" charset="-122"/>
              </a:rPr>
              <a:t>Ant</a:t>
            </a:r>
            <a:r>
              <a:rPr lang="zh-CN" altLang="en-US" dirty="0" smtClean="0">
                <a:solidFill>
                  <a:schemeClr val="tx1"/>
                </a:solidFill>
                <a:ea typeface="黑体" pitchFamily="2" charset="-122"/>
              </a:rPr>
              <a:t>脚本简介</a:t>
            </a:r>
            <a:r>
              <a:rPr lang="en-US" altLang="zh-CN" dirty="0" smtClean="0">
                <a:solidFill>
                  <a:schemeClr val="tx1"/>
                </a:solidFill>
                <a:ea typeface="黑体" pitchFamily="2" charset="-122"/>
              </a:rPr>
              <a:t/>
            </a:r>
            <a:br>
              <a:rPr lang="en-US" altLang="zh-CN" dirty="0" smtClean="0">
                <a:solidFill>
                  <a:schemeClr val="tx1"/>
                </a:solidFill>
                <a:ea typeface="黑体" pitchFamily="2" charset="-122"/>
              </a:rPr>
            </a:br>
            <a:endParaRPr lang="zh-CN" altLang="en-US" dirty="0" smtClean="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1920" y="5085184"/>
            <a:ext cx="1380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dirty="0" smtClean="0"/>
              <a:t>贾平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2014-06-16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48072"/>
          </a:xfrm>
        </p:spPr>
        <p:txBody>
          <a:bodyPr/>
          <a:lstStyle/>
          <a:p>
            <a:r>
              <a:rPr lang="en-US" altLang="zh-CN" b="0" dirty="0" smtClean="0">
                <a:solidFill>
                  <a:schemeClr val="tx2"/>
                </a:solidFill>
                <a:latin typeface="+mj-ea"/>
              </a:rPr>
              <a:t>Ant</a:t>
            </a:r>
            <a:r>
              <a:rPr lang="zh-CN" altLang="en-US" b="0" dirty="0" smtClean="0">
                <a:solidFill>
                  <a:schemeClr val="tx2"/>
                </a:solidFill>
                <a:latin typeface="+mj-ea"/>
              </a:rPr>
              <a:t>在地图组件中的应用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5498" y="1570038"/>
            <a:ext cx="6293004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48072"/>
          </a:xfrm>
        </p:spPr>
        <p:txBody>
          <a:bodyPr/>
          <a:lstStyle/>
          <a:p>
            <a:r>
              <a:rPr lang="zh-CN" altLang="en-US" b="0" dirty="0" smtClean="0">
                <a:solidFill>
                  <a:schemeClr val="tx2"/>
                </a:solidFill>
                <a:latin typeface="+mj-ea"/>
              </a:rPr>
              <a:t>解决一些实际问题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3381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636912"/>
            <a:ext cx="72104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789040"/>
            <a:ext cx="6124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48072"/>
          </a:xfrm>
        </p:spPr>
        <p:txBody>
          <a:bodyPr/>
          <a:lstStyle/>
          <a:p>
            <a:r>
              <a:rPr lang="en-US" altLang="zh-CN" b="0" dirty="0" err="1" smtClean="0">
                <a:solidFill>
                  <a:schemeClr val="tx2"/>
                </a:solidFill>
                <a:latin typeface="+mj-ea"/>
              </a:rPr>
              <a:t>Gradle</a:t>
            </a:r>
            <a:r>
              <a:rPr lang="zh-CN" altLang="en-US" b="0" dirty="0" smtClean="0">
                <a:solidFill>
                  <a:schemeClr val="tx2"/>
                </a:solidFill>
                <a:latin typeface="+mj-ea"/>
              </a:rPr>
              <a:t>相关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blog.csdn.net/maosidiaoxian/article/details/40340571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mtClean="0">
                <a:hlinkClick r:id="rId3"/>
              </a:rPr>
              <a:t>http</a:t>
            </a:r>
            <a:r>
              <a:rPr lang="en-US" altLang="zh-CN" smtClean="0">
                <a:hlinkClick r:id="rId3"/>
              </a:rPr>
              <a:t>://</a:t>
            </a:r>
            <a:r>
              <a:rPr lang="en-US" altLang="zh-CN" smtClean="0">
                <a:hlinkClick r:id="rId3"/>
              </a:rPr>
              <a:t>www.open-open.com/lib/view/open1415793464648.html</a:t>
            </a:r>
            <a:endParaRPr lang="en-US" altLang="zh-CN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        </a:t>
            </a:r>
          </a:p>
          <a:p>
            <a:pPr>
              <a:buNone/>
            </a:pPr>
            <a:endParaRPr lang="en-US" altLang="zh-CN" b="1" i="1" dirty="0" smtClean="0"/>
          </a:p>
          <a:p>
            <a:pPr algn="ctr">
              <a:buNone/>
            </a:pPr>
            <a:r>
              <a:rPr lang="en-US" altLang="zh-CN" b="1" i="1" dirty="0" smtClean="0">
                <a:solidFill>
                  <a:srgbClr val="7030A0"/>
                </a:solidFill>
              </a:rPr>
              <a:t>Thanks !</a:t>
            </a:r>
            <a:endParaRPr lang="zh-CN" altLang="en-US" b="1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48072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+mj-ea"/>
              </a:rPr>
              <a:t>目录</a:t>
            </a:r>
            <a:endParaRPr lang="zh-CN" altLang="en-US" sz="2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95192"/>
          </a:xfrm>
        </p:spPr>
        <p:txBody>
          <a:bodyPr/>
          <a:lstStyle/>
          <a:p>
            <a:r>
              <a:rPr lang="zh-CN" altLang="en-US" sz="2000" dirty="0" smtClean="0">
                <a:latin typeface="+mn-ea"/>
              </a:rPr>
              <a:t>什么是</a:t>
            </a:r>
            <a:r>
              <a:rPr lang="en-US" altLang="zh-CN" sz="2000" dirty="0" smtClean="0">
                <a:latin typeface="+mn-ea"/>
              </a:rPr>
              <a:t>Ant</a:t>
            </a:r>
            <a:r>
              <a:rPr lang="zh-CN" altLang="en-US" sz="2000" dirty="0" smtClean="0">
                <a:latin typeface="+mn-ea"/>
              </a:rPr>
              <a:t>？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Ant</a:t>
            </a:r>
            <a:r>
              <a:rPr lang="zh-CN" altLang="en-US" sz="2000" dirty="0" smtClean="0">
                <a:latin typeface="+mn-ea"/>
              </a:rPr>
              <a:t>的优点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一个简单示例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Ant</a:t>
            </a:r>
            <a:r>
              <a:rPr lang="zh-CN" altLang="en-US" sz="2000" dirty="0" smtClean="0">
                <a:latin typeface="+mn-ea"/>
              </a:rPr>
              <a:t>在</a:t>
            </a:r>
            <a:r>
              <a:rPr lang="en-US" altLang="zh-CN" sz="2000" dirty="0" smtClean="0">
                <a:latin typeface="+mn-ea"/>
              </a:rPr>
              <a:t>Android</a:t>
            </a:r>
            <a:r>
              <a:rPr lang="zh-CN" altLang="en-US" sz="2000" dirty="0" smtClean="0">
                <a:latin typeface="+mn-ea"/>
              </a:rPr>
              <a:t>中的应用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Ant</a:t>
            </a:r>
            <a:r>
              <a:rPr lang="zh-CN" altLang="en-US" sz="2000" dirty="0" smtClean="0">
                <a:latin typeface="+mn-ea"/>
              </a:rPr>
              <a:t>在地图组件中的应用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解决几个实际问题</a:t>
            </a:r>
            <a:endParaRPr lang="en-US" altLang="zh-CN" sz="20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624132"/>
          </a:xfrm>
        </p:spPr>
        <p:txBody>
          <a:bodyPr/>
          <a:lstStyle/>
          <a:p>
            <a:r>
              <a:rPr lang="zh-CN" altLang="en-US" sz="2800" b="0" dirty="0" smtClean="0">
                <a:solidFill>
                  <a:schemeClr val="tx2"/>
                </a:solidFill>
                <a:latin typeface="+mj-ea"/>
              </a:rPr>
              <a:t>什么是</a:t>
            </a:r>
            <a:r>
              <a:rPr lang="en-US" altLang="zh-CN" sz="2800" b="0" dirty="0" smtClean="0">
                <a:solidFill>
                  <a:schemeClr val="tx2"/>
                </a:solidFill>
                <a:latin typeface="+mj-ea"/>
              </a:rPr>
              <a:t>Ant</a:t>
            </a:r>
            <a:r>
              <a:rPr lang="zh-CN" altLang="en-US" sz="2800" b="0" dirty="0" smtClean="0">
                <a:solidFill>
                  <a:schemeClr val="tx2"/>
                </a:solidFill>
                <a:latin typeface="+mj-ea"/>
              </a:rPr>
              <a:t>？</a:t>
            </a:r>
            <a:endParaRPr lang="zh-CN" altLang="en-US" sz="2800" b="0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43050"/>
            <a:ext cx="8247860" cy="3946190"/>
          </a:xfrm>
        </p:spPr>
        <p:txBody>
          <a:bodyPr/>
          <a:lstStyle/>
          <a:p>
            <a:r>
              <a:rPr lang="en-US" altLang="zh-CN" sz="2000" b="1" dirty="0" smtClean="0">
                <a:latin typeface="+mn-ea"/>
              </a:rPr>
              <a:t>Apache Ant</a:t>
            </a:r>
            <a:r>
              <a:rPr lang="zh-CN" altLang="en-US" sz="2000" dirty="0" smtClean="0">
                <a:latin typeface="+mn-ea"/>
              </a:rPr>
              <a:t>，是一个将</a:t>
            </a:r>
            <a:r>
              <a:rPr lang="zh-CN" altLang="en-US" sz="2000" dirty="0" smtClean="0">
                <a:latin typeface="+mn-ea"/>
                <a:hlinkClick r:id="rId3" tooltip="软件"/>
              </a:rPr>
              <a:t>软件</a:t>
            </a:r>
            <a:r>
              <a:rPr lang="zh-CN" altLang="en-US" sz="2000" dirty="0" smtClean="0">
                <a:latin typeface="+mn-ea"/>
                <a:hlinkClick r:id="rId4" tooltip="编译"/>
              </a:rPr>
              <a:t>编译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zh-CN" altLang="en-US" sz="2000" dirty="0" smtClean="0">
                <a:latin typeface="+mn-ea"/>
                <a:hlinkClick r:id="rId5" tooltip="单元测试"/>
              </a:rPr>
              <a:t>测试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zh-CN" altLang="en-US" sz="2000" dirty="0" smtClean="0">
                <a:latin typeface="+mn-ea"/>
                <a:hlinkClick r:id="rId6" tooltip="软件部署（页面不存在）"/>
              </a:rPr>
              <a:t>部署</a:t>
            </a:r>
            <a:r>
              <a:rPr lang="zh-CN" altLang="en-US" sz="2000" dirty="0" smtClean="0">
                <a:latin typeface="+mn-ea"/>
              </a:rPr>
              <a:t>等步骤联系在一起加以自动化的一个</a:t>
            </a:r>
            <a:r>
              <a:rPr lang="zh-CN" altLang="en-US" sz="2000" dirty="0" smtClean="0">
                <a:latin typeface="+mn-ea"/>
                <a:hlinkClick r:id="rId7" tooltip="软件开发工具"/>
              </a:rPr>
              <a:t>工具</a:t>
            </a:r>
            <a:r>
              <a:rPr lang="zh-CN" altLang="en-US" sz="2000" dirty="0" smtClean="0">
                <a:latin typeface="+mn-ea"/>
              </a:rPr>
              <a:t>，大多用于</a:t>
            </a:r>
            <a:r>
              <a:rPr lang="en-US" altLang="zh-CN" sz="2000" dirty="0" smtClean="0">
                <a:latin typeface="+mn-ea"/>
                <a:hlinkClick r:id="rId8" tooltip="Java"/>
              </a:rPr>
              <a:t>Java</a:t>
            </a:r>
            <a:r>
              <a:rPr lang="zh-CN" altLang="en-US" sz="2000" dirty="0" smtClean="0">
                <a:latin typeface="+mn-ea"/>
              </a:rPr>
              <a:t>环境中的</a:t>
            </a:r>
            <a:r>
              <a:rPr lang="zh-CN" altLang="en-US" sz="2000" dirty="0" smtClean="0">
                <a:latin typeface="+mn-ea"/>
                <a:hlinkClick r:id="rId9" tooltip="软件开发"/>
              </a:rPr>
              <a:t>软件开发</a:t>
            </a:r>
            <a:r>
              <a:rPr lang="zh-CN" altLang="en-US" sz="2000" dirty="0" smtClean="0">
                <a:latin typeface="+mn-ea"/>
              </a:rPr>
              <a:t>。由</a:t>
            </a:r>
            <a:r>
              <a:rPr lang="en-US" altLang="zh-CN" sz="2000" dirty="0" smtClean="0">
                <a:latin typeface="+mn-ea"/>
                <a:hlinkClick r:id="rId10" tooltip="Apache软件基金会"/>
              </a:rPr>
              <a:t>Apache</a:t>
            </a:r>
            <a:r>
              <a:rPr lang="zh-CN" altLang="en-US" sz="2000" dirty="0" smtClean="0">
                <a:latin typeface="+mn-ea"/>
                <a:hlinkClick r:id="rId10" tooltip="Apache软件基金会"/>
              </a:rPr>
              <a:t>软件基金会</a:t>
            </a:r>
            <a:r>
              <a:rPr lang="zh-CN" altLang="en-US" sz="2000" dirty="0" smtClean="0">
                <a:latin typeface="+mn-ea"/>
              </a:rPr>
              <a:t>所提供。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默認情況下，它的</a:t>
            </a:r>
            <a:r>
              <a:rPr lang="en-US" altLang="zh-CN" sz="2000" dirty="0" err="1" smtClean="0">
                <a:latin typeface="+mn-ea"/>
              </a:rPr>
              <a:t>buildfile</a:t>
            </a:r>
            <a:r>
              <a:rPr lang="en-US" altLang="zh-CN" sz="2000" dirty="0" smtClean="0">
                <a:latin typeface="+mn-ea"/>
              </a:rPr>
              <a:t>(XML</a:t>
            </a:r>
            <a:r>
              <a:rPr lang="zh-CN" altLang="en-US" sz="2000" dirty="0" smtClean="0">
                <a:latin typeface="+mn-ea"/>
              </a:rPr>
              <a:t>文件</a:t>
            </a:r>
            <a:r>
              <a:rPr lang="en-US" altLang="zh-CN" sz="2000" dirty="0" smtClean="0">
                <a:latin typeface="+mn-ea"/>
              </a:rPr>
              <a:t>)</a:t>
            </a:r>
            <a:r>
              <a:rPr lang="zh-CN" altLang="en-US" sz="2000" dirty="0" smtClean="0">
                <a:latin typeface="+mn-ea"/>
              </a:rPr>
              <a:t>名為</a:t>
            </a:r>
            <a:r>
              <a:rPr lang="en-US" altLang="zh-CN" sz="2000" dirty="0" smtClean="0">
                <a:latin typeface="+mn-ea"/>
              </a:rPr>
              <a:t>build.xml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每一個</a:t>
            </a:r>
            <a:r>
              <a:rPr lang="en-US" altLang="zh-CN" sz="2000" dirty="0" err="1" smtClean="0">
                <a:latin typeface="+mn-ea"/>
              </a:rPr>
              <a:t>buildfile</a:t>
            </a:r>
            <a:r>
              <a:rPr lang="zh-CN" altLang="en-US" sz="2000" dirty="0" smtClean="0">
                <a:latin typeface="+mn-ea"/>
              </a:rPr>
              <a:t>含有一個</a:t>
            </a:r>
            <a:r>
              <a:rPr lang="en-US" altLang="zh-CN" sz="2000" dirty="0" smtClean="0">
                <a:latin typeface="+mn-ea"/>
              </a:rPr>
              <a:t>&lt;project&gt;</a:t>
            </a:r>
            <a:r>
              <a:rPr lang="zh-CN" altLang="en-US" sz="2000" dirty="0" smtClean="0">
                <a:latin typeface="+mn-ea"/>
              </a:rPr>
              <a:t>和至少一個預設的</a:t>
            </a:r>
            <a:r>
              <a:rPr lang="en-US" altLang="zh-CN" sz="2000" dirty="0" smtClean="0">
                <a:latin typeface="+mn-ea"/>
              </a:rPr>
              <a:t>&lt;target&gt;</a:t>
            </a:r>
            <a:r>
              <a:rPr lang="zh-CN" altLang="en-US" sz="2000" dirty="0" smtClean="0">
                <a:latin typeface="+mn-ea"/>
              </a:rPr>
              <a:t>，這些</a:t>
            </a:r>
            <a:r>
              <a:rPr lang="en-US" altLang="zh-CN" sz="2000" dirty="0" smtClean="0">
                <a:latin typeface="+mn-ea"/>
              </a:rPr>
              <a:t>targets</a:t>
            </a:r>
            <a:r>
              <a:rPr lang="zh-CN" altLang="en-US" sz="2000" dirty="0" smtClean="0">
                <a:latin typeface="+mn-ea"/>
              </a:rPr>
              <a:t>包含許多</a:t>
            </a:r>
            <a:r>
              <a:rPr lang="en-US" altLang="zh-CN" sz="2000" dirty="0" smtClean="0">
                <a:latin typeface="+mn-ea"/>
              </a:rPr>
              <a:t>task elements</a:t>
            </a:r>
            <a:r>
              <a:rPr lang="zh-CN" altLang="en-US" sz="2000" dirty="0" smtClean="0">
                <a:latin typeface="+mn-ea"/>
              </a:rPr>
              <a:t>。每一個</a:t>
            </a:r>
            <a:r>
              <a:rPr lang="en-US" altLang="zh-CN" sz="2000" dirty="0" smtClean="0">
                <a:latin typeface="+mn-ea"/>
              </a:rPr>
              <a:t>task element</a:t>
            </a:r>
            <a:r>
              <a:rPr lang="zh-CN" altLang="en-US" sz="2000" dirty="0" smtClean="0">
                <a:latin typeface="+mn-ea"/>
              </a:rPr>
              <a:t>有一個用來被參考的</a:t>
            </a:r>
            <a:r>
              <a:rPr lang="en-US" altLang="zh-CN" sz="2000" dirty="0" smtClean="0">
                <a:latin typeface="+mn-ea"/>
              </a:rPr>
              <a:t>id</a:t>
            </a:r>
            <a:r>
              <a:rPr lang="zh-CN" altLang="en-US" sz="2000" dirty="0" smtClean="0">
                <a:latin typeface="+mn-ea"/>
              </a:rPr>
              <a:t>，此</a:t>
            </a:r>
            <a:r>
              <a:rPr lang="en-US" altLang="zh-CN" sz="2000" dirty="0" smtClean="0">
                <a:latin typeface="+mn-ea"/>
              </a:rPr>
              <a:t>id</a:t>
            </a:r>
            <a:r>
              <a:rPr lang="zh-CN" altLang="en-US" sz="2000" dirty="0" smtClean="0">
                <a:latin typeface="+mn-ea"/>
              </a:rPr>
              <a:t>必須是唯一的。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20080"/>
          </a:xfrm>
        </p:spPr>
        <p:txBody>
          <a:bodyPr/>
          <a:lstStyle/>
          <a:p>
            <a:r>
              <a:rPr lang="en-US" altLang="zh-CN" sz="2800" b="0" dirty="0" smtClean="0">
                <a:solidFill>
                  <a:schemeClr val="tx2"/>
                </a:solidFill>
                <a:latin typeface="+mj-ea"/>
              </a:rPr>
              <a:t>Ant</a:t>
            </a:r>
            <a:r>
              <a:rPr lang="zh-CN" altLang="en-US" sz="2800" b="0" dirty="0" smtClean="0">
                <a:solidFill>
                  <a:schemeClr val="tx2"/>
                </a:solidFill>
                <a:latin typeface="+mj-ea"/>
              </a:rPr>
              <a:t>的优点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+mn-ea"/>
              </a:rPr>
              <a:t>跨平台性。</a:t>
            </a:r>
            <a:r>
              <a:rPr lang="en-US" altLang="zh-CN" sz="2000" dirty="0" smtClean="0">
                <a:latin typeface="+mn-ea"/>
              </a:rPr>
              <a:t>Ant</a:t>
            </a:r>
            <a:r>
              <a:rPr lang="zh-CN" altLang="en-US" sz="2000" dirty="0" smtClean="0">
                <a:latin typeface="+mn-ea"/>
              </a:rPr>
              <a:t>是纯</a:t>
            </a:r>
            <a:r>
              <a:rPr lang="en-US" altLang="zh-CN" sz="2000" dirty="0" smtClean="0">
                <a:latin typeface="+mn-ea"/>
                <a:hlinkClick r:id="rId2"/>
              </a:rPr>
              <a:t>Java</a:t>
            </a:r>
            <a:r>
              <a:rPr lang="zh-CN" altLang="en-US" sz="2000" dirty="0" smtClean="0">
                <a:latin typeface="+mn-ea"/>
                <a:hlinkClick r:id="rId2"/>
              </a:rPr>
              <a:t>语言</a:t>
            </a:r>
            <a:r>
              <a:rPr lang="zh-CN" altLang="en-US" sz="2000" dirty="0" smtClean="0">
                <a:latin typeface="+mn-ea"/>
              </a:rPr>
              <a:t>编写的，因此具有很好的跨平台性。</a:t>
            </a:r>
          </a:p>
          <a:p>
            <a:r>
              <a:rPr lang="zh-CN" altLang="en-US" sz="2000" dirty="0" smtClean="0">
                <a:latin typeface="+mn-ea"/>
              </a:rPr>
              <a:t>操作简单。</a:t>
            </a:r>
            <a:r>
              <a:rPr lang="en-US" altLang="zh-CN" sz="2000" dirty="0" smtClean="0">
                <a:latin typeface="+mn-ea"/>
              </a:rPr>
              <a:t>Ant</a:t>
            </a:r>
            <a:r>
              <a:rPr lang="zh-CN" altLang="en-US" sz="2000" dirty="0" smtClean="0">
                <a:latin typeface="+mn-ea"/>
              </a:rPr>
              <a:t>是由一个内置任务和可选任务组成的。</a:t>
            </a:r>
            <a:r>
              <a:rPr lang="en-US" altLang="zh-CN" sz="2000" dirty="0" smtClean="0">
                <a:latin typeface="+mn-ea"/>
              </a:rPr>
              <a:t>Ant</a:t>
            </a:r>
            <a:r>
              <a:rPr lang="zh-CN" altLang="en-US" sz="2000" dirty="0" smtClean="0">
                <a:latin typeface="+mn-ea"/>
              </a:rPr>
              <a:t>运行时需要一个</a:t>
            </a:r>
            <a:r>
              <a:rPr lang="en-US" altLang="zh-CN" sz="2000" dirty="0" smtClean="0">
                <a:latin typeface="+mn-ea"/>
              </a:rPr>
              <a:t>XML</a:t>
            </a:r>
            <a:r>
              <a:rPr lang="zh-CN" altLang="en-US" sz="2000" dirty="0" smtClean="0">
                <a:latin typeface="+mn-ea"/>
              </a:rPr>
              <a:t>文件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zh-CN" altLang="en-US" sz="2000" dirty="0" smtClean="0">
                <a:latin typeface="+mn-ea"/>
              </a:rPr>
              <a:t>构建文件</a:t>
            </a:r>
            <a:r>
              <a:rPr lang="en-US" altLang="zh-CN" sz="2000" dirty="0" smtClean="0">
                <a:latin typeface="+mn-ea"/>
              </a:rPr>
              <a:t>)</a:t>
            </a:r>
            <a:r>
              <a:rPr lang="zh-CN" altLang="en-US" sz="2000" dirty="0" smtClean="0">
                <a:latin typeface="+mn-ea"/>
              </a:rPr>
              <a:t>。</a:t>
            </a:r>
          </a:p>
          <a:p>
            <a:r>
              <a:rPr lang="en-US" altLang="zh-CN" sz="2000" dirty="0" smtClean="0">
                <a:latin typeface="+mn-ea"/>
              </a:rPr>
              <a:t>Ant</a:t>
            </a:r>
            <a:r>
              <a:rPr lang="zh-CN" altLang="en-US" sz="2000" dirty="0" smtClean="0">
                <a:latin typeface="+mn-ea"/>
              </a:rPr>
              <a:t>通过调用</a:t>
            </a:r>
            <a:r>
              <a:rPr lang="en-US" altLang="zh-CN" sz="2000" dirty="0" smtClean="0">
                <a:latin typeface="+mn-ea"/>
              </a:rPr>
              <a:t>target</a:t>
            </a:r>
            <a:r>
              <a:rPr lang="zh-CN" altLang="en-US" sz="2000" dirty="0" smtClean="0">
                <a:latin typeface="+mn-ea"/>
              </a:rPr>
              <a:t>树，就可以执行各种</a:t>
            </a:r>
            <a:r>
              <a:rPr lang="en-US" altLang="zh-CN" sz="2000" dirty="0" smtClean="0">
                <a:latin typeface="+mn-ea"/>
              </a:rPr>
              <a:t>task</a:t>
            </a:r>
            <a:r>
              <a:rPr lang="zh-CN" altLang="en-US" sz="2000" dirty="0" smtClean="0">
                <a:latin typeface="+mn-ea"/>
              </a:rPr>
              <a:t>。每个</a:t>
            </a:r>
            <a:r>
              <a:rPr lang="en-US" altLang="zh-CN" sz="2000" dirty="0" smtClean="0">
                <a:latin typeface="+mn-ea"/>
              </a:rPr>
              <a:t>task</a:t>
            </a:r>
            <a:r>
              <a:rPr lang="zh-CN" altLang="en-US" sz="2000" dirty="0" smtClean="0">
                <a:latin typeface="+mn-ea"/>
              </a:rPr>
              <a:t>实现了特定接口对象。由于</a:t>
            </a:r>
            <a:r>
              <a:rPr lang="en-US" altLang="zh-CN" sz="2000" dirty="0" smtClean="0">
                <a:latin typeface="+mn-ea"/>
              </a:rPr>
              <a:t>Ant</a:t>
            </a:r>
            <a:r>
              <a:rPr lang="zh-CN" altLang="en-US" sz="2000" dirty="0" smtClean="0">
                <a:latin typeface="+mn-ea"/>
              </a:rPr>
              <a:t>构建文件时</a:t>
            </a:r>
            <a:r>
              <a:rPr lang="en-US" altLang="zh-CN" sz="2000" dirty="0" smtClean="0">
                <a:latin typeface="+mn-ea"/>
              </a:rPr>
              <a:t>XML</a:t>
            </a:r>
            <a:r>
              <a:rPr lang="zh-CN" altLang="en-US" sz="2000" dirty="0" smtClean="0">
                <a:latin typeface="+mn-ea"/>
              </a:rPr>
              <a:t>格式的文件，所以很容易维护和书写，而且结构很清晰。</a:t>
            </a:r>
          </a:p>
          <a:p>
            <a:r>
              <a:rPr lang="en-US" altLang="zh-CN" sz="2000" dirty="0" smtClean="0">
                <a:latin typeface="+mn-ea"/>
              </a:rPr>
              <a:t>Ant</a:t>
            </a:r>
            <a:r>
              <a:rPr lang="zh-CN" altLang="en-US" sz="2000" dirty="0" smtClean="0">
                <a:latin typeface="+mn-ea"/>
              </a:rPr>
              <a:t>可以集成到开发环境中。由于</a:t>
            </a:r>
            <a:r>
              <a:rPr lang="en-US" altLang="zh-CN" sz="2000" dirty="0" smtClean="0">
                <a:latin typeface="+mn-ea"/>
              </a:rPr>
              <a:t>Ant</a:t>
            </a:r>
            <a:r>
              <a:rPr lang="zh-CN" altLang="en-US" sz="2000" dirty="0" smtClean="0">
                <a:latin typeface="+mn-ea"/>
              </a:rPr>
              <a:t>的跨平台性和操作简单的特点，它很容易集成到一些开发环境中去。</a:t>
            </a:r>
          </a:p>
          <a:p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48072"/>
          </a:xfrm>
        </p:spPr>
        <p:txBody>
          <a:bodyPr/>
          <a:lstStyle/>
          <a:p>
            <a:r>
              <a:rPr lang="zh-CN" altLang="en-US" sz="2800" b="0" dirty="0" smtClean="0">
                <a:solidFill>
                  <a:schemeClr val="tx2"/>
                </a:solidFill>
                <a:latin typeface="+mj-ea"/>
              </a:rPr>
              <a:t>一个简单示例</a:t>
            </a:r>
            <a:endParaRPr lang="zh-CN" altLang="en-US" sz="2800" dirty="0">
              <a:latin typeface="+mj-ea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337" y="2280444"/>
            <a:ext cx="755332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48072"/>
          </a:xfrm>
        </p:spPr>
        <p:txBody>
          <a:bodyPr/>
          <a:lstStyle/>
          <a:p>
            <a:r>
              <a:rPr lang="en-US" altLang="zh-CN" sz="2800" b="0" dirty="0" smtClean="0">
                <a:solidFill>
                  <a:schemeClr val="tx2"/>
                </a:solidFill>
                <a:latin typeface="+mj-ea"/>
              </a:rPr>
              <a:t>Ant</a:t>
            </a:r>
            <a:r>
              <a:rPr lang="zh-CN" altLang="en-US" sz="2800" b="0" dirty="0" smtClean="0">
                <a:solidFill>
                  <a:schemeClr val="tx2"/>
                </a:solidFill>
                <a:latin typeface="+mj-ea"/>
              </a:rPr>
              <a:t>在</a:t>
            </a:r>
            <a:r>
              <a:rPr lang="en-US" altLang="zh-CN" sz="2800" b="0" dirty="0" smtClean="0">
                <a:solidFill>
                  <a:schemeClr val="tx2"/>
                </a:solidFill>
                <a:latin typeface="+mj-ea"/>
              </a:rPr>
              <a:t>Android</a:t>
            </a:r>
            <a:r>
              <a:rPr lang="zh-CN" altLang="en-US" sz="2800" b="0" dirty="0" smtClean="0">
                <a:solidFill>
                  <a:schemeClr val="tx2"/>
                </a:solidFill>
                <a:latin typeface="+mj-ea"/>
              </a:rPr>
              <a:t>中的应用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在工程所在目录执行</a:t>
            </a:r>
            <a:r>
              <a:rPr lang="en-US" altLang="zh-CN" sz="2000" dirty="0" smtClean="0"/>
              <a:t>android update project –p .</a:t>
            </a:r>
          </a:p>
          <a:p>
            <a:r>
              <a:rPr lang="zh-CN" altLang="en-US" sz="2000" dirty="0" smtClean="0"/>
              <a:t>自动生成</a:t>
            </a:r>
            <a:r>
              <a:rPr lang="en-US" altLang="zh-CN" sz="2000" dirty="0" smtClean="0"/>
              <a:t>build.xml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local.properties</a:t>
            </a:r>
            <a:endParaRPr lang="en-US" altLang="zh-CN" sz="2000" dirty="0" smtClean="0"/>
          </a:p>
          <a:p>
            <a:r>
              <a:rPr lang="zh-CN" altLang="en-US" sz="2000" dirty="0" smtClean="0"/>
              <a:t>执行</a:t>
            </a:r>
            <a:r>
              <a:rPr lang="en-US" altLang="zh-CN" sz="2000" dirty="0" smtClean="0"/>
              <a:t>ant release</a:t>
            </a:r>
          </a:p>
          <a:p>
            <a:endParaRPr lang="en-US" altLang="zh-CN" sz="2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76064"/>
          </a:xfrm>
        </p:spPr>
        <p:txBody>
          <a:bodyPr/>
          <a:lstStyle/>
          <a:p>
            <a:r>
              <a:rPr lang="en-US" altLang="zh-CN" sz="2800" b="0" dirty="0" smtClean="0">
                <a:solidFill>
                  <a:schemeClr val="tx2"/>
                </a:solidFill>
                <a:latin typeface="+mj-ea"/>
              </a:rPr>
              <a:t>Ant</a:t>
            </a:r>
            <a:r>
              <a:rPr lang="zh-CN" altLang="en-US" sz="2800" b="0" dirty="0" smtClean="0">
                <a:solidFill>
                  <a:schemeClr val="tx2"/>
                </a:solidFill>
                <a:latin typeface="+mj-ea"/>
              </a:rPr>
              <a:t>在</a:t>
            </a:r>
            <a:r>
              <a:rPr lang="en-US" altLang="zh-CN" sz="2800" b="0" dirty="0" smtClean="0">
                <a:solidFill>
                  <a:schemeClr val="tx2"/>
                </a:solidFill>
                <a:latin typeface="+mj-ea"/>
              </a:rPr>
              <a:t>Android</a:t>
            </a:r>
            <a:r>
              <a:rPr lang="zh-CN" altLang="en-US" sz="2800" b="0" dirty="0" smtClean="0">
                <a:solidFill>
                  <a:schemeClr val="tx2"/>
                </a:solidFill>
                <a:latin typeface="+mj-ea"/>
              </a:rPr>
              <a:t>中的应用</a:t>
            </a:r>
            <a:endParaRPr lang="zh-CN" altLang="en-US" sz="28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43026"/>
            <a:ext cx="8229600" cy="4179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48072"/>
          </a:xfrm>
        </p:spPr>
        <p:txBody>
          <a:bodyPr/>
          <a:lstStyle/>
          <a:p>
            <a:r>
              <a:rPr lang="en-US" altLang="zh-CN" sz="2800" b="0" dirty="0" smtClean="0">
                <a:solidFill>
                  <a:schemeClr val="tx2"/>
                </a:solidFill>
                <a:latin typeface="+mj-ea"/>
              </a:rPr>
              <a:t>Ant</a:t>
            </a:r>
            <a:r>
              <a:rPr lang="zh-CN" altLang="en-US" sz="2800" b="0" dirty="0" smtClean="0">
                <a:solidFill>
                  <a:schemeClr val="tx2"/>
                </a:solidFill>
                <a:latin typeface="+mj-ea"/>
              </a:rPr>
              <a:t>在地图组件中的应用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000" dirty="0" smtClean="0">
                <a:latin typeface="+mn-ea"/>
              </a:rPr>
              <a:t>组件对于打包的需求：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、生成</a:t>
            </a:r>
            <a:r>
              <a:rPr lang="en-US" altLang="zh-CN" sz="2000" dirty="0" err="1" smtClean="0">
                <a:latin typeface="+mn-ea"/>
              </a:rPr>
              <a:t>dex</a:t>
            </a:r>
            <a:r>
              <a:rPr lang="zh-CN" altLang="en-US" sz="2000" dirty="0" smtClean="0">
                <a:latin typeface="+mn-ea"/>
              </a:rPr>
              <a:t>文件时，不需要</a:t>
            </a:r>
            <a:r>
              <a:rPr lang="en-US" altLang="zh-CN" sz="2000" dirty="0" err="1" smtClean="0">
                <a:latin typeface="+mn-ea"/>
              </a:rPr>
              <a:t>libs</a:t>
            </a:r>
            <a:r>
              <a:rPr lang="zh-CN" altLang="en-US" sz="2000" dirty="0" smtClean="0">
                <a:latin typeface="+mn-ea"/>
              </a:rPr>
              <a:t>下的</a:t>
            </a:r>
            <a:r>
              <a:rPr lang="en-US" altLang="zh-CN" sz="2000" dirty="0" smtClean="0">
                <a:latin typeface="+mn-ea"/>
              </a:rPr>
              <a:t>jar</a:t>
            </a:r>
            <a:r>
              <a:rPr lang="zh-CN" altLang="en-US" sz="2000" dirty="0" smtClean="0">
                <a:latin typeface="+mn-ea"/>
              </a:rPr>
              <a:t>包，需要</a:t>
            </a:r>
            <a:r>
              <a:rPr lang="en-US" altLang="zh-CN" sz="2000" dirty="0" err="1" smtClean="0">
                <a:latin typeface="+mn-ea"/>
              </a:rPr>
              <a:t>com_libs</a:t>
            </a:r>
            <a:r>
              <a:rPr lang="zh-CN" altLang="en-US" sz="2000" dirty="0" smtClean="0">
                <a:latin typeface="+mn-ea"/>
              </a:rPr>
              <a:t>下的</a:t>
            </a:r>
            <a:r>
              <a:rPr lang="en-US" altLang="zh-CN" sz="2000" dirty="0" smtClean="0">
                <a:latin typeface="+mn-ea"/>
              </a:rPr>
              <a:t>jar</a:t>
            </a:r>
            <a:r>
              <a:rPr lang="zh-CN" altLang="en-US" sz="2000" dirty="0" smtClean="0">
                <a:latin typeface="+mn-ea"/>
              </a:rPr>
              <a:t>包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、将生成的</a:t>
            </a:r>
            <a:r>
              <a:rPr lang="en-US" altLang="zh-CN" sz="2000" dirty="0" err="1" smtClean="0">
                <a:latin typeface="+mn-ea"/>
              </a:rPr>
              <a:t>apk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web</a:t>
            </a:r>
            <a:r>
              <a:rPr lang="zh-CN" altLang="en-US" sz="2000" dirty="0" smtClean="0">
                <a:latin typeface="+mn-ea"/>
              </a:rPr>
              <a:t>文件夹、</a:t>
            </a:r>
            <a:r>
              <a:rPr lang="en-US" altLang="zh-CN" sz="2000" dirty="0" smtClean="0">
                <a:latin typeface="+mn-ea"/>
              </a:rPr>
              <a:t>config.txt</a:t>
            </a:r>
            <a:r>
              <a:rPr lang="zh-CN" altLang="en-US" sz="2000" dirty="0" smtClean="0">
                <a:latin typeface="+mn-ea"/>
              </a:rPr>
              <a:t>打包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、将</a:t>
            </a:r>
            <a:r>
              <a:rPr lang="en-US" altLang="zh-CN" sz="2000" dirty="0" smtClean="0">
                <a:latin typeface="+mn-ea"/>
              </a:rPr>
              <a:t>zip</a:t>
            </a:r>
            <a:r>
              <a:rPr lang="zh-CN" altLang="en-US" sz="2000" dirty="0" smtClean="0">
                <a:latin typeface="+mn-ea"/>
              </a:rPr>
              <a:t>包</a:t>
            </a:r>
            <a:r>
              <a:rPr lang="en-US" altLang="zh-CN" sz="2000" dirty="0" smtClean="0">
                <a:latin typeface="+mn-ea"/>
              </a:rPr>
              <a:t>push</a:t>
            </a:r>
            <a:r>
              <a:rPr lang="zh-CN" altLang="en-US" sz="2000" dirty="0" smtClean="0">
                <a:latin typeface="+mn-ea"/>
              </a:rPr>
              <a:t>到</a:t>
            </a:r>
            <a:r>
              <a:rPr lang="en-US" altLang="zh-CN" sz="2000" dirty="0" smtClean="0">
                <a:latin typeface="+mn-ea"/>
              </a:rPr>
              <a:t>/</a:t>
            </a:r>
            <a:r>
              <a:rPr lang="en-US" altLang="zh-CN" sz="2000" dirty="0" err="1" smtClean="0">
                <a:latin typeface="+mn-ea"/>
              </a:rPr>
              <a:t>sdcard</a:t>
            </a:r>
            <a:r>
              <a:rPr lang="en-US" altLang="zh-CN" sz="2000" dirty="0" smtClean="0">
                <a:latin typeface="+mn-ea"/>
              </a:rPr>
              <a:t>/</a:t>
            </a:r>
            <a:r>
              <a:rPr lang="en-US" altLang="zh-CN" sz="2000" dirty="0" err="1" smtClean="0">
                <a:latin typeface="+mn-ea"/>
              </a:rPr>
              <a:t>BaiduMap</a:t>
            </a:r>
            <a:r>
              <a:rPr lang="en-US" altLang="zh-CN" sz="2000" dirty="0" smtClean="0">
                <a:latin typeface="+mn-ea"/>
              </a:rPr>
              <a:t>/debug</a:t>
            </a:r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76064"/>
          </a:xfrm>
        </p:spPr>
        <p:txBody>
          <a:bodyPr/>
          <a:lstStyle/>
          <a:p>
            <a:r>
              <a:rPr lang="en-US" altLang="zh-CN" sz="2800" b="0" dirty="0" smtClean="0">
                <a:solidFill>
                  <a:schemeClr val="tx2"/>
                </a:solidFill>
                <a:latin typeface="+mj-ea"/>
              </a:rPr>
              <a:t>Ant</a:t>
            </a:r>
            <a:r>
              <a:rPr lang="zh-CN" altLang="en-US" sz="2800" b="0" dirty="0" smtClean="0">
                <a:solidFill>
                  <a:schemeClr val="tx2"/>
                </a:solidFill>
                <a:latin typeface="+mj-ea"/>
              </a:rPr>
              <a:t>在地图组件中的应用</a:t>
            </a:r>
            <a:endParaRPr lang="zh-CN" altLang="en-US" sz="2800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359" y="1570038"/>
            <a:ext cx="6997281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华文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50000"/>
          <a:buFontTx/>
          <a:buChar char="•"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50000"/>
          <a:buFontTx/>
          <a:buChar char="•"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9845</TotalTime>
  <Words>395</Words>
  <Application>Microsoft Office PowerPoint</Application>
  <PresentationFormat>全屏显示(4:3)</PresentationFormat>
  <Paragraphs>45</Paragraphs>
  <Slides>13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默认设计模板</vt:lpstr>
      <vt:lpstr>Ant脚本简介 </vt:lpstr>
      <vt:lpstr>目录</vt:lpstr>
      <vt:lpstr>什么是Ant？</vt:lpstr>
      <vt:lpstr>Ant的优点</vt:lpstr>
      <vt:lpstr>一个简单示例</vt:lpstr>
      <vt:lpstr>Ant在Android中的应用</vt:lpstr>
      <vt:lpstr>Ant在Android中的应用</vt:lpstr>
      <vt:lpstr>Ant在地图组件中的应用</vt:lpstr>
      <vt:lpstr>Ant在地图组件中的应用</vt:lpstr>
      <vt:lpstr>Ant在地图组件中的应用</vt:lpstr>
      <vt:lpstr>解决一些实际问题</vt:lpstr>
      <vt:lpstr>Gradle相关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BS机器性能优化讲稿</dc:title>
  <dc:creator>佘晓歌</dc:creator>
  <cp:lastModifiedBy>jiaping</cp:lastModifiedBy>
  <cp:revision>1137</cp:revision>
  <dcterms:created xsi:type="dcterms:W3CDTF">2005-07-11T03:26:51Z</dcterms:created>
  <dcterms:modified xsi:type="dcterms:W3CDTF">2015-06-05T08:46:16Z</dcterms:modified>
</cp:coreProperties>
</file>