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C907428-4028-4F83-B441-2F2B65EE4F8F}" type="datetimeFigureOut">
              <a:rPr lang="zh-CN" altLang="en-US" smtClean="0"/>
              <a:t>2015/6/14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A10AD5-B6C4-4242-BBB0-88E04FAA319F}" type="slidenum">
              <a:rPr lang="zh-CN" altLang="en-US" smtClean="0"/>
              <a:t>‹#›</a:t>
            </a:fld>
            <a:endParaRPr lang="zh-CN" altLang="en-US"/>
          </a:p>
        </p:txBody>
      </p:sp>
    </p:spTree>
    <p:extLst>
      <p:ext uri="{BB962C8B-B14F-4D97-AF65-F5344CB8AC3E}">
        <p14:creationId xmlns:p14="http://schemas.microsoft.com/office/powerpoint/2010/main" val="596427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C907428-4028-4F83-B441-2F2B65EE4F8F}" type="datetimeFigureOut">
              <a:rPr lang="zh-CN" altLang="en-US" smtClean="0"/>
              <a:t>2015/6/14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A10AD5-B6C4-4242-BBB0-88E04FAA319F}" type="slidenum">
              <a:rPr lang="zh-CN" altLang="en-US" smtClean="0"/>
              <a:t>‹#›</a:t>
            </a:fld>
            <a:endParaRPr lang="zh-CN" altLang="en-US"/>
          </a:p>
        </p:txBody>
      </p:sp>
    </p:spTree>
    <p:extLst>
      <p:ext uri="{BB962C8B-B14F-4D97-AF65-F5344CB8AC3E}">
        <p14:creationId xmlns:p14="http://schemas.microsoft.com/office/powerpoint/2010/main" val="1919564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C907428-4028-4F83-B441-2F2B65EE4F8F}" type="datetimeFigureOut">
              <a:rPr lang="zh-CN" altLang="en-US" smtClean="0"/>
              <a:t>2015/6/14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A10AD5-B6C4-4242-BBB0-88E04FAA319F}" type="slidenum">
              <a:rPr lang="zh-CN" altLang="en-US" smtClean="0"/>
              <a:t>‹#›</a:t>
            </a:fld>
            <a:endParaRPr lang="zh-CN" altLang="en-US"/>
          </a:p>
        </p:txBody>
      </p:sp>
    </p:spTree>
    <p:extLst>
      <p:ext uri="{BB962C8B-B14F-4D97-AF65-F5344CB8AC3E}">
        <p14:creationId xmlns:p14="http://schemas.microsoft.com/office/powerpoint/2010/main" val="3086157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C907428-4028-4F83-B441-2F2B65EE4F8F}" type="datetimeFigureOut">
              <a:rPr lang="zh-CN" altLang="en-US" smtClean="0"/>
              <a:t>2015/6/14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A10AD5-B6C4-4242-BBB0-88E04FAA319F}" type="slidenum">
              <a:rPr lang="zh-CN" altLang="en-US" smtClean="0"/>
              <a:t>‹#›</a:t>
            </a:fld>
            <a:endParaRPr lang="zh-CN" altLang="en-US"/>
          </a:p>
        </p:txBody>
      </p:sp>
    </p:spTree>
    <p:extLst>
      <p:ext uri="{BB962C8B-B14F-4D97-AF65-F5344CB8AC3E}">
        <p14:creationId xmlns:p14="http://schemas.microsoft.com/office/powerpoint/2010/main" val="2544577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C907428-4028-4F83-B441-2F2B65EE4F8F}" type="datetimeFigureOut">
              <a:rPr lang="zh-CN" altLang="en-US" smtClean="0"/>
              <a:t>2015/6/14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A10AD5-B6C4-4242-BBB0-88E04FAA319F}" type="slidenum">
              <a:rPr lang="zh-CN" altLang="en-US" smtClean="0"/>
              <a:t>‹#›</a:t>
            </a:fld>
            <a:endParaRPr lang="zh-CN" altLang="en-US"/>
          </a:p>
        </p:txBody>
      </p:sp>
    </p:spTree>
    <p:extLst>
      <p:ext uri="{BB962C8B-B14F-4D97-AF65-F5344CB8AC3E}">
        <p14:creationId xmlns:p14="http://schemas.microsoft.com/office/powerpoint/2010/main" val="387023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C907428-4028-4F83-B441-2F2B65EE4F8F}" type="datetimeFigureOut">
              <a:rPr lang="zh-CN" altLang="en-US" smtClean="0"/>
              <a:t>2015/6/14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A10AD5-B6C4-4242-BBB0-88E04FAA319F}" type="slidenum">
              <a:rPr lang="zh-CN" altLang="en-US" smtClean="0"/>
              <a:t>‹#›</a:t>
            </a:fld>
            <a:endParaRPr lang="zh-CN" altLang="en-US"/>
          </a:p>
        </p:txBody>
      </p:sp>
    </p:spTree>
    <p:extLst>
      <p:ext uri="{BB962C8B-B14F-4D97-AF65-F5344CB8AC3E}">
        <p14:creationId xmlns:p14="http://schemas.microsoft.com/office/powerpoint/2010/main" val="2196184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C907428-4028-4F83-B441-2F2B65EE4F8F}" type="datetimeFigureOut">
              <a:rPr lang="zh-CN" altLang="en-US" smtClean="0"/>
              <a:t>2015/6/14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EA10AD5-B6C4-4242-BBB0-88E04FAA319F}" type="slidenum">
              <a:rPr lang="zh-CN" altLang="en-US" smtClean="0"/>
              <a:t>‹#›</a:t>
            </a:fld>
            <a:endParaRPr lang="zh-CN" altLang="en-US"/>
          </a:p>
        </p:txBody>
      </p:sp>
    </p:spTree>
    <p:extLst>
      <p:ext uri="{BB962C8B-B14F-4D97-AF65-F5344CB8AC3E}">
        <p14:creationId xmlns:p14="http://schemas.microsoft.com/office/powerpoint/2010/main" val="1961212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C907428-4028-4F83-B441-2F2B65EE4F8F}" type="datetimeFigureOut">
              <a:rPr lang="zh-CN" altLang="en-US" smtClean="0"/>
              <a:t>2015/6/14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EA10AD5-B6C4-4242-BBB0-88E04FAA319F}" type="slidenum">
              <a:rPr lang="zh-CN" altLang="en-US" smtClean="0"/>
              <a:t>‹#›</a:t>
            </a:fld>
            <a:endParaRPr lang="zh-CN" altLang="en-US"/>
          </a:p>
        </p:txBody>
      </p:sp>
    </p:spTree>
    <p:extLst>
      <p:ext uri="{BB962C8B-B14F-4D97-AF65-F5344CB8AC3E}">
        <p14:creationId xmlns:p14="http://schemas.microsoft.com/office/powerpoint/2010/main" val="2172826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C907428-4028-4F83-B441-2F2B65EE4F8F}" type="datetimeFigureOut">
              <a:rPr lang="zh-CN" altLang="en-US" smtClean="0"/>
              <a:t>2015/6/14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EA10AD5-B6C4-4242-BBB0-88E04FAA319F}" type="slidenum">
              <a:rPr lang="zh-CN" altLang="en-US" smtClean="0"/>
              <a:t>‹#›</a:t>
            </a:fld>
            <a:endParaRPr lang="zh-CN" altLang="en-US"/>
          </a:p>
        </p:txBody>
      </p:sp>
    </p:spTree>
    <p:extLst>
      <p:ext uri="{BB962C8B-B14F-4D97-AF65-F5344CB8AC3E}">
        <p14:creationId xmlns:p14="http://schemas.microsoft.com/office/powerpoint/2010/main" val="39650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C907428-4028-4F83-B441-2F2B65EE4F8F}" type="datetimeFigureOut">
              <a:rPr lang="zh-CN" altLang="en-US" smtClean="0"/>
              <a:t>2015/6/14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A10AD5-B6C4-4242-BBB0-88E04FAA319F}" type="slidenum">
              <a:rPr lang="zh-CN" altLang="en-US" smtClean="0"/>
              <a:t>‹#›</a:t>
            </a:fld>
            <a:endParaRPr lang="zh-CN" altLang="en-US"/>
          </a:p>
        </p:txBody>
      </p:sp>
    </p:spTree>
    <p:extLst>
      <p:ext uri="{BB962C8B-B14F-4D97-AF65-F5344CB8AC3E}">
        <p14:creationId xmlns:p14="http://schemas.microsoft.com/office/powerpoint/2010/main" val="1965874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C907428-4028-4F83-B441-2F2B65EE4F8F}" type="datetimeFigureOut">
              <a:rPr lang="zh-CN" altLang="en-US" smtClean="0"/>
              <a:t>2015/6/14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A10AD5-B6C4-4242-BBB0-88E04FAA319F}" type="slidenum">
              <a:rPr lang="zh-CN" altLang="en-US" smtClean="0"/>
              <a:t>‹#›</a:t>
            </a:fld>
            <a:endParaRPr lang="zh-CN" altLang="en-US"/>
          </a:p>
        </p:txBody>
      </p:sp>
    </p:spTree>
    <p:extLst>
      <p:ext uri="{BB962C8B-B14F-4D97-AF65-F5344CB8AC3E}">
        <p14:creationId xmlns:p14="http://schemas.microsoft.com/office/powerpoint/2010/main" val="2102382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907428-4028-4F83-B441-2F2B65EE4F8F}" type="datetimeFigureOut">
              <a:rPr lang="zh-CN" altLang="en-US" smtClean="0"/>
              <a:t>2015/6/14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10AD5-B6C4-4242-BBB0-88E04FAA319F}" type="slidenum">
              <a:rPr lang="zh-CN" altLang="en-US" smtClean="0"/>
              <a:t>‹#›</a:t>
            </a:fld>
            <a:endParaRPr lang="zh-CN" altLang="en-US"/>
          </a:p>
        </p:txBody>
      </p:sp>
    </p:spTree>
    <p:extLst>
      <p:ext uri="{BB962C8B-B14F-4D97-AF65-F5344CB8AC3E}">
        <p14:creationId xmlns:p14="http://schemas.microsoft.com/office/powerpoint/2010/main" val="56758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86603"/>
            <a:ext cx="9144000" cy="614149"/>
          </a:xfrm>
        </p:spPr>
        <p:txBody>
          <a:bodyPr>
            <a:noAutofit/>
          </a:bodyPr>
          <a:lstStyle/>
          <a:p>
            <a:r>
              <a:rPr lang="zh-CN" altLang="en-US" sz="3600" b="1" dirty="0" smtClean="0"/>
              <a:t>内容概要</a:t>
            </a:r>
            <a:endParaRPr lang="zh-CN" altLang="en-US" sz="3600" b="1" dirty="0"/>
          </a:p>
        </p:txBody>
      </p:sp>
      <p:sp>
        <p:nvSpPr>
          <p:cNvPr id="3" name="副标题 2"/>
          <p:cNvSpPr>
            <a:spLocks noGrp="1"/>
          </p:cNvSpPr>
          <p:nvPr>
            <p:ph type="subTitle" idx="1"/>
          </p:nvPr>
        </p:nvSpPr>
        <p:spPr>
          <a:xfrm>
            <a:off x="1524000" y="1132764"/>
            <a:ext cx="9144000" cy="3029803"/>
          </a:xfrm>
        </p:spPr>
        <p:txBody>
          <a:bodyPr>
            <a:normAutofit/>
          </a:bodyPr>
          <a:lstStyle/>
          <a:p>
            <a:pPr marL="342900" indent="-342900" algn="l">
              <a:buFont typeface="Arial" panose="020B0604020202020204" pitchFamily="34" charset="0"/>
              <a:buChar char="•"/>
            </a:pPr>
            <a:r>
              <a:rPr lang="en-US" altLang="zh-CN" sz="3200" dirty="0" smtClean="0"/>
              <a:t>1.ClassLoader</a:t>
            </a:r>
            <a:r>
              <a:rPr lang="zh-CN" altLang="en-US" sz="3200" dirty="0" smtClean="0"/>
              <a:t>简析</a:t>
            </a:r>
            <a:endParaRPr lang="en-US" altLang="zh-CN" sz="3200" dirty="0" smtClean="0"/>
          </a:p>
          <a:p>
            <a:pPr marL="342900" indent="-342900" algn="l">
              <a:buFont typeface="Arial" panose="020B0604020202020204" pitchFamily="34" charset="0"/>
              <a:buChar char="•"/>
            </a:pPr>
            <a:r>
              <a:rPr lang="en-US" altLang="zh-CN" sz="3200" dirty="0" smtClean="0"/>
              <a:t>2.android</a:t>
            </a:r>
            <a:r>
              <a:rPr lang="zh-CN" altLang="en-US" sz="3200" dirty="0" smtClean="0"/>
              <a:t>中的上下文</a:t>
            </a:r>
            <a:r>
              <a:rPr lang="en-US" altLang="zh-CN" sz="3200" dirty="0" smtClean="0"/>
              <a:t>Context</a:t>
            </a:r>
          </a:p>
          <a:p>
            <a:pPr marL="342900" indent="-342900" algn="l">
              <a:buFont typeface="Arial" panose="020B0604020202020204" pitchFamily="34" charset="0"/>
              <a:buChar char="•"/>
            </a:pPr>
            <a:r>
              <a:rPr lang="en-US" altLang="zh-CN" sz="3200" dirty="0" smtClean="0"/>
              <a:t>3.Android</a:t>
            </a:r>
            <a:r>
              <a:rPr lang="zh-CN" altLang="en-US" sz="3200" dirty="0" smtClean="0"/>
              <a:t>中的资源管理</a:t>
            </a:r>
            <a:endParaRPr lang="zh-CN" altLang="en-US" sz="3200" dirty="0"/>
          </a:p>
        </p:txBody>
      </p:sp>
    </p:spTree>
    <p:extLst>
      <p:ext uri="{BB962C8B-B14F-4D97-AF65-F5344CB8AC3E}">
        <p14:creationId xmlns:p14="http://schemas.microsoft.com/office/powerpoint/2010/main" val="3445547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ClassLoader</a:t>
            </a:r>
            <a:endParaRPr lang="zh-CN" altLang="en-US" b="1" dirty="0"/>
          </a:p>
        </p:txBody>
      </p:sp>
      <p:sp>
        <p:nvSpPr>
          <p:cNvPr id="3" name="内容占位符 2"/>
          <p:cNvSpPr>
            <a:spLocks noGrp="1"/>
          </p:cNvSpPr>
          <p:nvPr>
            <p:ph idx="1"/>
          </p:nvPr>
        </p:nvSpPr>
        <p:spPr/>
        <p:txBody>
          <a:bodyPr/>
          <a:lstStyle/>
          <a:p>
            <a:r>
              <a:rPr lang="zh-CN" altLang="en-US" dirty="0" smtClean="0"/>
              <a:t>类加载器（</a:t>
            </a:r>
            <a:r>
              <a:rPr lang="en-US" altLang="zh-CN" b="1" dirty="0" smtClean="0">
                <a:solidFill>
                  <a:srgbClr val="FF0000"/>
                </a:solidFill>
              </a:rPr>
              <a:t>class loader</a:t>
            </a:r>
            <a:r>
              <a:rPr lang="zh-CN" altLang="en-US" dirty="0" smtClean="0"/>
              <a:t>）用来加载 </a:t>
            </a:r>
            <a:r>
              <a:rPr lang="en-US" altLang="zh-CN" b="1" dirty="0" smtClean="0">
                <a:solidFill>
                  <a:srgbClr val="FF0000"/>
                </a:solidFill>
              </a:rPr>
              <a:t>Java </a:t>
            </a:r>
            <a:r>
              <a:rPr lang="zh-CN" altLang="en-US" b="1" dirty="0" smtClean="0">
                <a:solidFill>
                  <a:srgbClr val="FF0000"/>
                </a:solidFill>
              </a:rPr>
              <a:t>类</a:t>
            </a:r>
            <a:r>
              <a:rPr lang="zh-CN" altLang="en-US" dirty="0" smtClean="0"/>
              <a:t>到 </a:t>
            </a:r>
            <a:r>
              <a:rPr lang="en-US" altLang="zh-CN" b="1" dirty="0" smtClean="0">
                <a:solidFill>
                  <a:srgbClr val="FF0000"/>
                </a:solidFill>
              </a:rPr>
              <a:t>Java </a:t>
            </a:r>
            <a:r>
              <a:rPr lang="zh-CN" altLang="en-US" b="1" dirty="0" smtClean="0">
                <a:solidFill>
                  <a:srgbClr val="FF0000"/>
                </a:solidFill>
              </a:rPr>
              <a:t>虚拟机</a:t>
            </a:r>
            <a:r>
              <a:rPr lang="zh-CN" altLang="en-US" dirty="0" smtClean="0"/>
              <a:t>中。一般来说，</a:t>
            </a:r>
            <a:r>
              <a:rPr lang="en-US" altLang="zh-CN" dirty="0" smtClean="0"/>
              <a:t>Java </a:t>
            </a:r>
            <a:r>
              <a:rPr lang="zh-CN" altLang="en-US" dirty="0" smtClean="0"/>
              <a:t>虚拟机使用 </a:t>
            </a:r>
            <a:r>
              <a:rPr lang="en-US" altLang="zh-CN" dirty="0" smtClean="0"/>
              <a:t>Java </a:t>
            </a:r>
            <a:r>
              <a:rPr lang="zh-CN" altLang="en-US" dirty="0" smtClean="0"/>
              <a:t>类的方式如下：</a:t>
            </a:r>
            <a:r>
              <a:rPr lang="en-US" altLang="zh-CN" dirty="0" smtClean="0"/>
              <a:t>Java </a:t>
            </a:r>
            <a:r>
              <a:rPr lang="zh-CN" altLang="en-US" dirty="0" smtClean="0"/>
              <a:t>源程序（</a:t>
            </a:r>
            <a:r>
              <a:rPr lang="en-US" altLang="zh-CN" dirty="0" smtClean="0"/>
              <a:t>.java </a:t>
            </a:r>
            <a:r>
              <a:rPr lang="zh-CN" altLang="en-US" dirty="0" smtClean="0"/>
              <a:t>文件）在经过 </a:t>
            </a:r>
            <a:r>
              <a:rPr lang="en-US" altLang="zh-CN" dirty="0" smtClean="0"/>
              <a:t>Java </a:t>
            </a:r>
            <a:r>
              <a:rPr lang="zh-CN" altLang="en-US" dirty="0" smtClean="0"/>
              <a:t>编译器编译之后就被转换成 </a:t>
            </a:r>
            <a:r>
              <a:rPr lang="en-US" altLang="zh-CN" dirty="0" smtClean="0"/>
              <a:t>Java </a:t>
            </a:r>
            <a:r>
              <a:rPr lang="zh-CN" altLang="en-US" dirty="0" smtClean="0"/>
              <a:t>字节代码（</a:t>
            </a:r>
            <a:r>
              <a:rPr lang="en-US" altLang="zh-CN" dirty="0" smtClean="0"/>
              <a:t>.class </a:t>
            </a:r>
            <a:r>
              <a:rPr lang="zh-CN" altLang="en-US" dirty="0" smtClean="0"/>
              <a:t>文件）。类加载器负责读取 </a:t>
            </a:r>
            <a:r>
              <a:rPr lang="en-US" altLang="zh-CN" dirty="0" smtClean="0"/>
              <a:t>Java </a:t>
            </a:r>
            <a:r>
              <a:rPr lang="zh-CN" altLang="en-US" dirty="0" smtClean="0"/>
              <a:t>字节代码，并转换成 </a:t>
            </a:r>
            <a:r>
              <a:rPr lang="en-US" altLang="zh-CN" b="1" dirty="0" smtClean="0">
                <a:solidFill>
                  <a:srgbClr val="FF0000"/>
                </a:solidFill>
              </a:rPr>
              <a:t>java.lang.Class</a:t>
            </a:r>
            <a:r>
              <a:rPr lang="zh-CN" altLang="en-US" dirty="0" smtClean="0"/>
              <a:t>类的一个实例。每个这样的实例用来表示一个 </a:t>
            </a:r>
            <a:r>
              <a:rPr lang="en-US" altLang="zh-CN" dirty="0" smtClean="0"/>
              <a:t>Java </a:t>
            </a:r>
            <a:r>
              <a:rPr lang="zh-CN" altLang="en-US" dirty="0" smtClean="0"/>
              <a:t>类。通过此实例的 </a:t>
            </a:r>
            <a:r>
              <a:rPr lang="en-US" altLang="zh-CN" b="1" dirty="0" smtClean="0">
                <a:solidFill>
                  <a:srgbClr val="FF0000"/>
                </a:solidFill>
              </a:rPr>
              <a:t>newInstance()</a:t>
            </a:r>
            <a:r>
              <a:rPr lang="zh-CN" altLang="en-US" dirty="0" smtClean="0"/>
              <a:t>方法就可以创建出该类的一个对象。实际的情况可能更加复杂，比如 </a:t>
            </a:r>
            <a:r>
              <a:rPr lang="en-US" altLang="zh-CN" dirty="0" smtClean="0"/>
              <a:t>Java </a:t>
            </a:r>
            <a:r>
              <a:rPr lang="zh-CN" altLang="en-US" dirty="0" smtClean="0"/>
              <a:t>字节代码可能是通过工具动态生成的，也可能是通过网络下载的。</a:t>
            </a:r>
            <a:endParaRPr lang="zh-CN" altLang="en-US" dirty="0"/>
          </a:p>
        </p:txBody>
      </p:sp>
    </p:spTree>
    <p:extLst>
      <p:ext uri="{BB962C8B-B14F-4D97-AF65-F5344CB8AC3E}">
        <p14:creationId xmlns:p14="http://schemas.microsoft.com/office/powerpoint/2010/main" val="201246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8364" y="365125"/>
            <a:ext cx="11135436" cy="1325563"/>
          </a:xfrm>
        </p:spPr>
        <p:txBody>
          <a:bodyPr>
            <a:normAutofit/>
          </a:bodyPr>
          <a:lstStyle/>
          <a:p>
            <a:r>
              <a:rPr lang="en-US" altLang="zh-CN" sz="4000" b="1" dirty="0" smtClean="0"/>
              <a:t>Classloader</a:t>
            </a:r>
            <a:r>
              <a:rPr lang="zh-CN" altLang="en-US" sz="4000" b="1" dirty="0" smtClean="0"/>
              <a:t>的组织结构</a:t>
            </a:r>
            <a:endParaRPr lang="zh-CN" altLang="en-US" sz="4000" b="1" dirty="0"/>
          </a:p>
        </p:txBody>
      </p:sp>
      <p:sp>
        <p:nvSpPr>
          <p:cNvPr id="3" name="内容占位符 2"/>
          <p:cNvSpPr>
            <a:spLocks noGrp="1"/>
          </p:cNvSpPr>
          <p:nvPr>
            <p:ph idx="1"/>
          </p:nvPr>
        </p:nvSpPr>
        <p:spPr>
          <a:xfrm>
            <a:off x="218364" y="1825625"/>
            <a:ext cx="11873552" cy="4351338"/>
          </a:xfrm>
        </p:spPr>
        <p:txBody>
          <a:bodyPr>
            <a:normAutofit/>
          </a:bodyPr>
          <a:lstStyle/>
          <a:p>
            <a:r>
              <a:rPr lang="en-US" altLang="zh-CN" dirty="0" smtClean="0"/>
              <a:t>Java </a:t>
            </a:r>
            <a:r>
              <a:rPr lang="zh-CN" altLang="en-US" dirty="0" smtClean="0"/>
              <a:t>中的类加载器大致可以分成两类，一类是系统提供的，另外一类则是由 </a:t>
            </a:r>
            <a:r>
              <a:rPr lang="en-US" altLang="zh-CN" dirty="0" smtClean="0"/>
              <a:t>Java </a:t>
            </a:r>
            <a:r>
              <a:rPr lang="zh-CN" altLang="en-US" dirty="0" smtClean="0"/>
              <a:t>应用开发人员编写的。系统提供的类加载器主要有下面三个：</a:t>
            </a:r>
          </a:p>
          <a:p>
            <a:r>
              <a:rPr lang="zh-CN" altLang="en-US" dirty="0" smtClean="0"/>
              <a:t>引导类加载器（</a:t>
            </a:r>
            <a:r>
              <a:rPr lang="en-US" altLang="zh-CN" b="1" dirty="0" smtClean="0">
                <a:solidFill>
                  <a:srgbClr val="FF0000"/>
                </a:solidFill>
              </a:rPr>
              <a:t>bootstrap class loader</a:t>
            </a:r>
            <a:r>
              <a:rPr lang="zh-CN" altLang="en-US" dirty="0" smtClean="0"/>
              <a:t>）：它用来加载 </a:t>
            </a:r>
            <a:r>
              <a:rPr lang="en-US" altLang="zh-CN" dirty="0" smtClean="0"/>
              <a:t>Java </a:t>
            </a:r>
            <a:r>
              <a:rPr lang="zh-CN" altLang="en-US" dirty="0" smtClean="0"/>
              <a:t>的核心库，是用原生代码来实现的，并不继承自</a:t>
            </a:r>
            <a:r>
              <a:rPr lang="en-US" altLang="zh-CN" dirty="0" smtClean="0"/>
              <a:t>java.lang.ClassLoader</a:t>
            </a:r>
            <a:r>
              <a:rPr lang="zh-CN" altLang="en-US" dirty="0" smtClean="0"/>
              <a:t>。</a:t>
            </a:r>
          </a:p>
          <a:p>
            <a:r>
              <a:rPr lang="zh-CN" altLang="en-US" dirty="0" smtClean="0"/>
              <a:t>扩展类加载器（</a:t>
            </a:r>
            <a:r>
              <a:rPr lang="en-US" altLang="zh-CN" b="1" dirty="0" smtClean="0">
                <a:solidFill>
                  <a:srgbClr val="FF0000"/>
                </a:solidFill>
              </a:rPr>
              <a:t>extensions class loader</a:t>
            </a:r>
            <a:r>
              <a:rPr lang="zh-CN" altLang="en-US" dirty="0" smtClean="0"/>
              <a:t>）：它用来加载 </a:t>
            </a:r>
            <a:r>
              <a:rPr lang="en-US" altLang="zh-CN" dirty="0" smtClean="0"/>
              <a:t>Java </a:t>
            </a:r>
            <a:r>
              <a:rPr lang="zh-CN" altLang="en-US" dirty="0" smtClean="0"/>
              <a:t>的扩展库。</a:t>
            </a:r>
            <a:r>
              <a:rPr lang="en-US" altLang="zh-CN" dirty="0" smtClean="0"/>
              <a:t>Java </a:t>
            </a:r>
            <a:r>
              <a:rPr lang="zh-CN" altLang="en-US" dirty="0" smtClean="0"/>
              <a:t>虚拟机的实现会提供一个扩展库目录。该类加载器在此目录里面查找并加载 </a:t>
            </a:r>
            <a:r>
              <a:rPr lang="en-US" altLang="zh-CN" dirty="0" smtClean="0"/>
              <a:t>Java </a:t>
            </a:r>
            <a:r>
              <a:rPr lang="zh-CN" altLang="en-US" dirty="0" smtClean="0"/>
              <a:t>类。</a:t>
            </a:r>
          </a:p>
          <a:p>
            <a:r>
              <a:rPr lang="zh-CN" altLang="en-US" dirty="0" smtClean="0"/>
              <a:t>系统类加载器（</a:t>
            </a:r>
            <a:r>
              <a:rPr lang="en-US" altLang="zh-CN" b="1" dirty="0" smtClean="0">
                <a:solidFill>
                  <a:srgbClr val="FF0000"/>
                </a:solidFill>
              </a:rPr>
              <a:t>system class loader</a:t>
            </a:r>
            <a:r>
              <a:rPr lang="zh-CN" altLang="en-US" dirty="0" smtClean="0"/>
              <a:t>）：它根据 </a:t>
            </a:r>
            <a:r>
              <a:rPr lang="en-US" altLang="zh-CN" dirty="0" smtClean="0"/>
              <a:t>Java </a:t>
            </a:r>
            <a:r>
              <a:rPr lang="zh-CN" altLang="en-US" dirty="0" smtClean="0"/>
              <a:t>应用的类路径（</a:t>
            </a:r>
            <a:r>
              <a:rPr lang="en-US" altLang="zh-CN" dirty="0" smtClean="0"/>
              <a:t>CLASSPATH</a:t>
            </a:r>
            <a:r>
              <a:rPr lang="zh-CN" altLang="en-US" dirty="0" smtClean="0"/>
              <a:t>）来加载 </a:t>
            </a:r>
            <a:r>
              <a:rPr lang="en-US" altLang="zh-CN" dirty="0" smtClean="0"/>
              <a:t>Java </a:t>
            </a:r>
            <a:r>
              <a:rPr lang="zh-CN" altLang="en-US" dirty="0" smtClean="0"/>
              <a:t>类。一般来说，</a:t>
            </a:r>
            <a:r>
              <a:rPr lang="en-US" altLang="zh-CN" dirty="0" smtClean="0"/>
              <a:t>Java </a:t>
            </a:r>
            <a:r>
              <a:rPr lang="zh-CN" altLang="en-US" dirty="0" smtClean="0"/>
              <a:t>应用的类都是由它来完成加载的。可以通过 </a:t>
            </a:r>
            <a:r>
              <a:rPr lang="en-US" altLang="zh-CN" dirty="0" smtClean="0"/>
              <a:t>ClassLoader.getSystemClassLoader()</a:t>
            </a:r>
            <a:r>
              <a:rPr lang="zh-CN" altLang="en-US" dirty="0" smtClean="0"/>
              <a:t>来获取它。</a:t>
            </a:r>
            <a:endParaRPr lang="zh-CN" altLang="en-US" dirty="0"/>
          </a:p>
        </p:txBody>
      </p:sp>
    </p:spTree>
    <p:extLst>
      <p:ext uri="{BB962C8B-B14F-4D97-AF65-F5344CB8AC3E}">
        <p14:creationId xmlns:p14="http://schemas.microsoft.com/office/powerpoint/2010/main" val="2043534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53741"/>
          </a:xfrm>
        </p:spPr>
        <p:txBody>
          <a:bodyPr>
            <a:normAutofit/>
          </a:bodyPr>
          <a:lstStyle/>
          <a:p>
            <a:r>
              <a:rPr lang="en-US" altLang="zh-CN" sz="2000" dirty="0" smtClean="0"/>
              <a:t>Java</a:t>
            </a:r>
            <a:r>
              <a:rPr lang="zh-CN" altLang="en-US" sz="2000" dirty="0" smtClean="0"/>
              <a:t>中类加载器组织结构图</a:t>
            </a:r>
            <a:endParaRPr lang="zh-CN" altLang="en-US" sz="2000" dirty="0"/>
          </a:p>
        </p:txBody>
      </p:sp>
      <p:pic>
        <p:nvPicPr>
          <p:cNvPr id="4" name="内容占位符 3"/>
          <p:cNvPicPr>
            <a:picLocks noGrp="1" noChangeAspect="1"/>
          </p:cNvPicPr>
          <p:nvPr>
            <p:ph idx="1"/>
          </p:nvPr>
        </p:nvPicPr>
        <p:blipFill>
          <a:blip r:embed="rId2"/>
          <a:stretch>
            <a:fillRect/>
          </a:stretch>
        </p:blipFill>
        <p:spPr>
          <a:xfrm>
            <a:off x="838200" y="1433016"/>
            <a:ext cx="9861645" cy="4355010"/>
          </a:xfrm>
          <a:prstGeom prst="rect">
            <a:avLst/>
          </a:prstGeom>
        </p:spPr>
      </p:pic>
    </p:spTree>
    <p:extLst>
      <p:ext uri="{BB962C8B-B14F-4D97-AF65-F5344CB8AC3E}">
        <p14:creationId xmlns:p14="http://schemas.microsoft.com/office/powerpoint/2010/main" val="296428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类加载器中的委托机制以及两个概念</a:t>
            </a:r>
            <a:endParaRPr lang="zh-CN" altLang="en-US" sz="3600" dirty="0"/>
          </a:p>
        </p:txBody>
      </p:sp>
      <p:sp>
        <p:nvSpPr>
          <p:cNvPr id="3" name="内容占位符 2"/>
          <p:cNvSpPr>
            <a:spLocks noGrp="1"/>
          </p:cNvSpPr>
          <p:nvPr>
            <p:ph idx="1"/>
          </p:nvPr>
        </p:nvSpPr>
        <p:spPr/>
        <p:txBody>
          <a:bodyPr>
            <a:normAutofit/>
          </a:bodyPr>
          <a:lstStyle/>
          <a:p>
            <a:r>
              <a:rPr lang="zh-CN" altLang="en-US" dirty="0" smtClean="0"/>
              <a:t>调用一个来加载器的</a:t>
            </a:r>
            <a:r>
              <a:rPr lang="en-US" altLang="zh-CN" dirty="0" smtClean="0"/>
              <a:t>loadClass</a:t>
            </a:r>
            <a:r>
              <a:rPr lang="zh-CN" altLang="en-US" dirty="0" smtClean="0"/>
              <a:t>方法时，会先去请求父类来做，这就意味着真正完成类的加载工作的类加载器和启动这个加载过程的类加载器，有可能不是同一个。真正完成类的加载工作是通过调用 </a:t>
            </a:r>
            <a:r>
              <a:rPr lang="en-US" altLang="zh-CN" dirty="0" smtClean="0"/>
              <a:t>defineClass</a:t>
            </a:r>
            <a:r>
              <a:rPr lang="zh-CN" altLang="en-US" dirty="0" smtClean="0"/>
              <a:t>来实现的；而启动类的加载过程是通过调用 </a:t>
            </a:r>
            <a:r>
              <a:rPr lang="en-US" altLang="zh-CN" dirty="0" smtClean="0"/>
              <a:t>loadClass</a:t>
            </a:r>
            <a:r>
              <a:rPr lang="zh-CN" altLang="en-US" dirty="0" smtClean="0"/>
              <a:t>来实现的。前者称为一个类的</a:t>
            </a:r>
            <a:r>
              <a:rPr lang="zh-CN" altLang="en-US" b="1" dirty="0" smtClean="0">
                <a:solidFill>
                  <a:srgbClr val="FF0000"/>
                </a:solidFill>
              </a:rPr>
              <a:t>定义加载器</a:t>
            </a:r>
            <a:r>
              <a:rPr lang="zh-CN" altLang="en-US" dirty="0" smtClean="0"/>
              <a:t>（</a:t>
            </a:r>
            <a:r>
              <a:rPr lang="en-US" altLang="zh-CN" dirty="0" smtClean="0"/>
              <a:t>defining loader</a:t>
            </a:r>
            <a:r>
              <a:rPr lang="zh-CN" altLang="en-US" dirty="0" smtClean="0"/>
              <a:t>），后者称为</a:t>
            </a:r>
            <a:r>
              <a:rPr lang="zh-CN" altLang="en-US" b="1" dirty="0" smtClean="0">
                <a:solidFill>
                  <a:srgbClr val="FF0000"/>
                </a:solidFill>
              </a:rPr>
              <a:t>初始加载器</a:t>
            </a:r>
            <a:r>
              <a:rPr lang="zh-CN" altLang="en-US" dirty="0" smtClean="0"/>
              <a:t>（</a:t>
            </a:r>
            <a:r>
              <a:rPr lang="en-US" altLang="zh-CN" dirty="0" smtClean="0"/>
              <a:t>initiating loader</a:t>
            </a:r>
            <a:r>
              <a:rPr lang="zh-CN" altLang="en-US" dirty="0" smtClean="0"/>
              <a:t>）。</a:t>
            </a:r>
            <a:r>
              <a:rPr lang="zh-CN" altLang="en-US" b="1" dirty="0" smtClean="0">
                <a:solidFill>
                  <a:srgbClr val="FF0000"/>
                </a:solidFill>
              </a:rPr>
              <a:t>在 </a:t>
            </a:r>
            <a:r>
              <a:rPr lang="en-US" altLang="zh-CN" b="1" dirty="0" smtClean="0">
                <a:solidFill>
                  <a:srgbClr val="FF0000"/>
                </a:solidFill>
              </a:rPr>
              <a:t>Java </a:t>
            </a:r>
            <a:r>
              <a:rPr lang="zh-CN" altLang="en-US" b="1" dirty="0" smtClean="0">
                <a:solidFill>
                  <a:srgbClr val="FF0000"/>
                </a:solidFill>
              </a:rPr>
              <a:t>虚拟机判断两个类是否相同的时候，使用的是类的定义加载器</a:t>
            </a:r>
            <a:r>
              <a:rPr lang="zh-CN" altLang="en-US" dirty="0" smtClean="0"/>
              <a:t>。也就是说，哪个类加载器启动类的加载过程并不重要，</a:t>
            </a:r>
            <a:r>
              <a:rPr lang="zh-CN" altLang="en-US" b="1" dirty="0" smtClean="0">
                <a:solidFill>
                  <a:srgbClr val="FF0000"/>
                </a:solidFill>
              </a:rPr>
              <a:t>重要的是最终定义这个类的加载器</a:t>
            </a:r>
            <a:r>
              <a:rPr lang="zh-CN" altLang="en-US" dirty="0" smtClean="0"/>
              <a:t>。两种类加载器的关联之处在于：</a:t>
            </a:r>
            <a:r>
              <a:rPr lang="zh-CN" altLang="en-US" b="1" dirty="0" smtClean="0">
                <a:solidFill>
                  <a:srgbClr val="00B050"/>
                </a:solidFill>
              </a:rPr>
              <a:t>一个类的定义加载器是它引用的其它类的初始加载器。</a:t>
            </a:r>
            <a:endParaRPr lang="zh-CN" altLang="en-US" dirty="0"/>
          </a:p>
        </p:txBody>
      </p:sp>
    </p:spTree>
    <p:extLst>
      <p:ext uri="{BB962C8B-B14F-4D97-AF65-F5344CB8AC3E}">
        <p14:creationId xmlns:p14="http://schemas.microsoft.com/office/powerpoint/2010/main" val="2954697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Android</a:t>
            </a:r>
            <a:r>
              <a:rPr lang="zh-CN" altLang="en-US" dirty="0" smtClean="0"/>
              <a:t>中类加载器</a:t>
            </a:r>
            <a:endParaRPr lang="zh-CN" altLang="en-US" dirty="0"/>
          </a:p>
        </p:txBody>
      </p:sp>
      <p:sp>
        <p:nvSpPr>
          <p:cNvPr id="3" name="内容占位符 2"/>
          <p:cNvSpPr>
            <a:spLocks noGrp="1"/>
          </p:cNvSpPr>
          <p:nvPr>
            <p:ph idx="1"/>
          </p:nvPr>
        </p:nvSpPr>
        <p:spPr/>
        <p:txBody>
          <a:bodyPr/>
          <a:lstStyle/>
          <a:p>
            <a:r>
              <a:rPr lang="en-US" altLang="zh-CN" dirty="0" smtClean="0"/>
              <a:t>DexClassLoader</a:t>
            </a:r>
          </a:p>
          <a:p>
            <a:r>
              <a:rPr lang="en-US" altLang="zh-CN" dirty="0" smtClean="0"/>
              <a:t>PathClassLoader</a:t>
            </a:r>
            <a:endParaRPr lang="zh-CN" altLang="en-US" dirty="0"/>
          </a:p>
        </p:txBody>
      </p:sp>
    </p:spTree>
    <p:extLst>
      <p:ext uri="{BB962C8B-B14F-4D97-AF65-F5344CB8AC3E}">
        <p14:creationId xmlns:p14="http://schemas.microsoft.com/office/powerpoint/2010/main" val="725189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Android</a:t>
            </a:r>
            <a:r>
              <a:rPr lang="zh-CN" altLang="en-US" dirty="0" smtClean="0"/>
              <a:t>中的上下文环境</a:t>
            </a:r>
            <a:endParaRPr lang="zh-CN" altLang="en-US" dirty="0"/>
          </a:p>
        </p:txBody>
      </p:sp>
      <p:pic>
        <p:nvPicPr>
          <p:cNvPr id="4" name="内容占位符 3"/>
          <p:cNvPicPr>
            <a:picLocks noGrp="1" noChangeAspect="1"/>
          </p:cNvPicPr>
          <p:nvPr>
            <p:ph idx="1"/>
          </p:nvPr>
        </p:nvPicPr>
        <p:blipFill>
          <a:blip r:embed="rId2"/>
          <a:stretch>
            <a:fillRect/>
          </a:stretch>
        </p:blipFill>
        <p:spPr>
          <a:xfrm>
            <a:off x="1719619" y="1351128"/>
            <a:ext cx="8720918" cy="5008729"/>
          </a:xfrm>
          <a:prstGeom prst="rect">
            <a:avLst/>
          </a:prstGeom>
        </p:spPr>
      </p:pic>
    </p:spTree>
    <p:extLst>
      <p:ext uri="{BB962C8B-B14F-4D97-AF65-F5344CB8AC3E}">
        <p14:creationId xmlns:p14="http://schemas.microsoft.com/office/powerpoint/2010/main" val="497932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Android</a:t>
            </a:r>
            <a:r>
              <a:rPr lang="zh-CN" altLang="en-US" dirty="0" smtClean="0"/>
              <a:t>中的资源管理</a:t>
            </a:r>
            <a:endParaRPr lang="zh-CN" altLang="en-US" dirty="0"/>
          </a:p>
        </p:txBody>
      </p:sp>
      <p:sp>
        <p:nvSpPr>
          <p:cNvPr id="3" name="内容占位符 2"/>
          <p:cNvSpPr>
            <a:spLocks noGrp="1"/>
          </p:cNvSpPr>
          <p:nvPr>
            <p:ph idx="1"/>
          </p:nvPr>
        </p:nvSpPr>
        <p:spPr>
          <a:xfrm>
            <a:off x="838200" y="1825624"/>
            <a:ext cx="10515600" cy="5032375"/>
          </a:xfrm>
        </p:spPr>
        <p:txBody>
          <a:bodyPr/>
          <a:lstStyle/>
          <a:p>
            <a:r>
              <a:rPr lang="en-US" altLang="zh-CN" dirty="0" smtClean="0"/>
              <a:t>Resource</a:t>
            </a:r>
          </a:p>
          <a:p>
            <a:r>
              <a:rPr lang="en-US" altLang="zh-CN" dirty="0" smtClean="0"/>
              <a:t>AssetManager</a:t>
            </a:r>
            <a:endParaRPr lang="en-US" altLang="zh-CN" dirty="0"/>
          </a:p>
          <a:p>
            <a:pPr marL="514350" indent="-514350">
              <a:buAutoNum type="arabicPeriod"/>
            </a:pPr>
            <a:r>
              <a:rPr lang="en-US" altLang="zh-CN" dirty="0" smtClean="0"/>
              <a:t>assets  2.res</a:t>
            </a:r>
          </a:p>
          <a:p>
            <a:pPr marL="0" indent="0">
              <a:buNone/>
            </a:pPr>
            <a:r>
              <a:rPr lang="zh-CN" altLang="en-US" dirty="0" smtClean="0"/>
              <a:t>在</a:t>
            </a:r>
            <a:r>
              <a:rPr lang="en-US" altLang="zh-CN" dirty="0" smtClean="0"/>
              <a:t>res</a:t>
            </a:r>
            <a:r>
              <a:rPr lang="zh-CN" altLang="en-US" dirty="0" smtClean="0"/>
              <a:t>下有：</a:t>
            </a:r>
            <a:r>
              <a:rPr lang="en-US" altLang="zh-CN" dirty="0" smtClean="0"/>
              <a:t> animator </a:t>
            </a:r>
            <a:r>
              <a:rPr lang="zh-CN" altLang="en-US" dirty="0" smtClean="0"/>
              <a:t>、</a:t>
            </a:r>
            <a:r>
              <a:rPr lang="en-US" altLang="zh-CN" dirty="0" err="1" smtClean="0"/>
              <a:t>anim</a:t>
            </a:r>
            <a:r>
              <a:rPr lang="zh-CN" altLang="en-US" dirty="0" smtClean="0"/>
              <a:t>、</a:t>
            </a:r>
            <a:r>
              <a:rPr lang="en-US" altLang="zh-CN" dirty="0" smtClean="0"/>
              <a:t> color</a:t>
            </a:r>
            <a:r>
              <a:rPr lang="zh-CN" altLang="en-US" dirty="0" smtClean="0"/>
              <a:t>、</a:t>
            </a:r>
            <a:r>
              <a:rPr lang="en-US" altLang="zh-CN" dirty="0" smtClean="0"/>
              <a:t>menu</a:t>
            </a:r>
            <a:r>
              <a:rPr lang="zh-CN" altLang="en-US" dirty="0" smtClean="0"/>
              <a:t>、</a:t>
            </a:r>
            <a:r>
              <a:rPr lang="en-US" altLang="zh-CN" dirty="0" smtClean="0"/>
              <a:t> raw</a:t>
            </a:r>
            <a:r>
              <a:rPr lang="zh-CN" altLang="en-US" dirty="0" smtClean="0"/>
              <a:t>、</a:t>
            </a:r>
            <a:r>
              <a:rPr lang="en-US" altLang="zh-CN" dirty="0" smtClean="0"/>
              <a:t>………</a:t>
            </a:r>
          </a:p>
          <a:p>
            <a:pPr marL="0" indent="0">
              <a:buNone/>
            </a:pPr>
            <a:endParaRPr lang="en-US" altLang="zh-CN" dirty="0" smtClean="0"/>
          </a:p>
          <a:p>
            <a:pPr marL="0" indent="0">
              <a:buNone/>
            </a:pPr>
            <a:r>
              <a:rPr lang="en-US" altLang="zh-CN" dirty="0" smtClean="0"/>
              <a:t>AssetManager am= </a:t>
            </a:r>
            <a:r>
              <a:rPr lang="en-US" altLang="zh-CN" dirty="0" err="1" smtClean="0"/>
              <a:t>this.getAssets</a:t>
            </a:r>
            <a:r>
              <a:rPr lang="en-US" altLang="zh-CN" dirty="0" smtClean="0"/>
              <a:t>();    </a:t>
            </a:r>
          </a:p>
          <a:p>
            <a:pPr marL="0" indent="0">
              <a:buNone/>
            </a:pPr>
            <a:r>
              <a:rPr lang="en-US" altLang="zh-CN" dirty="0" err="1" smtClean="0"/>
              <a:t>InputStream</a:t>
            </a:r>
            <a:r>
              <a:rPr lang="en-US" altLang="zh-CN" dirty="0" smtClean="0"/>
              <a:t> is = </a:t>
            </a:r>
            <a:r>
              <a:rPr lang="en-US" altLang="zh-CN" dirty="0" err="1" smtClean="0"/>
              <a:t>assset.open</a:t>
            </a:r>
            <a:r>
              <a:rPr lang="en-US" altLang="zh-CN" dirty="0" smtClean="0"/>
              <a:t>(“</a:t>
            </a:r>
            <a:r>
              <a:rPr lang="en-US" altLang="zh-CN" dirty="0" err="1" smtClean="0"/>
              <a:t>fileName</a:t>
            </a:r>
            <a:r>
              <a:rPr lang="en-US" altLang="zh-CN" dirty="0" smtClean="0"/>
              <a:t>");</a:t>
            </a:r>
          </a:p>
          <a:p>
            <a:pPr marL="0" indent="0">
              <a:buNone/>
            </a:pPr>
            <a:r>
              <a:rPr lang="en-US" altLang="zh-CN" dirty="0" smtClean="0"/>
              <a:t>res .</a:t>
            </a:r>
            <a:r>
              <a:rPr lang="en-US" altLang="zh-CN" dirty="0" err="1" smtClean="0"/>
              <a:t>openRawResource</a:t>
            </a:r>
            <a:r>
              <a:rPr lang="en-US" altLang="zh-CN" dirty="0" smtClean="0"/>
              <a:t>(</a:t>
            </a:r>
            <a:r>
              <a:rPr lang="en-US" altLang="zh-CN" dirty="0" err="1" smtClean="0"/>
              <a:t>R.raw.fileName</a:t>
            </a:r>
            <a:r>
              <a:rPr lang="en-US" altLang="zh-CN" dirty="0" smtClean="0"/>
              <a:t>);</a:t>
            </a:r>
            <a:endParaRPr lang="zh-CN" altLang="en-US" dirty="0"/>
          </a:p>
        </p:txBody>
      </p:sp>
    </p:spTree>
    <p:extLst>
      <p:ext uri="{BB962C8B-B14F-4D97-AF65-F5344CB8AC3E}">
        <p14:creationId xmlns:p14="http://schemas.microsoft.com/office/powerpoint/2010/main" val="369157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图示：</a:t>
            </a:r>
            <a:endParaRPr lang="zh-CN" altLang="en-US" dirty="0"/>
          </a:p>
        </p:txBody>
      </p:sp>
      <p:pic>
        <p:nvPicPr>
          <p:cNvPr id="4" name="内容占位符 3"/>
          <p:cNvPicPr>
            <a:picLocks noGrp="1" noChangeAspect="1"/>
          </p:cNvPicPr>
          <p:nvPr>
            <p:ph idx="1"/>
          </p:nvPr>
        </p:nvPicPr>
        <p:blipFill>
          <a:blip r:embed="rId2"/>
          <a:stretch>
            <a:fillRect/>
          </a:stretch>
        </p:blipFill>
        <p:spPr>
          <a:xfrm>
            <a:off x="838199" y="1787857"/>
            <a:ext cx="10093657" cy="5213443"/>
          </a:xfrm>
          <a:prstGeom prst="rect">
            <a:avLst/>
          </a:prstGeom>
        </p:spPr>
      </p:pic>
    </p:spTree>
    <p:extLst>
      <p:ext uri="{BB962C8B-B14F-4D97-AF65-F5344CB8AC3E}">
        <p14:creationId xmlns:p14="http://schemas.microsoft.com/office/powerpoint/2010/main" val="5514881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1345</TotalTime>
  <Words>358</Words>
  <Application>Microsoft Office PowerPoint</Application>
  <PresentationFormat>宽屏</PresentationFormat>
  <Paragraphs>28</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宋体</vt:lpstr>
      <vt:lpstr>Arial</vt:lpstr>
      <vt:lpstr>Calibri</vt:lpstr>
      <vt:lpstr>Calibri Light</vt:lpstr>
      <vt:lpstr>Office 主题</vt:lpstr>
      <vt:lpstr>内容概要</vt:lpstr>
      <vt:lpstr>ClassLoader</vt:lpstr>
      <vt:lpstr>Classloader的组织结构</vt:lpstr>
      <vt:lpstr>Java中类加载器组织结构图</vt:lpstr>
      <vt:lpstr>类加载器中的委托机制以及两个概念</vt:lpstr>
      <vt:lpstr>Android中类加载器</vt:lpstr>
      <vt:lpstr>Android中的上下文环境</vt:lpstr>
      <vt:lpstr>Android中的资源管理</vt:lpstr>
      <vt:lpstr>图示：</vt:lpstr>
    </vt:vector>
  </TitlesOfParts>
  <Company>BaiDu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内容概要</dc:title>
  <dc:creator>Liu,Hongjian</dc:creator>
  <cp:lastModifiedBy>Liu,Hongjian</cp:lastModifiedBy>
  <cp:revision>8</cp:revision>
  <dcterms:created xsi:type="dcterms:W3CDTF">2015-06-14T08:01:44Z</dcterms:created>
  <dcterms:modified xsi:type="dcterms:W3CDTF">2015-06-15T06:27:18Z</dcterms:modified>
</cp:coreProperties>
</file>