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8" r:id="rId2"/>
    <p:sldId id="338" r:id="rId3"/>
    <p:sldId id="422" r:id="rId4"/>
    <p:sldId id="431" r:id="rId5"/>
    <p:sldId id="356" r:id="rId6"/>
    <p:sldId id="420" r:id="rId7"/>
    <p:sldId id="421" r:id="rId8"/>
    <p:sldId id="441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2" r:id="rId17"/>
    <p:sldId id="434" r:id="rId18"/>
    <p:sldId id="433" r:id="rId19"/>
    <p:sldId id="438" r:id="rId20"/>
    <p:sldId id="435" r:id="rId21"/>
    <p:sldId id="436" r:id="rId22"/>
    <p:sldId id="437" r:id="rId23"/>
    <p:sldId id="439" r:id="rId24"/>
    <p:sldId id="440" r:id="rId25"/>
    <p:sldId id="419" r:id="rId26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602"/>
    <a:srgbClr val="FF9999"/>
    <a:srgbClr val="231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0873" autoAdjust="0"/>
  </p:normalViewPr>
  <p:slideViewPr>
    <p:cSldViewPr>
      <p:cViewPr varScale="1">
        <p:scale>
          <a:sx n="82" d="100"/>
          <a:sy n="82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7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Error</a:t>
            </a:r>
            <a:r>
              <a:rPr lang="zh-CN" altLang="en-US" sz="1200" dirty="0" smtClean="0"/>
              <a:t>一般是指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虚拟机相关的问题，如系统崩溃、虚拟机出错误、动态链接失败等，这种错误无法恢复或不可能捕获，将导致应用程序中断，通常应用程序无法处理这些错误，因此应用程序不应该捕获</a:t>
            </a:r>
            <a:r>
              <a:rPr lang="en-US" altLang="zh-CN" sz="1200" dirty="0" smtClean="0"/>
              <a:t>Error</a:t>
            </a:r>
            <a:r>
              <a:rPr lang="zh-CN" altLang="en-US" sz="1200" dirty="0" smtClean="0"/>
              <a:t>对象，也无须在其</a:t>
            </a:r>
            <a:r>
              <a:rPr lang="en-US" altLang="zh-CN" sz="1200" dirty="0" smtClean="0"/>
              <a:t>throws</a:t>
            </a:r>
            <a:r>
              <a:rPr lang="zh-CN" altLang="en-US" sz="1200" dirty="0" smtClean="0"/>
              <a:t>子句中声明该方法抛出任何</a:t>
            </a:r>
            <a:r>
              <a:rPr lang="en-US" altLang="zh-CN" sz="1200" dirty="0" smtClean="0"/>
              <a:t>Error</a:t>
            </a:r>
            <a:r>
              <a:rPr lang="zh-CN" altLang="en-US" sz="1200" dirty="0" smtClean="0"/>
              <a:t>或其子类。</a:t>
            </a:r>
            <a:endParaRPr lang="en-US" altLang="zh-CN" sz="1200" dirty="0" smtClean="0"/>
          </a:p>
          <a:p>
            <a:r>
              <a:rPr lang="en-US" altLang="zh-CN" sz="1200" dirty="0" smtClean="0"/>
              <a:t>Exception</a:t>
            </a:r>
            <a:r>
              <a:rPr lang="zh-CN" altLang="en-US" sz="1200" dirty="0" smtClean="0"/>
              <a:t>分为运行时异常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RuntimeException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和非运行时异常，也称之为不检查异常</a:t>
            </a:r>
            <a:r>
              <a:rPr lang="en-US" altLang="zh-CN" sz="1200" dirty="0" smtClean="0"/>
              <a:t>(Unchecked Exception)</a:t>
            </a:r>
            <a:r>
              <a:rPr lang="zh-CN" altLang="en-US" sz="1200" dirty="0" smtClean="0"/>
              <a:t>和检查异常</a:t>
            </a:r>
            <a:r>
              <a:rPr lang="en-US" altLang="zh-CN" sz="1200" dirty="0" smtClean="0"/>
              <a:t>(Checked Exception)</a:t>
            </a:r>
          </a:p>
          <a:p>
            <a:r>
              <a:rPr lang="zh-CN" altLang="en-US" sz="1200" dirty="0" smtClean="0"/>
              <a:t>出现运行时异常后，系统会把异常一直往上层抛，一直遇到处理代码。如果没有处理块，到最上层，如果是多线程就由</a:t>
            </a:r>
            <a:r>
              <a:rPr lang="en-US" altLang="zh-CN" sz="1200" dirty="0" err="1" smtClean="0"/>
              <a:t>Thread.run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抛出，如果是单线程就被</a:t>
            </a:r>
            <a:r>
              <a:rPr lang="en-US" altLang="zh-CN" sz="1200" dirty="0" smtClean="0"/>
              <a:t>main()</a:t>
            </a:r>
            <a:r>
              <a:rPr lang="zh-CN" altLang="en-US" sz="1200" dirty="0" smtClean="0"/>
              <a:t>抛出。抛出之后，如果是线程，这个线程也就退出了。如果是主程序抛出的异常，那么这整个程序也就退出了。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7CE471-7A4F-40C8-B8D8-70A3CA0152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924944"/>
            <a:ext cx="7772400" cy="12390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  <a:ea typeface="黑体" pitchFamily="2" charset="-122"/>
              </a:rPr>
              <a:t>常见崩溃简介及分析</a:t>
            </a:r>
            <a: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  <a:t/>
            </a:r>
            <a:br>
              <a:rPr lang="en-US" altLang="zh-CN" dirty="0" smtClean="0">
                <a:solidFill>
                  <a:schemeClr val="tx1"/>
                </a:solidFill>
                <a:ea typeface="黑体" pitchFamily="2" charset="-122"/>
              </a:rPr>
            </a:br>
            <a:endParaRPr lang="zh-CN" altLang="en-US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380506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Exception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Error</a:t>
            </a:r>
            <a:r>
              <a:rPr lang="zh-CN" altLang="en-US" sz="2000" dirty="0"/>
              <a:t>一般是指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虚拟机相关的问题，如系统崩溃、虚拟机出错误、动态链接失败等，这种错误无法恢复或不可能捕获，将导致应用程序中断，通常应用程序无法处理这些错误，因此应用程序不应该捕获</a:t>
            </a:r>
            <a:r>
              <a:rPr lang="en-US" altLang="zh-CN" sz="2000" dirty="0"/>
              <a:t>Error</a:t>
            </a:r>
            <a:r>
              <a:rPr lang="zh-CN" altLang="en-US" sz="2000" dirty="0"/>
              <a:t>对象，也无须在其</a:t>
            </a:r>
            <a:r>
              <a:rPr lang="en-US" altLang="zh-CN" sz="2000" dirty="0"/>
              <a:t>throws</a:t>
            </a:r>
            <a:r>
              <a:rPr lang="zh-CN" altLang="en-US" sz="2000" dirty="0"/>
              <a:t>子句中声明该方法抛出任何</a:t>
            </a:r>
            <a:r>
              <a:rPr lang="en-US" altLang="zh-CN" sz="2000" dirty="0"/>
              <a:t>Error</a:t>
            </a:r>
            <a:r>
              <a:rPr lang="zh-CN" altLang="en-US" sz="2000" dirty="0"/>
              <a:t>或其子类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r>
              <a:rPr lang="en-US" altLang="zh-CN" sz="2000" dirty="0" smtClean="0"/>
              <a:t>Exception</a:t>
            </a:r>
            <a:r>
              <a:rPr lang="zh-CN" altLang="en-US" sz="2000" dirty="0"/>
              <a:t>分为运行时异常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RuntimeException</a:t>
            </a:r>
            <a:r>
              <a:rPr lang="en-US" altLang="zh-CN" sz="2000" dirty="0"/>
              <a:t>)</a:t>
            </a:r>
            <a:r>
              <a:rPr lang="zh-CN" altLang="en-US" sz="2000" dirty="0"/>
              <a:t>和非运行时异常，也称之为不检查异常</a:t>
            </a:r>
            <a:r>
              <a:rPr lang="en-US" altLang="zh-CN" sz="2000" dirty="0"/>
              <a:t>(Unchecked Exception)</a:t>
            </a:r>
            <a:r>
              <a:rPr lang="zh-CN" altLang="en-US" sz="2000" dirty="0"/>
              <a:t>和检查异常</a:t>
            </a:r>
            <a:r>
              <a:rPr lang="en-US" altLang="zh-CN" sz="2000" dirty="0"/>
              <a:t>(Checked Exception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出现运行时异</a:t>
            </a:r>
            <a:r>
              <a:rPr lang="zh-CN" altLang="en-US" sz="2000" dirty="0"/>
              <a:t>常后，系统会把异常一直往上层抛，一直遇到处理代码。如果没有处理块，到最上层，如果是多线程就由</a:t>
            </a:r>
            <a:r>
              <a:rPr lang="en-US" altLang="zh-CN" sz="2000" dirty="0" err="1"/>
              <a:t>Thread.run</a:t>
            </a:r>
            <a:r>
              <a:rPr lang="en-US" altLang="zh-CN" sz="2000" dirty="0"/>
              <a:t>()</a:t>
            </a:r>
            <a:r>
              <a:rPr lang="zh-CN" altLang="en-US" sz="2000" dirty="0"/>
              <a:t>抛出，如果是单线程就被</a:t>
            </a:r>
            <a:r>
              <a:rPr lang="en-US" altLang="zh-CN" sz="2000" dirty="0"/>
              <a:t>main()</a:t>
            </a:r>
            <a:r>
              <a:rPr lang="zh-CN" altLang="en-US" sz="2000" dirty="0"/>
              <a:t>抛出。抛出之后，如果是线程，这个线程也就退出了。如果是主程序抛出的异常，那么这整个程序也就退出了</a:t>
            </a:r>
            <a:r>
              <a:rPr lang="zh-CN" altLang="en-US" sz="2000" dirty="0" smtClean="0"/>
              <a:t>。</a:t>
            </a:r>
          </a:p>
          <a:p>
            <a:r>
              <a:rPr kumimoji="1" lang="zh-CN" altLang="en-US" sz="2000" dirty="0" smtClean="0"/>
              <a:t>未捕获的异常可以用</a:t>
            </a:r>
            <a:r>
              <a:rPr lang="en-US" altLang="zh-CN" sz="2000" dirty="0" err="1"/>
              <a:t>Thread.UncaughtExceptionHandler</a:t>
            </a:r>
            <a:endParaRPr kumimoji="1" lang="zh-CN" altLang="en-US" sz="20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3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常见运行时异常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NullPointerException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空指针引用异常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ClassCastException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类型强制转换异常。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IllegalArgumentException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传递非法参数异常。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ArithmeticException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算术运算异常</a:t>
            </a:r>
            <a:endParaRPr lang="en-US" altLang="zh-CN" sz="2000" dirty="0"/>
          </a:p>
          <a:p>
            <a:r>
              <a:rPr lang="en-US" altLang="zh-TW" sz="2000" dirty="0"/>
              <a:t>5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ArrayStoreException</a:t>
            </a:r>
            <a:r>
              <a:rPr lang="en-US" altLang="zh-TW" sz="2000" dirty="0"/>
              <a:t> - </a:t>
            </a:r>
            <a:r>
              <a:rPr lang="zh-TW" altLang="en-US" sz="2000" dirty="0"/>
              <a:t>向数组中存放与声明类型不兼容对象异常</a:t>
            </a:r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IndexOutOfBoundsException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下标越界异常</a:t>
            </a:r>
            <a:endParaRPr lang="en-US" altLang="zh-CN" sz="2000" dirty="0"/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NegativeArraySizeException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创建一个大小为负数的数组错误异常</a:t>
            </a: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NumberFormatException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数字格式异常</a:t>
            </a:r>
            <a:endParaRPr lang="en-US" altLang="zh-CN" sz="2000" dirty="0"/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SecurityException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安全异常</a:t>
            </a:r>
            <a:endParaRPr lang="en-US" altLang="zh-CN" sz="2000" dirty="0"/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UnsupportedOperationException</a:t>
            </a:r>
            <a:r>
              <a:rPr lang="en-US" altLang="zh-CN" sz="2000" dirty="0"/>
              <a:t> - </a:t>
            </a:r>
            <a:r>
              <a:rPr lang="zh-CN" altLang="en-US" sz="2000" dirty="0"/>
              <a:t>不支持的操作异常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635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什么是</a:t>
            </a:r>
            <a:r>
              <a:rPr kumimoji="1" lang="en-US" altLang="zh-CN" dirty="0" smtClean="0">
                <a:solidFill>
                  <a:srgbClr val="000000"/>
                </a:solidFill>
              </a:rPr>
              <a:t>ANR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ANR</a:t>
            </a:r>
            <a:r>
              <a:rPr lang="zh-CN" altLang="zh-CN" sz="2000" dirty="0"/>
              <a:t>，是</a:t>
            </a:r>
            <a:r>
              <a:rPr lang="en-US" altLang="zh-CN" sz="2000" dirty="0"/>
              <a:t>“Application Not Responding”</a:t>
            </a:r>
            <a:r>
              <a:rPr lang="zh-CN" altLang="zh-CN" sz="2000" dirty="0"/>
              <a:t>的缩写，即</a:t>
            </a:r>
            <a:r>
              <a:rPr lang="en-US" altLang="zh-CN" sz="2000" dirty="0"/>
              <a:t>“</a:t>
            </a:r>
            <a:r>
              <a:rPr lang="zh-CN" altLang="zh-CN" sz="2000" dirty="0"/>
              <a:t>应用程序无响应</a:t>
            </a:r>
            <a:r>
              <a:rPr lang="en-US" altLang="zh-CN" sz="2000" dirty="0"/>
              <a:t>”</a:t>
            </a:r>
            <a:r>
              <a:rPr lang="zh-CN" altLang="zh-CN" sz="2000" dirty="0"/>
              <a:t>。在</a:t>
            </a:r>
            <a:r>
              <a:rPr lang="en-US" altLang="zh-CN" sz="2000" dirty="0"/>
              <a:t>Android</a:t>
            </a:r>
            <a:r>
              <a:rPr lang="zh-CN" altLang="zh-CN" sz="2000" dirty="0"/>
              <a:t>中，</a:t>
            </a:r>
            <a:r>
              <a:rPr lang="en-US" altLang="zh-CN" sz="2000" dirty="0" err="1"/>
              <a:t>ActivityManagerService</a:t>
            </a:r>
            <a:r>
              <a:rPr lang="zh-CN" altLang="zh-CN" sz="2000" dirty="0"/>
              <a:t>（简称</a:t>
            </a:r>
            <a:r>
              <a:rPr lang="en-US" altLang="zh-CN" sz="2000" dirty="0"/>
              <a:t>AMS</a:t>
            </a:r>
            <a:r>
              <a:rPr lang="zh-CN" altLang="zh-CN" sz="2000" dirty="0"/>
              <a:t>）和</a:t>
            </a:r>
            <a:r>
              <a:rPr lang="en-US" altLang="zh-CN" sz="2000" dirty="0" err="1"/>
              <a:t>WindowManagerService</a:t>
            </a:r>
            <a:r>
              <a:rPr lang="zh-CN" altLang="zh-CN" sz="2000" dirty="0"/>
              <a:t>（简称</a:t>
            </a:r>
            <a:r>
              <a:rPr lang="en-US" altLang="zh-CN" sz="2000" dirty="0"/>
              <a:t>WMS</a:t>
            </a:r>
            <a:r>
              <a:rPr lang="zh-CN" altLang="zh-CN" sz="2000" dirty="0"/>
              <a:t>）会监测应用程序的响应时间，如果应用程序主线程（即</a:t>
            </a:r>
            <a:r>
              <a:rPr lang="en-US" altLang="zh-CN" sz="2000" dirty="0"/>
              <a:t>UI</a:t>
            </a:r>
            <a:r>
              <a:rPr lang="zh-CN" altLang="zh-CN" sz="2000" dirty="0"/>
              <a:t>线程）在超时时间内对输入事件没有处理完毕，或者对特定操作没有执行完毕，就会出现</a:t>
            </a:r>
            <a:r>
              <a:rPr lang="en-US" altLang="zh-CN" sz="2000" dirty="0"/>
              <a:t>ANR</a:t>
            </a:r>
            <a:r>
              <a:rPr lang="zh-CN" altLang="zh-CN" sz="2000" dirty="0"/>
              <a:t>。对于输入事件没有处理完毕产生的</a:t>
            </a:r>
            <a:r>
              <a:rPr lang="en-US" altLang="zh-CN" sz="2000" dirty="0"/>
              <a:t>ANR</a:t>
            </a:r>
            <a:r>
              <a:rPr lang="zh-CN" altLang="zh-CN" sz="2000" dirty="0"/>
              <a:t>，</a:t>
            </a:r>
            <a:r>
              <a:rPr lang="en-US" altLang="zh-CN" sz="2000" dirty="0"/>
              <a:t>Android</a:t>
            </a:r>
            <a:r>
              <a:rPr lang="zh-CN" altLang="zh-CN" sz="2000" dirty="0"/>
              <a:t>会显示一个对话框，提示用户当前应用程序没有响应，用户可以选择继续等待或者关闭这个应用程序（也就是杀掉这个应用程序的进程）</a:t>
            </a:r>
            <a:r>
              <a:rPr lang="zh-CN" altLang="zh-CN" sz="2000" dirty="0" smtClean="0"/>
              <a:t>。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zh-CN" sz="2000" dirty="0"/>
              <a:t>主线程中进行操作超过响应时间</a:t>
            </a:r>
          </a:p>
          <a:p>
            <a:r>
              <a:rPr lang="zh-CN" altLang="zh-CN" sz="2000" dirty="0"/>
              <a:t>用户输入时间</a:t>
            </a:r>
            <a:r>
              <a:rPr lang="en-US" altLang="zh-CN" sz="2000" dirty="0"/>
              <a:t>5s</a:t>
            </a:r>
            <a:r>
              <a:rPr lang="zh-CN" altLang="zh-CN" sz="2000" dirty="0"/>
              <a:t>内没有响应，弹出</a:t>
            </a:r>
            <a:r>
              <a:rPr lang="en-US" altLang="zh-CN" sz="2000" dirty="0" err="1"/>
              <a:t>anr</a:t>
            </a:r>
            <a:r>
              <a:rPr lang="zh-CN" altLang="zh-CN" sz="2000" dirty="0"/>
              <a:t>对话框</a:t>
            </a:r>
          </a:p>
          <a:p>
            <a:r>
              <a:rPr lang="zh-CN" altLang="zh-CN" sz="2000" dirty="0"/>
              <a:t>广播接受者的</a:t>
            </a:r>
            <a:r>
              <a:rPr lang="en-US" altLang="zh-CN" sz="2000" dirty="0" err="1"/>
              <a:t>onReceiver</a:t>
            </a:r>
            <a:r>
              <a:rPr lang="zh-CN" altLang="zh-CN" sz="2000" dirty="0"/>
              <a:t>的执行时间超过</a:t>
            </a:r>
            <a:r>
              <a:rPr lang="en-US" altLang="zh-CN" sz="2000" dirty="0" smtClean="0"/>
              <a:t>10s</a:t>
            </a:r>
          </a:p>
          <a:p>
            <a:r>
              <a:rPr lang="zh-CN" altLang="en-US" sz="2000" dirty="0"/>
              <a:t>主线程在执行</a:t>
            </a:r>
            <a:r>
              <a:rPr lang="en-US" altLang="zh-CN" sz="2000" dirty="0"/>
              <a:t>Service</a:t>
            </a:r>
            <a:r>
              <a:rPr lang="zh-CN" altLang="en-US" sz="2000" dirty="0"/>
              <a:t>的各个生命周期函数时</a:t>
            </a:r>
            <a:r>
              <a:rPr lang="en-US" altLang="zh-CN" sz="2000" dirty="0"/>
              <a:t>20</a:t>
            </a:r>
            <a:r>
              <a:rPr lang="zh-CN" altLang="en-US" sz="2000" dirty="0"/>
              <a:t>秒内没有执</a:t>
            </a:r>
            <a:r>
              <a:rPr lang="zh-CN" altLang="en-US" sz="2000" dirty="0" smtClean="0"/>
              <a:t>行完</a:t>
            </a:r>
            <a:endParaRPr lang="en-US" altLang="zh-CN" sz="2000" dirty="0" smtClean="0"/>
          </a:p>
          <a:p>
            <a:endParaRPr lang="zh-CN" altLang="zh-CN" sz="2000" dirty="0"/>
          </a:p>
          <a:p>
            <a:endParaRPr lang="zh-CN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790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ANR</a:t>
            </a:r>
            <a:r>
              <a:rPr kumimoji="1" lang="zh-CN" altLang="en-US" dirty="0" smtClean="0">
                <a:solidFill>
                  <a:srgbClr val="000000"/>
                </a:solidFill>
              </a:rPr>
              <a:t>如何产生的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2049" name="Picture 1" descr="C:\Users\LIXUYA~1\AppData\Local\Temp\BaiduHi\6F2A4F12-E8F6-44A0-BC35-736EE792ED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8914"/>
            <a:ext cx="64960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7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Anr</a:t>
            </a:r>
            <a:r>
              <a:rPr kumimoji="1" lang="zh-CN" altLang="en-US" dirty="0" smtClean="0">
                <a:solidFill>
                  <a:srgbClr val="000000"/>
                </a:solidFill>
              </a:rPr>
              <a:t>产生原因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000" dirty="0"/>
              <a:t>应用进程自身引起的，主线程阻塞、挂起、死循环，应用进程的其他线程的</a:t>
            </a:r>
            <a:r>
              <a:rPr lang="en-US" altLang="zh-CN" sz="2000" dirty="0"/>
              <a:t>CPU</a:t>
            </a:r>
            <a:r>
              <a:rPr lang="zh-CN" altLang="zh-CN" sz="2000" dirty="0"/>
              <a:t>占用率高，使得主线程无法抢占到</a:t>
            </a:r>
            <a:r>
              <a:rPr lang="en-US" altLang="zh-CN" sz="2000" dirty="0"/>
              <a:t>CPU</a:t>
            </a:r>
            <a:r>
              <a:rPr lang="zh-CN" altLang="zh-CN" sz="2000" dirty="0"/>
              <a:t>时间片</a:t>
            </a:r>
          </a:p>
          <a:p>
            <a:r>
              <a:rPr lang="zh-CN" altLang="zh-CN" sz="2000" dirty="0" smtClean="0"/>
              <a:t>其他进程间接引起</a:t>
            </a:r>
            <a:r>
              <a:rPr lang="zh-CN" altLang="zh-CN" sz="2000" dirty="0"/>
              <a:t>的， </a:t>
            </a:r>
          </a:p>
          <a:p>
            <a:r>
              <a:rPr lang="zh-CN" altLang="zh-CN" sz="2000" dirty="0"/>
              <a:t>当前应用进程进行进程间通信请求其他进程，其他进程的操作长时间没有反馈</a:t>
            </a:r>
          </a:p>
          <a:p>
            <a:r>
              <a:rPr lang="zh-CN" altLang="zh-CN" sz="2000" dirty="0"/>
              <a:t>其他进程的</a:t>
            </a:r>
            <a:r>
              <a:rPr lang="en-US" altLang="zh-CN" sz="2000" dirty="0"/>
              <a:t>CPU</a:t>
            </a:r>
            <a:r>
              <a:rPr lang="zh-CN" altLang="zh-CN" sz="2000" dirty="0"/>
              <a:t>占用率高，使得当前应用进程无法抢占到</a:t>
            </a:r>
            <a:r>
              <a:rPr lang="en-US" altLang="zh-CN" sz="2000" dirty="0"/>
              <a:t>CPU</a:t>
            </a:r>
            <a:r>
              <a:rPr lang="zh-CN" altLang="zh-CN" sz="2000" dirty="0"/>
              <a:t>时间片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301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Traces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/>
              <a:t>//</a:t>
            </a:r>
            <a:r>
              <a:rPr lang="en-US" altLang="zh-TW" sz="1400" dirty="0" err="1"/>
              <a:t>WindowManager</a:t>
            </a:r>
            <a:r>
              <a:rPr lang="zh-TW" altLang="en-US" sz="1400" dirty="0"/>
              <a:t>所在的进程是</a:t>
            </a:r>
            <a:r>
              <a:rPr lang="en-US" altLang="zh-TW" sz="1400" dirty="0" err="1"/>
              <a:t>system_server</a:t>
            </a:r>
            <a:r>
              <a:rPr lang="zh-TW" altLang="en-US" sz="1400" dirty="0"/>
              <a:t>，进程号是</a:t>
            </a:r>
            <a:r>
              <a:rPr lang="en-US" altLang="zh-TW" sz="1400" dirty="0"/>
              <a:t>127</a:t>
            </a:r>
          </a:p>
          <a:p>
            <a:r>
              <a:rPr lang="en-US" altLang="zh-CN" sz="1400" dirty="0"/>
              <a:t>I/</a:t>
            </a:r>
            <a:r>
              <a:rPr lang="en-US" altLang="zh-CN" sz="1400" dirty="0" err="1"/>
              <a:t>WindowManager</a:t>
            </a:r>
            <a:r>
              <a:rPr lang="en-US" altLang="zh-CN" sz="1400" dirty="0"/>
              <a:t>( 127): Input event dispatching timed out sending to </a:t>
            </a:r>
            <a:r>
              <a:rPr lang="en-US" altLang="zh-CN" sz="1400" dirty="0" err="1"/>
              <a:t>com.example.anrdemo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com.example.anrdemo.ANRActivity</a:t>
            </a:r>
            <a:endParaRPr lang="en-US" altLang="zh-CN" sz="1400" dirty="0"/>
          </a:p>
          <a:p>
            <a:r>
              <a:rPr lang="sk-SK" altLang="zh-CN" sz="1400" dirty="0"/>
              <a:t> </a:t>
            </a:r>
          </a:p>
          <a:p>
            <a:r>
              <a:rPr lang="sk-SK" altLang="zh-CN" sz="1400" dirty="0"/>
              <a:t>//system_server</a:t>
            </a:r>
            <a:r>
              <a:rPr lang="zh-CN" altLang="sk-SK" sz="1400" dirty="0"/>
              <a:t>进程中的</a:t>
            </a:r>
            <a:r>
              <a:rPr lang="sk-SK" altLang="zh-CN" sz="1400" dirty="0"/>
              <a:t>ActivityManagerService</a:t>
            </a:r>
            <a:r>
              <a:rPr lang="zh-CN" altLang="sk-SK" sz="1400" dirty="0"/>
              <a:t>请求</a:t>
            </a:r>
            <a:r>
              <a:rPr lang="sk-SK" altLang="zh-CN" sz="1400" dirty="0"/>
              <a:t>kernel</a:t>
            </a:r>
            <a:r>
              <a:rPr lang="zh-CN" altLang="sk-SK" sz="1400" dirty="0"/>
              <a:t>向</a:t>
            </a:r>
            <a:r>
              <a:rPr lang="sk-SK" altLang="zh-CN" sz="1400" dirty="0"/>
              <a:t>5033</a:t>
            </a:r>
            <a:r>
              <a:rPr lang="zh-CN" altLang="sk-SK" sz="1400" dirty="0"/>
              <a:t>进程发送</a:t>
            </a:r>
            <a:r>
              <a:rPr lang="sk-SK" altLang="zh-CN" sz="1400" dirty="0"/>
              <a:t>SIGNAL_QUIT</a:t>
            </a:r>
            <a:r>
              <a:rPr lang="zh-CN" altLang="sk-SK" sz="1400" dirty="0"/>
              <a:t>请求</a:t>
            </a:r>
            <a:endParaRPr lang="sk-SK" altLang="zh-CN" sz="1400" dirty="0"/>
          </a:p>
          <a:p>
            <a:r>
              <a:rPr lang="en-US" altLang="zh-CN" sz="1400" dirty="0" smtClean="0"/>
              <a:t>I</a:t>
            </a:r>
            <a:r>
              <a:rPr lang="en-US" altLang="zh-CN" sz="1400" dirty="0"/>
              <a:t>/Process ( 127): Sending signal. PID: 5033 SIG: 3</a:t>
            </a:r>
          </a:p>
          <a:p>
            <a:r>
              <a:rPr lang="sk-SK" altLang="zh-CN" sz="1400" dirty="0"/>
              <a:t> </a:t>
            </a:r>
          </a:p>
          <a:p>
            <a:r>
              <a:rPr lang="en-US" altLang="zh-CN" sz="1400" dirty="0"/>
              <a:t>//5033</a:t>
            </a:r>
            <a:r>
              <a:rPr lang="zh-CN" altLang="en-US" sz="1400" dirty="0"/>
              <a:t>进程的虚拟机实例接收到</a:t>
            </a:r>
            <a:r>
              <a:rPr lang="en-US" altLang="zh-CN" sz="1400" dirty="0"/>
              <a:t>SIGNAL_QUIT</a:t>
            </a:r>
            <a:r>
              <a:rPr lang="zh-CN" altLang="en-US" sz="1400" dirty="0"/>
              <a:t>信号后会将进程中各个线程的函数堆栈信息输出到</a:t>
            </a:r>
            <a:r>
              <a:rPr lang="en-US" altLang="zh-CN" sz="1400" dirty="0" err="1"/>
              <a:t>traces.txt</a:t>
            </a:r>
            <a:r>
              <a:rPr lang="zh-CN" altLang="en-US" sz="1400" dirty="0"/>
              <a:t>文件中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发生</a:t>
            </a:r>
            <a:r>
              <a:rPr lang="en-US" altLang="zh-CN" sz="1400" dirty="0"/>
              <a:t>ANR</a:t>
            </a:r>
            <a:r>
              <a:rPr lang="zh-CN" altLang="en-US" sz="1400" dirty="0"/>
              <a:t>的进程正常情况下会第一个输出</a:t>
            </a:r>
          </a:p>
          <a:p>
            <a:r>
              <a:rPr lang="en-US" altLang="zh-CN" sz="1400" dirty="0"/>
              <a:t>I/</a:t>
            </a:r>
            <a:r>
              <a:rPr lang="en-US" altLang="zh-CN" sz="1400" dirty="0" err="1"/>
              <a:t>dalvikvm</a:t>
            </a:r>
            <a:r>
              <a:rPr lang="en-US" altLang="zh-CN" sz="1400" dirty="0"/>
              <a:t>( 5033): </a:t>
            </a:r>
            <a:r>
              <a:rPr lang="en-US" altLang="zh-CN" sz="1400" dirty="0" err="1"/>
              <a:t>threadid</a:t>
            </a:r>
            <a:r>
              <a:rPr lang="en-US" altLang="zh-CN" sz="1400" dirty="0"/>
              <a:t>=4: reacting to signal 3</a:t>
            </a:r>
          </a:p>
          <a:p>
            <a:r>
              <a:rPr lang="en-US" altLang="zh-CN" sz="1400" dirty="0"/>
              <a:t>I/</a:t>
            </a:r>
            <a:r>
              <a:rPr lang="en-US" altLang="zh-CN" sz="1400" dirty="0" err="1"/>
              <a:t>dalvikvm</a:t>
            </a:r>
            <a:r>
              <a:rPr lang="en-US" altLang="zh-CN" sz="1400" dirty="0"/>
              <a:t>( 5033): Wrote stack traces to '/data/</a:t>
            </a:r>
            <a:r>
              <a:rPr lang="en-US" altLang="zh-CN" sz="1400" dirty="0" err="1"/>
              <a:t>anr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traces.txt</a:t>
            </a:r>
            <a:r>
              <a:rPr lang="en-US" altLang="zh-CN" sz="1400" dirty="0"/>
              <a:t>'</a:t>
            </a:r>
          </a:p>
          <a:p>
            <a:r>
              <a:rPr lang="en-US" altLang="zh-TW" sz="1400" dirty="0"/>
              <a:t>... ...//</a:t>
            </a:r>
            <a:r>
              <a:rPr lang="zh-TW" altLang="en-US" sz="1400" dirty="0"/>
              <a:t>另外还有其他一些进程</a:t>
            </a:r>
          </a:p>
          <a:p>
            <a:r>
              <a:rPr lang="sk-SK" altLang="zh-CN" sz="1400" dirty="0"/>
              <a:t> </a:t>
            </a:r>
          </a:p>
          <a:p>
            <a:r>
              <a:rPr lang="en-US" altLang="zh-CN" sz="1400" dirty="0"/>
              <a:t>//</a:t>
            </a:r>
            <a:r>
              <a:rPr lang="zh-CN" altLang="en-US" sz="1400" dirty="0"/>
              <a:t>随后会输出</a:t>
            </a:r>
            <a:r>
              <a:rPr lang="en-US" altLang="zh-CN" sz="1400" dirty="0"/>
              <a:t>CPU</a:t>
            </a:r>
            <a:r>
              <a:rPr lang="zh-CN" altLang="en-US" sz="1400" dirty="0"/>
              <a:t>使用情况</a:t>
            </a:r>
          </a:p>
          <a:p>
            <a:r>
              <a:rPr lang="en-US" altLang="zh-CN" sz="1400" dirty="0"/>
              <a:t>E/</a:t>
            </a:r>
            <a:r>
              <a:rPr lang="en-US" altLang="zh-CN" sz="1400" dirty="0" err="1"/>
              <a:t>ActivityManager</a:t>
            </a:r>
            <a:r>
              <a:rPr lang="en-US" altLang="zh-CN" sz="1400" dirty="0"/>
              <a:t>( 127): ANR in </a:t>
            </a:r>
            <a:r>
              <a:rPr lang="en-US" altLang="zh-CN" sz="1400" dirty="0" err="1"/>
              <a:t>com.example.anrdemo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com.example.anrdemo</a:t>
            </a:r>
            <a:r>
              <a:rPr lang="en-US" altLang="zh-CN" sz="1400" dirty="0"/>
              <a:t>/.</a:t>
            </a:r>
            <a:r>
              <a:rPr lang="en-US" altLang="zh-CN" sz="1400" dirty="0" err="1"/>
              <a:t>ANRActivity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//Reason</a:t>
            </a:r>
            <a:r>
              <a:rPr lang="zh-CN" altLang="en-US" sz="1400" dirty="0"/>
              <a:t>表示导致</a:t>
            </a:r>
            <a:r>
              <a:rPr lang="en-US" altLang="zh-CN" sz="1400" dirty="0"/>
              <a:t>ANR</a:t>
            </a:r>
            <a:r>
              <a:rPr lang="zh-CN" altLang="en-US" sz="1400" dirty="0"/>
              <a:t>问题的直接原因</a:t>
            </a:r>
          </a:p>
          <a:p>
            <a:r>
              <a:rPr lang="en-US" altLang="zh-CN" sz="1400" dirty="0"/>
              <a:t>E/</a:t>
            </a:r>
            <a:r>
              <a:rPr lang="en-US" altLang="zh-CN" sz="1400" dirty="0" err="1"/>
              <a:t>ActivityManager</a:t>
            </a:r>
            <a:r>
              <a:rPr lang="en-US" altLang="zh-CN" sz="1400" dirty="0"/>
              <a:t>( 127): Reason: </a:t>
            </a:r>
            <a:r>
              <a:rPr lang="en-US" altLang="zh-CN" sz="1400" dirty="0" err="1"/>
              <a:t>keyDispatchingTimedOut</a:t>
            </a:r>
            <a:endParaRPr lang="en-US" altLang="zh-CN" sz="1400" dirty="0"/>
          </a:p>
          <a:p>
            <a:r>
              <a:rPr lang="it-IT" altLang="zh-CN" sz="1400" dirty="0"/>
              <a:t>E/</a:t>
            </a:r>
            <a:r>
              <a:rPr lang="it-IT" altLang="zh-CN" sz="1400" dirty="0" err="1"/>
              <a:t>ActivityManager</a:t>
            </a:r>
            <a:r>
              <a:rPr lang="it-IT" altLang="zh-CN" sz="1400" dirty="0"/>
              <a:t>( 127): </a:t>
            </a:r>
            <a:r>
              <a:rPr lang="it-IT" altLang="zh-CN" sz="1400" dirty="0" err="1"/>
              <a:t>Load</a:t>
            </a:r>
            <a:r>
              <a:rPr lang="it-IT" altLang="zh-CN" sz="1400" dirty="0"/>
              <a:t>: 3.85 / 3.41 / 3.16</a:t>
            </a:r>
          </a:p>
          <a:p>
            <a:endParaRPr lang="it-IT" altLang="zh-CN" sz="1400" dirty="0"/>
          </a:p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23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Traces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2"/>
          </a:xfrm>
        </p:spPr>
        <p:txBody>
          <a:bodyPr/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请注意</a:t>
            </a:r>
            <a:r>
              <a:rPr lang="en-US" altLang="zh-CN" sz="1600" dirty="0"/>
              <a:t>ago</a:t>
            </a:r>
            <a:r>
              <a:rPr lang="zh-CN" altLang="en-US" sz="1600" dirty="0"/>
              <a:t>，表示</a:t>
            </a:r>
            <a:r>
              <a:rPr lang="en-US" altLang="zh-CN" sz="1600" dirty="0"/>
              <a:t>ANR</a:t>
            </a:r>
            <a:r>
              <a:rPr lang="zh-CN" altLang="en-US" sz="1600" dirty="0"/>
              <a:t>发生之前的一段时间内的</a:t>
            </a:r>
            <a:r>
              <a:rPr lang="en-US" altLang="zh-CN" sz="1600" dirty="0"/>
              <a:t>CPU</a:t>
            </a:r>
            <a:r>
              <a:rPr lang="zh-CN" altLang="en-US" sz="1600" dirty="0"/>
              <a:t>使用率，并不是某一时刻的值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CPU usage from 26835ms to 3662ms ago with 99% awake: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9.4% 98/</a:t>
            </a:r>
            <a:r>
              <a:rPr lang="en-US" altLang="zh-CN" sz="1600" dirty="0" err="1"/>
              <a:t>mediaserver</a:t>
            </a:r>
            <a:r>
              <a:rPr lang="en-US" altLang="zh-CN" sz="1600" dirty="0"/>
              <a:t>: 9.4% user + 0% kernel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8.9% 127/</a:t>
            </a:r>
            <a:r>
              <a:rPr lang="en-US" altLang="zh-CN" sz="1600" dirty="0" err="1"/>
              <a:t>system_server</a:t>
            </a:r>
            <a:r>
              <a:rPr lang="en-US" altLang="zh-CN" sz="1600" dirty="0"/>
              <a:t>: 6.9% user + 2% kernel / faults: 1823 minor</a:t>
            </a:r>
          </a:p>
          <a:p>
            <a:r>
              <a:rPr lang="en-US" altLang="zh-CN" sz="1600" dirty="0"/>
              <a:t>... ...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+0% 5033/</a:t>
            </a:r>
            <a:r>
              <a:rPr lang="en-US" altLang="zh-CN" sz="1600" dirty="0" err="1"/>
              <a:t>com.example.anrdemo</a:t>
            </a:r>
            <a:r>
              <a:rPr lang="en-US" altLang="zh-CN" sz="1600" dirty="0"/>
              <a:t>: 0% user + 0% kernel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39% TOTAL: 32% user + 6.1% kernel</a:t>
            </a:r>
          </a:p>
          <a:p>
            <a:r>
              <a:rPr lang="sk-SK" altLang="zh-CN" sz="1600" dirty="0"/>
              <a:t> </a:t>
            </a:r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这里是</a:t>
            </a:r>
            <a:r>
              <a:rPr lang="en-US" altLang="zh-CN" sz="1600" dirty="0"/>
              <a:t>later</a:t>
            </a:r>
            <a:r>
              <a:rPr lang="zh-CN" altLang="en-US" sz="1600" dirty="0"/>
              <a:t>，表示</a:t>
            </a:r>
            <a:r>
              <a:rPr lang="en-US" altLang="zh-CN" sz="1600" dirty="0"/>
              <a:t>ANR</a:t>
            </a:r>
            <a:r>
              <a:rPr lang="zh-CN" altLang="en-US" sz="1600" dirty="0"/>
              <a:t>发生之后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CPU usage from 601ms to 1132ms later with 99% awake: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10% 127/</a:t>
            </a:r>
            <a:r>
              <a:rPr lang="en-US" altLang="zh-CN" sz="1600" dirty="0" err="1"/>
              <a:t>system_server</a:t>
            </a:r>
            <a:r>
              <a:rPr lang="en-US" altLang="zh-CN" sz="1600" dirty="0"/>
              <a:t>: 1.7% user + 8.9% kernel / faults: 5 minor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10% 163/</a:t>
            </a:r>
            <a:r>
              <a:rPr lang="en-US" altLang="zh-CN" sz="1600" dirty="0" err="1"/>
              <a:t>InputDispatcher</a:t>
            </a:r>
            <a:r>
              <a:rPr lang="en-US" altLang="zh-CN" sz="1600" dirty="0"/>
              <a:t>: 1.7% user + 8.9% kernel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1.7% 127/</a:t>
            </a:r>
            <a:r>
              <a:rPr lang="en-US" altLang="zh-CN" sz="1600" dirty="0" err="1"/>
              <a:t>system_server</a:t>
            </a:r>
            <a:r>
              <a:rPr lang="en-US" altLang="zh-CN" sz="1600" dirty="0"/>
              <a:t>: 1.7% user + 0% kernel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1.7% 135/</a:t>
            </a:r>
            <a:r>
              <a:rPr lang="en-US" altLang="zh-CN" sz="1600" dirty="0" err="1"/>
              <a:t>SurfaceFlinger</a:t>
            </a:r>
            <a:r>
              <a:rPr lang="en-US" altLang="zh-CN" sz="1600" dirty="0"/>
              <a:t>: 0% user + 1.7% kernel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1.7% 2814/Binder Thread #: 1.7% user + 0% kernel</a:t>
            </a:r>
          </a:p>
          <a:p>
            <a:r>
              <a:rPr lang="en-US" altLang="zh-CN" sz="1600" dirty="0"/>
              <a:t>... ...</a:t>
            </a:r>
          </a:p>
          <a:p>
            <a:r>
              <a:rPr lang="en-US" altLang="zh-CN" sz="1600" dirty="0"/>
              <a:t>E/</a:t>
            </a:r>
            <a:r>
              <a:rPr lang="en-US" altLang="zh-CN" sz="1600" dirty="0" err="1"/>
              <a:t>ActivityManager</a:t>
            </a:r>
            <a:r>
              <a:rPr lang="en-US" altLang="zh-CN" sz="1600" dirty="0"/>
              <a:t>( 127): 37% TOTAL: 27% user + 9.2% kernel</a:t>
            </a:r>
          </a:p>
          <a:p>
            <a:endParaRPr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196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常见信号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883298"/>
          </a:xfrm>
        </p:spPr>
        <p:txBody>
          <a:bodyPr/>
          <a:lstStyle/>
          <a:p>
            <a:r>
              <a:rPr lang="de-DE" altLang="zh-CN" sz="2000" dirty="0"/>
              <a:t> </a:t>
            </a:r>
            <a:r>
              <a:rPr lang="de-DE" altLang="zh-CN" sz="2000" dirty="0" smtClean="0"/>
              <a:t>SIGHUP        </a:t>
            </a:r>
            <a:r>
              <a:rPr lang="de-DE" altLang="zh-CN" sz="2000" dirty="0"/>
              <a:t>1       Term    </a:t>
            </a:r>
            <a:r>
              <a:rPr lang="zh-CN" altLang="de-DE" sz="2000" dirty="0"/>
              <a:t>在控制终端检测到挂起，或控制进程死亡</a:t>
            </a:r>
            <a:endParaRPr lang="de-DE" altLang="zh-CN" sz="2000" dirty="0"/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SIGINT        </a:t>
            </a:r>
            <a:r>
              <a:rPr lang="de-DE" altLang="zh-CN" sz="2000" dirty="0"/>
              <a:t>2       Term    </a:t>
            </a:r>
            <a:r>
              <a:rPr lang="zh-CN" altLang="de-DE" sz="2000" dirty="0"/>
              <a:t>键盘中断，</a:t>
            </a:r>
            <a:r>
              <a:rPr lang="de-DE" altLang="zh-CN" sz="2000" dirty="0"/>
              <a:t>INT</a:t>
            </a:r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SIGQUIT       </a:t>
            </a:r>
            <a:r>
              <a:rPr lang="de-DE" altLang="zh-CN" sz="2000" dirty="0"/>
              <a:t>3       Core    </a:t>
            </a:r>
            <a:r>
              <a:rPr lang="zh-CN" altLang="de-DE" sz="2000" dirty="0"/>
              <a:t>键盘中断，</a:t>
            </a:r>
            <a:r>
              <a:rPr lang="de-DE" altLang="zh-CN" sz="2000" dirty="0"/>
              <a:t>QUIT</a:t>
            </a:r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SIGILL        </a:t>
            </a:r>
            <a:r>
              <a:rPr lang="de-DE" altLang="zh-CN" sz="2000" dirty="0"/>
              <a:t>4       Core    </a:t>
            </a:r>
            <a:r>
              <a:rPr lang="zh-CN" altLang="de-DE" sz="2000" dirty="0"/>
              <a:t>非法指令</a:t>
            </a:r>
            <a:endParaRPr lang="de-DE" altLang="zh-CN" sz="2000" dirty="0"/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SIGABRT       </a:t>
            </a:r>
            <a:r>
              <a:rPr lang="de-DE" altLang="zh-CN" sz="2000" dirty="0"/>
              <a:t>6       Core    </a:t>
            </a:r>
            <a:r>
              <a:rPr lang="de-DE" altLang="zh-CN" sz="2000" dirty="0" err="1"/>
              <a:t>abort</a:t>
            </a:r>
            <a:r>
              <a:rPr lang="de-DE" altLang="zh-CN" sz="2000" dirty="0"/>
              <a:t>(3)</a:t>
            </a:r>
            <a:r>
              <a:rPr lang="zh-CN" altLang="de-DE" sz="2000" dirty="0"/>
              <a:t>递送退出信号</a:t>
            </a:r>
            <a:endParaRPr lang="de-DE" altLang="zh-CN" sz="2000" dirty="0"/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SIGFPE        </a:t>
            </a:r>
            <a:r>
              <a:rPr lang="de-DE" altLang="zh-CN" sz="2000" dirty="0"/>
              <a:t>8       Core    </a:t>
            </a:r>
            <a:r>
              <a:rPr lang="zh-CN" altLang="de-DE" sz="2000" dirty="0"/>
              <a:t>浮点异常</a:t>
            </a:r>
            <a:endParaRPr lang="de-DE" altLang="zh-CN" sz="2000" dirty="0"/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SIGKILL       </a:t>
            </a:r>
            <a:r>
              <a:rPr lang="de-DE" altLang="zh-CN" sz="2000" dirty="0"/>
              <a:t>9       Term    kill</a:t>
            </a:r>
            <a:r>
              <a:rPr lang="zh-CN" altLang="de-DE" sz="2000" dirty="0"/>
              <a:t>信号</a:t>
            </a:r>
            <a:endParaRPr lang="de-DE" altLang="zh-CN" sz="2000" dirty="0"/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SIGSEGV      </a:t>
            </a:r>
            <a:r>
              <a:rPr lang="de-DE" altLang="zh-CN" sz="2000" dirty="0"/>
              <a:t>11       Core    </a:t>
            </a:r>
            <a:r>
              <a:rPr lang="zh-CN" altLang="de-DE" sz="2000" dirty="0"/>
              <a:t>引用无效内存</a:t>
            </a:r>
            <a:endParaRPr lang="de-DE" altLang="zh-CN" sz="2000" dirty="0"/>
          </a:p>
          <a:p>
            <a:r>
              <a:rPr lang="de-DE" altLang="zh-CN" sz="2000" dirty="0"/>
              <a:t> </a:t>
            </a:r>
            <a:r>
              <a:rPr lang="de-DE" altLang="zh-CN" sz="2000" dirty="0" smtClean="0"/>
              <a:t>SIGPIPE      </a:t>
            </a:r>
            <a:r>
              <a:rPr lang="de-DE" altLang="zh-CN" sz="2000" dirty="0"/>
              <a:t>13       Term    </a:t>
            </a:r>
            <a:r>
              <a:rPr lang="zh-CN" altLang="de-DE" sz="2000" dirty="0"/>
              <a:t>管</a:t>
            </a:r>
            <a:r>
              <a:rPr lang="zh-CN" altLang="de-DE" sz="2000" dirty="0" smtClean="0"/>
              <a:t>道的另外一端已经关闭</a:t>
            </a:r>
            <a:endParaRPr lang="zh-CN" altLang="en-US" sz="2000" dirty="0" smtClean="0"/>
          </a:p>
          <a:p>
            <a:endParaRPr kumimoji="1" lang="zh-CN" altLang="en-US" sz="2000" dirty="0"/>
          </a:p>
          <a:p>
            <a:r>
              <a:rPr lang="zh-CN" altLang="en-US" sz="2000" dirty="0"/>
              <a:t>信号是在软件层次上对中断机制的一种模拟，在原理上，一个进程收到一个信号与处理器收到一个中断请求可以说是一样的。信号是异步的，一个进程不必通过任何操作来等待信号的到达，事实上，进程也不知道信号到底什么时候到达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43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Traces</a:t>
            </a:r>
            <a:r>
              <a:rPr kumimoji="1" lang="zh-CN" altLang="en-US" dirty="0" smtClean="0">
                <a:solidFill>
                  <a:srgbClr val="000000"/>
                </a:solidFill>
              </a:rPr>
              <a:t>文件如何产生的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ActivityManagerService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appNotResponding</a:t>
            </a:r>
            <a:r>
              <a:rPr lang="zh-CN" altLang="en-US" sz="2000" dirty="0" smtClean="0"/>
              <a:t>函数</a:t>
            </a:r>
          </a:p>
          <a:p>
            <a:r>
              <a:rPr lang="en-US" altLang="zh-CN" sz="2000" dirty="0"/>
              <a:t>①</a:t>
            </a:r>
            <a:r>
              <a:rPr lang="zh-CN" altLang="en-US" sz="2000" dirty="0" smtClean="0"/>
              <a:t>当前发生</a:t>
            </a:r>
            <a:r>
              <a:rPr lang="en-US" altLang="zh-CN" sz="2000" dirty="0"/>
              <a:t>ANR</a:t>
            </a:r>
            <a:r>
              <a:rPr lang="zh-CN" altLang="en-US" sz="2000" dirty="0"/>
              <a:t>的应用进程被第一个添加进</a:t>
            </a:r>
            <a:r>
              <a:rPr lang="en-US" altLang="zh-CN" sz="2000" dirty="0" err="1"/>
              <a:t>firstPids</a:t>
            </a:r>
            <a:r>
              <a:rPr lang="zh-CN" altLang="en-US" sz="2000" dirty="0"/>
              <a:t>集合中，所以会第一个向</a:t>
            </a:r>
            <a:r>
              <a:rPr lang="en-US" altLang="zh-CN" sz="2000" dirty="0"/>
              <a:t>traces</a:t>
            </a:r>
            <a:r>
              <a:rPr lang="zh-CN" altLang="en-US" sz="2000" dirty="0"/>
              <a:t>文件中写入信息</a:t>
            </a:r>
            <a:r>
              <a:rPr lang="zh-CN" altLang="en-US" sz="2000" dirty="0" smtClean="0"/>
              <a:t>。也就是，</a:t>
            </a:r>
            <a:r>
              <a:rPr lang="en-US" altLang="zh-CN" sz="2000" dirty="0" smtClean="0"/>
              <a:t>traces</a:t>
            </a:r>
            <a:r>
              <a:rPr lang="zh-CN" altLang="en-US" sz="2000" dirty="0"/>
              <a:t>文件中出现的第一个进程正常情况下就是发生</a:t>
            </a:r>
            <a:r>
              <a:rPr lang="en-US" altLang="zh-CN" sz="2000" dirty="0"/>
              <a:t>ANR</a:t>
            </a:r>
            <a:r>
              <a:rPr lang="zh-CN" altLang="en-US" sz="2000" dirty="0"/>
              <a:t>的那个进程。不过有时候会很不凑巧，发生</a:t>
            </a:r>
            <a:r>
              <a:rPr lang="en-US" altLang="zh-CN" sz="2000" dirty="0"/>
              <a:t>ANR</a:t>
            </a:r>
            <a:r>
              <a:rPr lang="zh-CN" altLang="en-US" sz="2000" dirty="0"/>
              <a:t>的进程还没有来得及输出</a:t>
            </a:r>
            <a:r>
              <a:rPr lang="en-US" altLang="zh-CN" sz="2000" dirty="0"/>
              <a:t>trace</a:t>
            </a:r>
            <a:r>
              <a:rPr lang="zh-CN" altLang="en-US" sz="2000" dirty="0"/>
              <a:t>信息，就由于某种原因退出了，所以偶尔会遇到</a:t>
            </a:r>
            <a:r>
              <a:rPr lang="en-US" altLang="zh-CN" sz="2000" dirty="0"/>
              <a:t>traces</a:t>
            </a:r>
            <a:r>
              <a:rPr lang="zh-CN" altLang="en-US" sz="2000" dirty="0"/>
              <a:t>文件中找不到发生</a:t>
            </a:r>
            <a:r>
              <a:rPr lang="en-US" altLang="zh-CN" sz="2000" dirty="0"/>
              <a:t>ANR</a:t>
            </a:r>
            <a:r>
              <a:rPr lang="zh-CN" altLang="en-US" sz="2000" dirty="0"/>
              <a:t>的进程信息的情况。</a:t>
            </a:r>
          </a:p>
          <a:p>
            <a:r>
              <a:rPr lang="en-US" altLang="zh-TW" sz="2000" dirty="0" smtClean="0"/>
              <a:t>②</a:t>
            </a:r>
            <a:r>
              <a:rPr lang="zh-TW" altLang="en-US" sz="2000" dirty="0" smtClean="0"/>
              <a:t> </a:t>
            </a:r>
            <a:r>
              <a:rPr lang="en-US" altLang="zh-TW" sz="2000" dirty="0" err="1"/>
              <a:t>addErrorToDropBox</a:t>
            </a:r>
            <a:r>
              <a:rPr lang="zh-TW" altLang="en-US" sz="2000" dirty="0"/>
              <a:t>函数将</a:t>
            </a:r>
            <a:r>
              <a:rPr lang="en-US" altLang="zh-TW" sz="2000" dirty="0"/>
              <a:t>ANR</a:t>
            </a:r>
            <a:r>
              <a:rPr lang="zh-TW" altLang="en-US" sz="2000" dirty="0"/>
              <a:t>信息同时输出到</a:t>
            </a:r>
            <a:r>
              <a:rPr lang="en-US" altLang="zh-TW" sz="2000" dirty="0" err="1"/>
              <a:t>DropBox</a:t>
            </a:r>
            <a:r>
              <a:rPr lang="zh-TW" altLang="en-US" sz="2000" dirty="0"/>
              <a:t>中，它也是个非常有用的日志存放工具，后面也会分析它的作用。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60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Traces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见文本文件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77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+mj-ea"/>
              </a:rPr>
              <a:t>目录</a:t>
            </a:r>
            <a:endParaRPr lang="zh-CN" altLang="en-US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5192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常见崩溃类型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常见崩溃原因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什么是</a:t>
            </a:r>
            <a:r>
              <a:rPr lang="en-US" altLang="zh-CN" sz="2000" dirty="0" smtClean="0">
                <a:latin typeface="+mn-ea"/>
              </a:rPr>
              <a:t>ANR</a:t>
            </a:r>
          </a:p>
          <a:p>
            <a:r>
              <a:rPr lang="en-US" altLang="zh-CN" sz="2000" dirty="0" smtClean="0">
                <a:latin typeface="+mn-ea"/>
              </a:rPr>
              <a:t>ANR</a:t>
            </a:r>
            <a:r>
              <a:rPr lang="zh-CN" altLang="en-US" sz="2000" dirty="0" smtClean="0">
                <a:latin typeface="+mn-ea"/>
              </a:rPr>
              <a:t>产生原因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如何分析</a:t>
            </a:r>
            <a:r>
              <a:rPr lang="en-US" altLang="zh-CN" sz="2000" dirty="0" smtClean="0">
                <a:latin typeface="+mn-ea"/>
              </a:rPr>
              <a:t>ANR</a:t>
            </a:r>
            <a:endParaRPr lang="zh-CN" altLang="en-US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示例解析</a:t>
            </a:r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DropBox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DropBox</a:t>
            </a:r>
            <a:r>
              <a:rPr lang="zh-CN" altLang="en-US" sz="2000" dirty="0"/>
              <a:t>（简称</a:t>
            </a:r>
            <a:r>
              <a:rPr lang="en-US" altLang="zh-CN" sz="2000" dirty="0"/>
              <a:t>DB</a:t>
            </a:r>
            <a:r>
              <a:rPr lang="zh-CN" altLang="en-US" sz="2000" dirty="0"/>
              <a:t>）是系统进程中的一个服务，在</a:t>
            </a:r>
            <a:r>
              <a:rPr lang="en-US" altLang="zh-CN" sz="2000" dirty="0" err="1"/>
              <a:t>system_server</a:t>
            </a:r>
            <a:r>
              <a:rPr lang="zh-CN" altLang="en-US" sz="2000" dirty="0"/>
              <a:t>进程启动时创建，并且它没有运行在单独的线程中，而是运行在</a:t>
            </a:r>
            <a:r>
              <a:rPr lang="en-US" altLang="zh-CN" sz="2000" dirty="0" err="1"/>
              <a:t>system_server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ServerThread</a:t>
            </a:r>
            <a:r>
              <a:rPr lang="zh-CN" altLang="en-US" sz="2000" dirty="0"/>
              <a:t>线程中。我们可以将</a:t>
            </a:r>
            <a:r>
              <a:rPr lang="en-US" altLang="zh-CN" sz="2000" dirty="0" err="1"/>
              <a:t>ServerThread</a:t>
            </a:r>
            <a:r>
              <a:rPr lang="zh-CN" altLang="en-US" sz="2000" dirty="0"/>
              <a:t>称作</a:t>
            </a:r>
            <a:r>
              <a:rPr lang="en-US" altLang="zh-CN" sz="2000" dirty="0" err="1"/>
              <a:t>system_server</a:t>
            </a:r>
            <a:r>
              <a:rPr lang="zh-CN" altLang="en-US" sz="2000" dirty="0"/>
              <a:t>的主线程，</a:t>
            </a:r>
            <a:r>
              <a:rPr lang="en-US" altLang="zh-CN" sz="2000" dirty="0" err="1"/>
              <a:t>ServerThread</a:t>
            </a:r>
            <a:r>
              <a:rPr lang="zh-CN" altLang="en-US" sz="2000" dirty="0"/>
              <a:t>线程除了启动并维护各个服务外，还负责检测一些</a:t>
            </a:r>
            <a:r>
              <a:rPr lang="zh-CN" altLang="en-US" sz="2000" dirty="0" smtClean="0"/>
              <a:t>重要的服务是否死锁</a:t>
            </a:r>
            <a:r>
              <a:rPr lang="zh-CN" altLang="zh-CN" sz="2000" dirty="0" smtClean="0"/>
              <a:t>。</a:t>
            </a:r>
            <a:endParaRPr lang="zh-CN" altLang="en-US" sz="2000" dirty="0" smtClean="0"/>
          </a:p>
          <a:p>
            <a:r>
              <a:rPr lang="nl-NL" altLang="zh-CN" sz="2000" dirty="0"/>
              <a:t>“/data/system/</a:t>
            </a:r>
            <a:r>
              <a:rPr lang="nl-NL" altLang="zh-CN" sz="2000" dirty="0" err="1"/>
              <a:t>dropbox</a:t>
            </a:r>
            <a:r>
              <a:rPr lang="nl-NL" altLang="zh-CN" sz="2000" dirty="0"/>
              <a:t>”</a:t>
            </a:r>
            <a:r>
              <a:rPr lang="zh-CN" altLang="nl-NL" sz="2000" dirty="0"/>
              <a:t>是</a:t>
            </a:r>
            <a:r>
              <a:rPr lang="nl-NL" altLang="zh-CN" sz="2000" dirty="0"/>
              <a:t>DB</a:t>
            </a:r>
            <a:r>
              <a:rPr lang="zh-CN" altLang="nl-NL" sz="2000" dirty="0"/>
              <a:t>指定的文件存放位置</a:t>
            </a:r>
            <a:r>
              <a:rPr lang="zh-CN" altLang="nl-NL" sz="2000" dirty="0" smtClean="0"/>
              <a:t>。</a:t>
            </a:r>
            <a:endParaRPr lang="zh-CN" altLang="en-US" sz="2000" dirty="0" smtClean="0"/>
          </a:p>
          <a:p>
            <a:r>
              <a:rPr lang="en-US" altLang="zh-TW" sz="2000" dirty="0" err="1"/>
              <a:t>DropBoxManagerService</a:t>
            </a:r>
            <a:r>
              <a:rPr lang="zh-TW" altLang="en-US" sz="2000" dirty="0"/>
              <a:t>（简称</a:t>
            </a:r>
            <a:r>
              <a:rPr lang="en-US" altLang="zh-TW" sz="2000" dirty="0"/>
              <a:t>DBMS</a:t>
            </a:r>
            <a:r>
              <a:rPr lang="zh-TW" altLang="en-US" sz="2000" dirty="0"/>
              <a:t>）就是</a:t>
            </a:r>
            <a:r>
              <a:rPr lang="en-US" altLang="zh-TW" sz="2000" dirty="0"/>
              <a:t>DB</a:t>
            </a:r>
            <a:r>
              <a:rPr lang="zh-TW" altLang="en-US" sz="2000" dirty="0" smtClean="0"/>
              <a:t>服务</a:t>
            </a:r>
            <a:r>
              <a:rPr lang="zh-CN" altLang="en-US" sz="2000" dirty="0" smtClean="0"/>
              <a:t>的主体</a:t>
            </a:r>
          </a:p>
          <a:p>
            <a:r>
              <a:rPr kumimoji="1" lang="zh-CN" altLang="en-US" sz="2000" dirty="0" smtClean="0"/>
              <a:t>提供配置项</a:t>
            </a:r>
            <a:r>
              <a:rPr lang="zh-CN" altLang="en-US" sz="2000" dirty="0"/>
              <a:t>用来限制对磁盘的使用</a:t>
            </a:r>
            <a:r>
              <a:rPr kumimoji="1" lang="zh-CN" altLang="en-US" sz="2000" dirty="0" smtClean="0"/>
              <a:t>，存储在</a:t>
            </a:r>
            <a:r>
              <a:rPr kumimoji="1" lang="en-US" altLang="zh-CN" sz="2000" dirty="0" err="1" smtClean="0"/>
              <a:t>SettingsProvider</a:t>
            </a:r>
            <a:r>
              <a:rPr kumimoji="1" lang="zh-CN" altLang="en-US" sz="2000" dirty="0" smtClean="0"/>
              <a:t>中</a:t>
            </a:r>
          </a:p>
          <a:p>
            <a:r>
              <a:rPr kumimoji="1" lang="zh-CN" altLang="en-US" sz="2000" dirty="0" smtClean="0"/>
              <a:t>默认存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天</a:t>
            </a:r>
          </a:p>
          <a:p>
            <a:r>
              <a:rPr lang="en-US" altLang="zh-CN" sz="2000" dirty="0" err="1"/>
              <a:t>Settings.Secure.DROPBOX_MAX_FILES</a:t>
            </a:r>
            <a:r>
              <a:rPr lang="en-US" altLang="zh-CN" sz="2000" dirty="0"/>
              <a:t> = "</a:t>
            </a:r>
            <a:r>
              <a:rPr lang="en-US" altLang="zh-CN" sz="2000" dirty="0" err="1" smtClean="0"/>
              <a:t>dropbox_max_files</a:t>
            </a:r>
            <a:r>
              <a:rPr lang="en-US" altLang="zh-CN" sz="2000" dirty="0" smtClean="0"/>
              <a:t>”</a:t>
            </a:r>
          </a:p>
          <a:p>
            <a:r>
              <a:rPr lang="zh-CN" altLang="en-US" sz="2000" dirty="0" smtClean="0"/>
              <a:t>默认文件最多</a:t>
            </a:r>
            <a:r>
              <a:rPr lang="en-US" altLang="zh-CN" sz="2000" dirty="0" smtClean="0"/>
              <a:t>1000</a:t>
            </a:r>
          </a:p>
          <a:p>
            <a:r>
              <a:rPr lang="en-US" altLang="zh-CN" sz="2000" dirty="0" err="1"/>
              <a:t>Settings.Secure.DROPBOX_QUOTA_KB</a:t>
            </a:r>
            <a:r>
              <a:rPr lang="en-US" altLang="zh-CN" sz="2000" dirty="0"/>
              <a:t> = "</a:t>
            </a:r>
            <a:r>
              <a:rPr lang="en-US" altLang="zh-CN" sz="2000" dirty="0" err="1" smtClean="0"/>
              <a:t>dropbox_quota_kb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endParaRPr kumimoji="1" lang="zh-CN" altLang="en-US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251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Thread</a:t>
            </a:r>
            <a:r>
              <a:rPr kumimoji="1" lang="zh-CN" altLang="en-US" dirty="0" smtClean="0">
                <a:solidFill>
                  <a:srgbClr val="000000"/>
                </a:solidFill>
              </a:rPr>
              <a:t>状态</a:t>
            </a:r>
            <a:r>
              <a:rPr kumimoji="1" lang="en-US" altLang="zh-CN" dirty="0" smtClean="0"/>
              <a:t>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lang="en-US" altLang="zh-CN" sz="2000" dirty="0"/>
              <a:t>MONITOR</a:t>
            </a:r>
            <a:r>
              <a:rPr lang="zh-CN" altLang="en-US" sz="2000" dirty="0"/>
              <a:t>状态和</a:t>
            </a:r>
            <a:r>
              <a:rPr lang="en-US" altLang="zh-CN" sz="2000" dirty="0"/>
              <a:t>SUSPEND</a:t>
            </a:r>
            <a:r>
              <a:rPr lang="zh-CN" altLang="en-US" sz="2000" dirty="0"/>
              <a:t>状态，</a:t>
            </a:r>
            <a:r>
              <a:rPr lang="en-US" altLang="zh-CN" sz="2000" dirty="0"/>
              <a:t>MONITOR</a:t>
            </a:r>
            <a:r>
              <a:rPr lang="zh-CN" altLang="en-US" sz="2000" dirty="0"/>
              <a:t>状态一般是类的同步块或者同步方法造成的，</a:t>
            </a:r>
            <a:r>
              <a:rPr lang="en-US" altLang="zh-CN" sz="2000" dirty="0"/>
              <a:t>SUSPENDED</a:t>
            </a:r>
            <a:r>
              <a:rPr lang="zh-CN" altLang="en-US" sz="2000" dirty="0"/>
              <a:t>状态在</a:t>
            </a:r>
            <a:r>
              <a:rPr lang="en-US" altLang="zh-CN" sz="2000" dirty="0"/>
              <a:t>debugger</a:t>
            </a:r>
            <a:r>
              <a:rPr lang="zh-CN" altLang="en-US" sz="2000" dirty="0"/>
              <a:t>的时候会出现，可以用来区别是不是真的是用户正常操作跑出了</a:t>
            </a:r>
            <a:r>
              <a:rPr lang="en-US" altLang="zh-CN" sz="2000" dirty="0"/>
              <a:t>ANR</a:t>
            </a:r>
            <a:r>
              <a:rPr lang="zh-CN" altLang="en-US" sz="2000" dirty="0"/>
              <a:t>。</a:t>
            </a:r>
            <a:endParaRPr kumimoji="1" lang="zh-CN" altLang="en-US" sz="2000" dirty="0"/>
          </a:p>
        </p:txBody>
      </p:sp>
      <p:pic>
        <p:nvPicPr>
          <p:cNvPr id="1025" name="Picture 1" descr="C:\Users\LIXUYA~1\AppData\Local\Temp\BaiduHi\7BDFE2A9-A506-41CC-99E2-924367CFAE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8595"/>
            <a:ext cx="61626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2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Cpu</a:t>
            </a:r>
            <a:r>
              <a:rPr kumimoji="1" lang="zh-CN" altLang="en-US" dirty="0" smtClean="0">
                <a:solidFill>
                  <a:srgbClr val="000000"/>
                </a:solidFill>
              </a:rPr>
              <a:t>使用率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E/</a:t>
            </a:r>
            <a:r>
              <a:rPr lang="en-US" altLang="zh-CN" sz="2000" dirty="0" err="1"/>
              <a:t>ActivityManager</a:t>
            </a:r>
            <a:r>
              <a:rPr lang="en-US" altLang="zh-CN" sz="2000" dirty="0"/>
              <a:t>( 127): ANR in </a:t>
            </a:r>
            <a:r>
              <a:rPr lang="en-US" altLang="zh-CN" sz="2000" dirty="0" err="1"/>
              <a:t>com.example.anrdemo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com.example.anrdemo</a:t>
            </a:r>
            <a:r>
              <a:rPr lang="en-US" altLang="zh-CN" sz="2000" dirty="0"/>
              <a:t>/.</a:t>
            </a:r>
            <a:r>
              <a:rPr lang="en-US" altLang="zh-CN" sz="2000" dirty="0" err="1"/>
              <a:t>ANRActivity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E/</a:t>
            </a:r>
            <a:r>
              <a:rPr lang="en-US" altLang="zh-CN" sz="2000" dirty="0" err="1"/>
              <a:t>ActivityManager</a:t>
            </a:r>
            <a:r>
              <a:rPr lang="en-US" altLang="zh-CN" sz="2000" dirty="0"/>
              <a:t>( 127): Reason: </a:t>
            </a:r>
            <a:r>
              <a:rPr lang="en-US" altLang="zh-CN" sz="2000" dirty="0" err="1"/>
              <a:t>keyDispatchingTimedOut</a:t>
            </a:r>
            <a:endParaRPr lang="en-US" altLang="zh-CN" sz="2000" dirty="0"/>
          </a:p>
          <a:p>
            <a:r>
              <a:rPr lang="it-IT" altLang="zh-CN" sz="2000" dirty="0"/>
              <a:t>E/</a:t>
            </a:r>
            <a:r>
              <a:rPr lang="it-IT" altLang="zh-CN" sz="2000" dirty="0" err="1"/>
              <a:t>ActivityManager</a:t>
            </a:r>
            <a:r>
              <a:rPr lang="it-IT" altLang="zh-CN" sz="2000" dirty="0"/>
              <a:t>( 127): </a:t>
            </a:r>
            <a:r>
              <a:rPr lang="it-IT" altLang="zh-CN" sz="2000" dirty="0" err="1"/>
              <a:t>Load</a:t>
            </a:r>
            <a:r>
              <a:rPr lang="it-IT" altLang="zh-CN" sz="2000" dirty="0"/>
              <a:t>: 3.85 / 3.41 / 3.16 /</a:t>
            </a:r>
            <a:r>
              <a:rPr lang="it-IT" altLang="zh-CN" sz="2000" dirty="0" smtClean="0"/>
              <a:t>/CPU</a:t>
            </a:r>
            <a:r>
              <a:rPr lang="zh-CN" altLang="it-IT" sz="2000" dirty="0"/>
              <a:t>平均负载</a:t>
            </a:r>
            <a:endParaRPr lang="it-IT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负载是指某一时刻系统中运行队列长度之和加上当前正在</a:t>
            </a:r>
            <a:r>
              <a:rPr lang="en-US" altLang="zh-CN" sz="2000" dirty="0"/>
              <a:t>CPU</a:t>
            </a:r>
            <a:r>
              <a:rPr lang="zh-CN" altLang="en-US" sz="2000" dirty="0"/>
              <a:t>上运行的进程数，而</a:t>
            </a:r>
            <a:r>
              <a:rPr lang="en-US" altLang="zh-CN" sz="2000" dirty="0"/>
              <a:t>CPU</a:t>
            </a:r>
            <a:r>
              <a:rPr lang="zh-CN" altLang="en-US" sz="2000" dirty="0"/>
              <a:t>平均负载可以理解为一段时间内正在使用和等待使用</a:t>
            </a:r>
            <a:r>
              <a:rPr lang="en-US" altLang="zh-CN" sz="2000" dirty="0"/>
              <a:t>CPU</a:t>
            </a:r>
            <a:r>
              <a:rPr lang="zh-CN" altLang="en-US" sz="2000" dirty="0"/>
              <a:t>的活动进程的平均数量。在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中“活动进程”是指当前状态为运行或不可中断阻塞的进程。通常所说的负载其实就是指平均负载</a:t>
            </a:r>
            <a:r>
              <a:rPr lang="zh-CN" altLang="en-US" sz="2000" dirty="0" smtClean="0"/>
              <a:t>。</a:t>
            </a:r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使用率可以理解为一段时间（记作</a:t>
            </a:r>
            <a:r>
              <a:rPr lang="en-US" altLang="zh-CN" sz="2000" dirty="0"/>
              <a:t>T</a:t>
            </a:r>
            <a:r>
              <a:rPr lang="zh-CN" altLang="en-US" sz="2000" dirty="0"/>
              <a:t>）内除</a:t>
            </a:r>
            <a:r>
              <a:rPr lang="en-US" altLang="zh-CN" sz="2000" dirty="0"/>
              <a:t>CPU</a:t>
            </a:r>
            <a:r>
              <a:rPr lang="zh-CN" altLang="en-US" sz="2000" dirty="0"/>
              <a:t>空闲时间（记作</a:t>
            </a:r>
            <a:r>
              <a:rPr lang="en-US" altLang="zh-CN" sz="2000" dirty="0"/>
              <a:t>I</a:t>
            </a:r>
            <a:r>
              <a:rPr lang="zh-CN" altLang="en-US" sz="2000" dirty="0"/>
              <a:t>）之外的时间与这段时间</a:t>
            </a:r>
            <a:r>
              <a:rPr lang="en-US" altLang="zh-CN" sz="2000" dirty="0"/>
              <a:t>T</a:t>
            </a:r>
            <a:r>
              <a:rPr lang="zh-CN" altLang="en-US" sz="2000" dirty="0"/>
              <a:t>的比值，用公式表示可以写为：</a:t>
            </a:r>
          </a:p>
          <a:p>
            <a:r>
              <a:rPr lang="pt-BR" altLang="zh-CN" sz="2000" dirty="0"/>
              <a:t>CPU</a:t>
            </a:r>
            <a:r>
              <a:rPr lang="zh-CN" altLang="pt-BR" sz="2000" dirty="0"/>
              <a:t>使用率</a:t>
            </a:r>
            <a:r>
              <a:rPr lang="pt-BR" altLang="zh-CN" sz="2000" dirty="0"/>
              <a:t>= (</a:t>
            </a:r>
            <a:r>
              <a:rPr lang="pt-BR" altLang="zh-CN" sz="2000" dirty="0" err="1"/>
              <a:t>T</a:t>
            </a:r>
            <a:r>
              <a:rPr lang="pt-BR" altLang="zh-CN" sz="2000" dirty="0"/>
              <a:t> – </a:t>
            </a:r>
            <a:r>
              <a:rPr lang="pt-BR" altLang="zh-CN" sz="2000" dirty="0" err="1"/>
              <a:t>I</a:t>
            </a:r>
            <a:r>
              <a:rPr lang="pt-BR" altLang="zh-CN" sz="2000" dirty="0"/>
              <a:t>) / </a:t>
            </a:r>
            <a:r>
              <a:rPr lang="pt-BR" altLang="zh-CN" sz="2000" dirty="0" err="1"/>
              <a:t>T</a:t>
            </a:r>
            <a:r>
              <a:rPr lang="sk-SK" altLang="zh-CN" sz="2000" dirty="0"/>
              <a:t> 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519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示例分析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厂商由于各自对系统的实现不同，导致</a:t>
            </a:r>
            <a:r>
              <a:rPr lang="en-US" altLang="zh-CN" sz="2000" dirty="0"/>
              <a:t>log</a:t>
            </a:r>
            <a:r>
              <a:rPr lang="zh-CN" altLang="zh-CN" sz="2000" dirty="0"/>
              <a:t>的存放，命名等都不一样，对于</a:t>
            </a:r>
            <a:r>
              <a:rPr lang="en-US" altLang="zh-CN" sz="2000" dirty="0" err="1"/>
              <a:t>anr</a:t>
            </a:r>
            <a:r>
              <a:rPr lang="zh-CN" altLang="zh-CN" sz="2000" dirty="0"/>
              <a:t>主要关注，</a:t>
            </a:r>
            <a:r>
              <a:rPr lang="en-US" altLang="zh-CN" sz="2000" dirty="0"/>
              <a:t>”main”</a:t>
            </a:r>
            <a:r>
              <a:rPr lang="zh-CN" altLang="zh-CN" sz="2000" dirty="0"/>
              <a:t>和</a:t>
            </a:r>
            <a:r>
              <a:rPr lang="en-US" altLang="zh-CN" sz="2000" dirty="0"/>
              <a:t>”traces”</a:t>
            </a:r>
            <a:r>
              <a:rPr lang="zh-CN" altLang="zh-CN" sz="2000" dirty="0"/>
              <a:t>，如果没有</a:t>
            </a:r>
            <a:r>
              <a:rPr lang="en-US" altLang="zh-CN" sz="2000" dirty="0"/>
              <a:t>traces</a:t>
            </a:r>
            <a:r>
              <a:rPr lang="zh-CN" altLang="zh-CN" sz="2000" dirty="0"/>
              <a:t>文件，那么</a:t>
            </a:r>
            <a:r>
              <a:rPr lang="en-US" altLang="zh-CN" sz="2000" dirty="0"/>
              <a:t>traces</a:t>
            </a:r>
            <a:r>
              <a:rPr lang="zh-CN" altLang="zh-CN" sz="2000" dirty="0"/>
              <a:t>文件的内容被写入到</a:t>
            </a:r>
            <a:r>
              <a:rPr lang="en-US" altLang="zh-CN" sz="2000" dirty="0"/>
              <a:t>main</a:t>
            </a:r>
            <a:r>
              <a:rPr lang="zh-CN" altLang="zh-CN" sz="2000" dirty="0"/>
              <a:t>文件</a:t>
            </a:r>
            <a:r>
              <a:rPr lang="zh-CN" altLang="zh-CN" sz="2000" dirty="0" smtClean="0"/>
              <a:t>中的末尾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带有“</a:t>
            </a:r>
            <a:r>
              <a:rPr lang="en-US" altLang="zh-CN" sz="2000" dirty="0" err="1" smtClean="0"/>
              <a:t>ksg</a:t>
            </a:r>
            <a:r>
              <a:rPr lang="zh-CN" altLang="en-US" sz="2000" dirty="0" smtClean="0"/>
              <a:t>”，“</a:t>
            </a:r>
            <a:r>
              <a:rPr lang="en-US" altLang="zh-CN" sz="2000" dirty="0" smtClean="0"/>
              <a:t>radio</a:t>
            </a:r>
            <a:r>
              <a:rPr lang="zh-CN" altLang="en-US" sz="2000" dirty="0" smtClean="0"/>
              <a:t>”，“</a:t>
            </a:r>
            <a:r>
              <a:rPr lang="en-US" altLang="zh-CN" sz="2000" dirty="0" smtClean="0"/>
              <a:t>system</a:t>
            </a:r>
            <a:r>
              <a:rPr lang="zh-CN" altLang="en-US" sz="2000" smtClean="0"/>
              <a:t>”的文件一般可以忽略</a:t>
            </a:r>
            <a:endParaRPr lang="zh-CN" altLang="zh-CN" sz="2000" dirty="0"/>
          </a:p>
          <a:p>
            <a:r>
              <a:rPr lang="zh-CN" altLang="zh-CN" sz="2000" dirty="0"/>
              <a:t>找到地图的进程号，根据进程号查看相关信息</a:t>
            </a:r>
          </a:p>
          <a:p>
            <a:r>
              <a:rPr lang="zh-CN" altLang="zh-CN" sz="2000" dirty="0"/>
              <a:t>找到进程号后查找</a:t>
            </a:r>
            <a:r>
              <a:rPr lang="en-US" altLang="zh-CN" sz="2000" dirty="0" err="1"/>
              <a:t>anr</a:t>
            </a:r>
            <a:r>
              <a:rPr lang="zh-CN" altLang="zh-CN" sz="2000" dirty="0"/>
              <a:t>发生时间再找</a:t>
            </a:r>
            <a:r>
              <a:rPr lang="en-US" altLang="zh-CN" sz="2000" dirty="0"/>
              <a:t>traces</a:t>
            </a:r>
            <a:r>
              <a:rPr lang="zh-CN" altLang="zh-CN" sz="2000" dirty="0"/>
              <a:t>对应时间的内容</a:t>
            </a:r>
          </a:p>
          <a:p>
            <a:r>
              <a:rPr lang="zh-CN" altLang="zh-CN" sz="2000" dirty="0"/>
              <a:t>举例</a:t>
            </a:r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en-US" altLang="zh-CN" sz="2000" dirty="0"/>
              <a:t>8.1</a:t>
            </a:r>
            <a:r>
              <a:rPr lang="zh-CN" altLang="zh-CN" sz="2000" dirty="0"/>
              <a:t>引擎崩溃导致</a:t>
            </a:r>
            <a:r>
              <a:rPr lang="en-US" altLang="zh-CN" sz="2000" dirty="0" err="1" smtClean="0"/>
              <a:t>anr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dirty="0" smtClean="0"/>
              <a:t>华为</a:t>
            </a:r>
            <a:r>
              <a:rPr lang="en-US" altLang="zh-CN" sz="2000" dirty="0" smtClean="0"/>
              <a:t>monkey</a:t>
            </a:r>
            <a:r>
              <a:rPr lang="zh-CN" altLang="en-US" sz="2000" dirty="0" smtClean="0"/>
              <a:t>测试</a:t>
            </a:r>
            <a:r>
              <a:rPr lang="en-US" altLang="zh-CN" sz="2000" dirty="0" err="1" smtClean="0"/>
              <a:t>apr</a:t>
            </a:r>
            <a:r>
              <a:rPr lang="zh-CN" altLang="en-US" sz="2000" dirty="0" smtClean="0"/>
              <a:t>问题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285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如何避免</a:t>
            </a:r>
            <a:r>
              <a:rPr kumimoji="1" lang="en-US" altLang="zh-CN" dirty="0" smtClean="0">
                <a:solidFill>
                  <a:srgbClr val="000000"/>
                </a:solidFill>
              </a:rPr>
              <a:t>ANR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/>
              <a:t>不要阻塞主线程，耗时操作放到子线程里去做</a:t>
            </a:r>
          </a:p>
          <a:p>
            <a:r>
              <a:rPr kumimoji="1" lang="zh-CN" altLang="en-US" sz="2000" dirty="0" smtClean="0"/>
              <a:t>主线程不要等子线程，而是子线程执行完发消息给主线程</a:t>
            </a:r>
          </a:p>
          <a:p>
            <a:r>
              <a:rPr lang="zh-CN" altLang="en-US" sz="2000" dirty="0"/>
              <a:t> </a:t>
            </a:r>
            <a:r>
              <a:rPr lang="en-US" altLang="zh-CN" sz="2000" dirty="0" err="1"/>
              <a:t>BroadcastReceiver</a:t>
            </a:r>
            <a:r>
              <a:rPr lang="zh-CN" altLang="en-US" sz="2000" dirty="0"/>
              <a:t>通常是用来在后台执行一些小型的、琐碎的工作，例如保存程序设置。不要在</a:t>
            </a:r>
            <a:r>
              <a:rPr lang="en-US" altLang="zh-CN" sz="2000" dirty="0"/>
              <a:t>BR</a:t>
            </a:r>
            <a:r>
              <a:rPr lang="zh-CN" altLang="en-US" sz="2000" dirty="0"/>
              <a:t>中执行需要长时间运行的操作，这些操作应该放到</a:t>
            </a:r>
            <a:r>
              <a:rPr lang="en-US" altLang="zh-CN" sz="2000" dirty="0" err="1"/>
              <a:t>Serivce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。</a:t>
            </a:r>
          </a:p>
          <a:p>
            <a:r>
              <a:rPr lang="zh-CN" altLang="en-US" sz="2000" dirty="0" smtClean="0"/>
              <a:t>如</a:t>
            </a:r>
            <a:r>
              <a:rPr lang="zh-CN" altLang="en-US" sz="2000" dirty="0" smtClean="0"/>
              <a:t>果应用程序</a:t>
            </a:r>
            <a:r>
              <a:rPr lang="zh-CN" altLang="en-US" sz="2000" dirty="0"/>
              <a:t>正在后台执行耗时工作，可以使用</a:t>
            </a:r>
            <a:r>
              <a:rPr lang="en-US" altLang="zh-CN" sz="2000" dirty="0" err="1"/>
              <a:t>ProgressBar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ProgressDialog</a:t>
            </a:r>
            <a:r>
              <a:rPr lang="zh-CN" altLang="en-US" sz="2000" dirty="0"/>
              <a:t>来提示用户工作进度；</a:t>
            </a:r>
            <a:endParaRPr kumimoji="1" lang="zh-CN" altLang="en-US" sz="2000" dirty="0"/>
          </a:p>
          <a:p>
            <a:r>
              <a:rPr lang="zh-CN" altLang="en-US" sz="2000" dirty="0"/>
              <a:t>如果应用程序的初始化过程比较耗时，可以在初始化时显示一个过场动画或者图片，也可以先快速的显示主界面然后再异步的加载初始化数据。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0283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</a:t>
            </a:r>
          </a:p>
          <a:p>
            <a:pPr>
              <a:buNone/>
            </a:pPr>
            <a:endParaRPr lang="en-US" altLang="zh-CN" b="1" i="1" dirty="0" smtClean="0"/>
          </a:p>
          <a:p>
            <a:pPr algn="ctr">
              <a:buNone/>
            </a:pPr>
            <a:r>
              <a:rPr lang="en-US" altLang="zh-CN" b="1" i="1" dirty="0" smtClean="0">
                <a:solidFill>
                  <a:srgbClr val="7030A0"/>
                </a:solidFill>
              </a:rPr>
              <a:t>Thanks !</a:t>
            </a:r>
            <a:endParaRPr lang="zh-CN" altLang="en-US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2"/>
                </a:solidFill>
                <a:latin typeface="+mj-ea"/>
              </a:rPr>
              <a:t>常见崩溃类型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 smtClean="0"/>
              <a:t>ANR</a:t>
            </a:r>
          </a:p>
          <a:p>
            <a:r>
              <a:rPr kumimoji="1" lang="en-US" altLang="zh-CN" sz="2000" dirty="0" smtClean="0"/>
              <a:t>FC</a:t>
            </a:r>
          </a:p>
          <a:p>
            <a:r>
              <a:rPr kumimoji="1" lang="zh-CN" altLang="en-US" sz="2000" dirty="0" smtClean="0"/>
              <a:t>闪退</a:t>
            </a:r>
          </a:p>
          <a:p>
            <a:r>
              <a:rPr kumimoji="1" lang="en-US" altLang="zh-CN" sz="2000" dirty="0" smtClean="0"/>
              <a:t>Tombstones</a:t>
            </a:r>
          </a:p>
          <a:p>
            <a:r>
              <a:rPr kumimoji="1" lang="en-US" altLang="zh-CN" sz="2000" dirty="0" smtClean="0"/>
              <a:t>System</a:t>
            </a:r>
          </a:p>
          <a:p>
            <a:r>
              <a:rPr kumimoji="1" lang="en-US" altLang="zh-CN" sz="2000" dirty="0"/>
              <a:t>Kernel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00"/>
                </a:solidFill>
              </a:rPr>
              <a:t>ANR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000" dirty="0"/>
          </a:p>
          <a:p>
            <a:r>
              <a:rPr lang="zh-TW" altLang="en-US" sz="2000" dirty="0"/>
              <a:t>发生场景：应用发生</a:t>
            </a:r>
            <a:r>
              <a:rPr lang="en-US" altLang="zh-TW" sz="2000" dirty="0"/>
              <a:t>ANR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崩溃症状：系统弹出窗口询问用户选择“</a:t>
            </a:r>
            <a:r>
              <a:rPr lang="en-US" altLang="zh-TW" sz="2000" dirty="0"/>
              <a:t>Force Close”</a:t>
            </a:r>
            <a:r>
              <a:rPr lang="zh-TW" altLang="en-US" sz="2000" dirty="0"/>
              <a:t>或者“</a:t>
            </a:r>
            <a:r>
              <a:rPr lang="en-US" altLang="zh-TW" sz="2000" dirty="0"/>
              <a:t>Wait”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 smtClean="0"/>
              <a:t>“</a:t>
            </a:r>
            <a:r>
              <a:rPr lang="en-US" altLang="zh-TW" sz="2000" dirty="0"/>
              <a:t>Force Close”</a:t>
            </a:r>
            <a:r>
              <a:rPr lang="zh-TW" altLang="en-US" sz="2000" dirty="0"/>
              <a:t>将杀掉发生</a:t>
            </a:r>
            <a:r>
              <a:rPr lang="en-US" altLang="zh-TW" sz="2000" dirty="0"/>
              <a:t>ANR</a:t>
            </a:r>
            <a:r>
              <a:rPr lang="zh-TW" altLang="en-US" sz="2000" dirty="0"/>
              <a:t>的应用进程。“</a:t>
            </a:r>
            <a:r>
              <a:rPr lang="en-US" altLang="zh-TW" sz="2000" dirty="0"/>
              <a:t>Wait”</a:t>
            </a:r>
            <a:r>
              <a:rPr lang="zh-TW" altLang="en-US" sz="2000" dirty="0"/>
              <a:t>将会等待系统择机恢复此应用进程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发生原因：</a:t>
            </a:r>
          </a:p>
          <a:p>
            <a:r>
              <a:rPr lang="zh-CN" altLang="zh-CN" sz="2000" dirty="0"/>
              <a:t>应用进程自身引起的，主线程阻塞、挂起、死循环 </a:t>
            </a:r>
            <a:endParaRPr lang="zh-CN" altLang="en-US" sz="2000" dirty="0" smtClean="0"/>
          </a:p>
          <a:p>
            <a:r>
              <a:rPr lang="zh-CN" altLang="zh-CN" sz="2000" dirty="0"/>
              <a:t>其他进程间接引起的 </a:t>
            </a:r>
            <a:endParaRPr lang="zh-TW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471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624132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2"/>
                </a:solidFill>
                <a:latin typeface="+mj-ea"/>
              </a:rPr>
              <a:t>FC</a:t>
            </a:r>
            <a:endParaRPr lang="zh-CN" altLang="en-US" sz="2800" b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43050"/>
            <a:ext cx="8247860" cy="3946190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/>
              <a:t>发生场景：应用进程崩溃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 smtClean="0"/>
              <a:t>崩溃现象：</a:t>
            </a:r>
            <a:r>
              <a:rPr lang="zh-CN" altLang="en-US" sz="2000" dirty="0"/>
              <a:t>系统弹出窗口提示用户某进程崩溃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TW" altLang="en-US" sz="2000" dirty="0"/>
              <a:t>发生原因</a:t>
            </a:r>
            <a:r>
              <a:rPr lang="zh-TW" altLang="en-US" sz="2000" dirty="0" smtClean="0"/>
              <a:t>：</a:t>
            </a:r>
          </a:p>
          <a:p>
            <a:r>
              <a:rPr lang="en-US" altLang="zh-TW" sz="2000" dirty="0" smtClean="0"/>
              <a:t>1</a:t>
            </a:r>
            <a:r>
              <a:rPr lang="en-US" altLang="zh-TW" sz="2000" dirty="0"/>
              <a:t>.Error</a:t>
            </a:r>
          </a:p>
          <a:p>
            <a:r>
              <a:rPr lang="en-US" altLang="zh-CN" sz="2000" dirty="0"/>
              <a:t>        OOM(out of memory error)</a:t>
            </a:r>
          </a:p>
          <a:p>
            <a:r>
              <a:rPr lang="en-US" altLang="zh-CN" sz="2000" dirty="0"/>
              <a:t>        </a:t>
            </a:r>
            <a:r>
              <a:rPr lang="en-US" altLang="zh-CN" sz="2000" dirty="0" err="1"/>
              <a:t>StackOverFlowError</a:t>
            </a:r>
            <a:endParaRPr lang="en-US" altLang="zh-CN" sz="2000" dirty="0"/>
          </a:p>
          <a:p>
            <a:r>
              <a:rPr lang="en-US" altLang="zh-CN" sz="2000" dirty="0" smtClean="0"/>
              <a:t>2</a:t>
            </a:r>
            <a:r>
              <a:rPr lang="en-US" altLang="zh-CN" sz="2000" dirty="0"/>
              <a:t>.RuntimeException</a:t>
            </a:r>
          </a:p>
          <a:p>
            <a:endParaRPr lang="en-US" altLang="zh-CN" sz="2000" dirty="0" smtClean="0">
              <a:latin typeface="+mn-ea"/>
            </a:endParaRPr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 xmlns:p14="http://schemas.microsoft.com/office/powerpoint/2010/main" spd="med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闪退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发生场景：应用一启动就退出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崩溃现象：</a:t>
            </a:r>
            <a:r>
              <a:rPr lang="zh-CN" altLang="en-US" sz="2000" dirty="0">
                <a:latin typeface="+mn-ea"/>
              </a:rPr>
              <a:t>系统弹出窗口提示用户某进程崩溃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发生原因</a:t>
            </a:r>
            <a:r>
              <a:rPr lang="zh-CN" altLang="en-US" sz="2000" dirty="0" smtClean="0">
                <a:latin typeface="+mn-ea"/>
              </a:rPr>
              <a:t>：</a:t>
            </a:r>
          </a:p>
          <a:p>
            <a:r>
              <a:rPr lang="en-US" altLang="zh-CN" sz="2000" dirty="0" smtClean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版本数据兼容性</a:t>
            </a:r>
          </a:p>
          <a:p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、缓存垃圾过多</a:t>
            </a:r>
          </a:p>
          <a:p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、内存</a:t>
            </a:r>
            <a:r>
              <a:rPr lang="zh-CN" altLang="en-US" sz="2000" dirty="0" smtClean="0">
                <a:latin typeface="+mn-ea"/>
              </a:rPr>
              <a:t>不足</a:t>
            </a:r>
          </a:p>
          <a:p>
            <a:r>
              <a:rPr kumimoji="1" lang="zh-CN" altLang="en-US" sz="2000" dirty="0" smtClean="0">
                <a:latin typeface="+mn-ea"/>
              </a:rPr>
              <a:t>等等</a:t>
            </a:r>
            <a:endParaRPr kumimoji="1"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136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Tombstones</a:t>
            </a:r>
            <a:r>
              <a:rPr lang="zh-CN" altLang="en-US" dirty="0" smtClean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发生场景</a:t>
            </a:r>
            <a:r>
              <a:rPr lang="zh-CN" altLang="en-US" sz="2000" dirty="0"/>
              <a:t>：</a:t>
            </a:r>
            <a:r>
              <a:rPr lang="en-US" altLang="zh-CN" sz="2000" dirty="0"/>
              <a:t>Native</a:t>
            </a:r>
            <a:r>
              <a:rPr lang="zh-CN" altLang="en-US" sz="2000" dirty="0" smtClean="0"/>
              <a:t>层崩溃</a:t>
            </a:r>
            <a:endParaRPr lang="zh-CN" altLang="en-US" sz="2000" dirty="0"/>
          </a:p>
          <a:p>
            <a:r>
              <a:rPr lang="zh-CN" altLang="en-US" sz="2000" dirty="0" smtClean="0"/>
              <a:t>崩溃现象：</a:t>
            </a:r>
            <a:r>
              <a:rPr lang="zh-CN" altLang="en-US" sz="2000" dirty="0"/>
              <a:t>如果发生崩溃的</a:t>
            </a:r>
            <a:r>
              <a:rPr lang="en-US" altLang="zh-CN" sz="2000" dirty="0"/>
              <a:t>native</a:t>
            </a:r>
            <a:r>
              <a:rPr lang="zh-CN" altLang="en-US" sz="2000" dirty="0"/>
              <a:t>层和</a:t>
            </a:r>
            <a:r>
              <a:rPr lang="en-US" altLang="zh-CN" sz="2000" dirty="0"/>
              <a:t>UI</a:t>
            </a:r>
            <a:r>
              <a:rPr lang="zh-CN" altLang="en-US" sz="2000" dirty="0"/>
              <a:t>有关联（比如</a:t>
            </a:r>
            <a:r>
              <a:rPr lang="en-US" altLang="zh-CN" sz="2000" dirty="0"/>
              <a:t>Browser</a:t>
            </a:r>
            <a:r>
              <a:rPr lang="zh-CN" altLang="en-US" sz="2000" dirty="0"/>
              <a:t>），我们可以在</a:t>
            </a:r>
            <a:r>
              <a:rPr lang="en-US" altLang="zh-CN" sz="2000" dirty="0"/>
              <a:t>UI</a:t>
            </a:r>
            <a:r>
              <a:rPr lang="zh-CN" altLang="en-US" sz="2000" dirty="0"/>
              <a:t>上发现这个崩溃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 smtClean="0"/>
              <a:t>如果发生崩溃</a:t>
            </a:r>
            <a:r>
              <a:rPr lang="zh-CN" altLang="en-US" sz="2000" dirty="0"/>
              <a:t>的</a:t>
            </a:r>
            <a:r>
              <a:rPr lang="en-US" altLang="zh-CN" sz="2000" dirty="0"/>
              <a:t>native</a:t>
            </a:r>
            <a:r>
              <a:rPr lang="zh-CN" altLang="en-US" sz="2000" dirty="0"/>
              <a:t>层是在后台并且和</a:t>
            </a:r>
            <a:r>
              <a:rPr lang="en-US" altLang="zh-CN" sz="2000" dirty="0"/>
              <a:t>UI</a:t>
            </a:r>
            <a:r>
              <a:rPr lang="zh-CN" altLang="en-US" sz="2000" dirty="0"/>
              <a:t>没有直接联系，那么对于用户来说是不可见的，</a:t>
            </a: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debug</a:t>
            </a:r>
            <a:r>
              <a:rPr lang="zh-CN" altLang="en-US" sz="2000" dirty="0" smtClean="0"/>
              <a:t>版本可能会有</a:t>
            </a:r>
            <a:r>
              <a:rPr lang="en-US" altLang="zh-CN" sz="2000" dirty="0" smtClean="0"/>
              <a:t>Log</a:t>
            </a:r>
            <a:r>
              <a:rPr lang="zh-CN" altLang="en-US" sz="2000" dirty="0" smtClean="0"/>
              <a:t>打印出当时的底层现场。</a:t>
            </a:r>
            <a:endParaRPr lang="zh-CN" altLang="en-US" sz="2000" dirty="0"/>
          </a:p>
          <a:p>
            <a:r>
              <a:rPr lang="zh-CN" altLang="en-US" sz="2000" dirty="0"/>
              <a:t>发生原因：各种各样，需要具体情况具体分析。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794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000000"/>
                </a:solidFill>
              </a:rPr>
              <a:t>SystemCrash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发生场景</a:t>
            </a:r>
            <a:r>
              <a:rPr lang="zh-TW" altLang="en-US" sz="2000" dirty="0"/>
              <a:t>：系统服务是</a:t>
            </a:r>
            <a:r>
              <a:rPr lang="en-US" altLang="zh-TW" sz="2000" dirty="0"/>
              <a:t>Android</a:t>
            </a:r>
            <a:r>
              <a:rPr lang="zh-TW" altLang="en-US" sz="2000" dirty="0"/>
              <a:t>核心进程，此服务进程发生崩溃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崩溃症状：手机重启到</a:t>
            </a:r>
            <a:r>
              <a:rPr lang="en-US" altLang="zh-TW" sz="2000" dirty="0"/>
              <a:t>Android</a:t>
            </a:r>
            <a:r>
              <a:rPr lang="zh-TW" altLang="en-US" sz="2000" dirty="0"/>
              <a:t>启动</a:t>
            </a:r>
            <a:r>
              <a:rPr lang="zh-TW" altLang="en-US" sz="2000" dirty="0" smtClean="0"/>
              <a:t>界面</a:t>
            </a:r>
            <a:endParaRPr lang="zh-TW" altLang="en-US" sz="2000" dirty="0"/>
          </a:p>
          <a:p>
            <a:r>
              <a:rPr lang="zh-TW" altLang="en-US" sz="2000" dirty="0"/>
              <a:t>发生原因：</a:t>
            </a:r>
          </a:p>
          <a:p>
            <a:r>
              <a:rPr lang="zh-TW" altLang="en-US" sz="2000" dirty="0" smtClean="0"/>
              <a:t>系统服务看门狗发现异</a:t>
            </a:r>
            <a:r>
              <a:rPr lang="zh-TW" altLang="en-US" sz="2000" dirty="0"/>
              <a:t>常。</a:t>
            </a:r>
          </a:p>
          <a:p>
            <a:r>
              <a:rPr lang="zh-TW" altLang="en-US" sz="2000" dirty="0" smtClean="0"/>
              <a:t>系统服务发生未捕获异</a:t>
            </a:r>
            <a:r>
              <a:rPr lang="zh-TW" altLang="en-US" sz="2000" dirty="0"/>
              <a:t>常。</a:t>
            </a:r>
          </a:p>
          <a:p>
            <a:r>
              <a:rPr lang="en-US" altLang="zh-CN" sz="2000" dirty="0" smtClean="0"/>
              <a:t>OOM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 smtClean="0"/>
              <a:t>系统服务</a:t>
            </a:r>
            <a:r>
              <a:rPr lang="en-US" altLang="zh-CN" sz="2000" dirty="0"/>
              <a:t>Native</a:t>
            </a:r>
            <a:r>
              <a:rPr lang="zh-CN" altLang="en-US" sz="2000" dirty="0"/>
              <a:t>发生</a:t>
            </a:r>
            <a:r>
              <a:rPr lang="en-US" altLang="zh-CN" sz="2000" dirty="0"/>
              <a:t>Tombstone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186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Exception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把异常当做对象来处理，并定义一个基类</a:t>
            </a:r>
            <a:r>
              <a:rPr lang="en-US" altLang="zh-CN" sz="2000" dirty="0" err="1"/>
              <a:t>java.lang.Throwable</a:t>
            </a:r>
            <a:r>
              <a:rPr lang="zh-CN" altLang="en-US" sz="2000" dirty="0"/>
              <a:t>作为所有异常的超类。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中的异常分为两大类：错误</a:t>
            </a:r>
            <a:r>
              <a:rPr lang="en-US" altLang="zh-CN" sz="2000" dirty="0"/>
              <a:t>Error</a:t>
            </a:r>
            <a:r>
              <a:rPr lang="zh-CN" altLang="en-US" sz="2000" dirty="0"/>
              <a:t>和异常</a:t>
            </a:r>
            <a:r>
              <a:rPr lang="en-US" altLang="zh-CN" sz="2000" dirty="0" smtClean="0"/>
              <a:t>Exception</a:t>
            </a:r>
            <a:r>
              <a:rPr lang="zh-CN" altLang="en-US" sz="2000" dirty="0" smtClean="0"/>
              <a:t>，如下图：</a:t>
            </a:r>
            <a:endParaRPr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endParaRPr kumimoji="1" lang="zh-CN" altLang="en-US" sz="2000" dirty="0"/>
          </a:p>
        </p:txBody>
      </p:sp>
      <p:pic>
        <p:nvPicPr>
          <p:cNvPr id="1025" name="Picture 1" descr="C:\Users\LIXUYA~1\AppData\Local\Temp\BaiduHi\BD213CCE-3734-4BC8-8C60-F61CBA104B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29284"/>
            <a:ext cx="51911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1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10195</TotalTime>
  <Words>1403</Words>
  <Application>Microsoft Macintosh PowerPoint</Application>
  <PresentationFormat>全屏显示(4:3)</PresentationFormat>
  <Paragraphs>192</Paragraphs>
  <Slides>25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默认设计模板</vt:lpstr>
      <vt:lpstr>Android常见崩溃简介及分析 </vt:lpstr>
      <vt:lpstr>目录</vt:lpstr>
      <vt:lpstr>常见崩溃类型</vt:lpstr>
      <vt:lpstr>ANR</vt:lpstr>
      <vt:lpstr>FC</vt:lpstr>
      <vt:lpstr>闪退</vt:lpstr>
      <vt:lpstr>Tombstones： </vt:lpstr>
      <vt:lpstr>SystemCrash</vt:lpstr>
      <vt:lpstr>Exception</vt:lpstr>
      <vt:lpstr>Exception</vt:lpstr>
      <vt:lpstr>常见运行时异常</vt:lpstr>
      <vt:lpstr>什么是ANR</vt:lpstr>
      <vt:lpstr>ANR如何产生的</vt:lpstr>
      <vt:lpstr>Anr产生原因</vt:lpstr>
      <vt:lpstr>Traces</vt:lpstr>
      <vt:lpstr>Traces</vt:lpstr>
      <vt:lpstr>常见信号</vt:lpstr>
      <vt:lpstr>Traces文件如何产生的</vt:lpstr>
      <vt:lpstr>Traces文件</vt:lpstr>
      <vt:lpstr>DropBox</vt:lpstr>
      <vt:lpstr>Thread状态re</vt:lpstr>
      <vt:lpstr>Cpu使用率</vt:lpstr>
      <vt:lpstr>示例分析</vt:lpstr>
      <vt:lpstr>如何避免ANR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BS机器性能优化讲稿</dc:title>
  <dc:creator>佘晓歌</dc:creator>
  <cp:lastModifiedBy>Li Xuyao</cp:lastModifiedBy>
  <cp:revision>1244</cp:revision>
  <dcterms:created xsi:type="dcterms:W3CDTF">2005-07-11T03:26:51Z</dcterms:created>
  <dcterms:modified xsi:type="dcterms:W3CDTF">2016-11-25T08:36:17Z</dcterms:modified>
</cp:coreProperties>
</file>