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98" r:id="rId2"/>
    <p:sldId id="338" r:id="rId3"/>
    <p:sldId id="356" r:id="rId4"/>
    <p:sldId id="420" r:id="rId5"/>
    <p:sldId id="421" r:id="rId6"/>
    <p:sldId id="422" r:id="rId7"/>
    <p:sldId id="425" r:id="rId8"/>
    <p:sldId id="426" r:id="rId9"/>
    <p:sldId id="427" r:id="rId10"/>
    <p:sldId id="424" r:id="rId11"/>
    <p:sldId id="428" r:id="rId12"/>
    <p:sldId id="430" r:id="rId13"/>
    <p:sldId id="432" r:id="rId14"/>
    <p:sldId id="437" r:id="rId15"/>
    <p:sldId id="419" r:id="rId16"/>
    <p:sldId id="429" r:id="rId17"/>
    <p:sldId id="431" r:id="rId18"/>
    <p:sldId id="433" r:id="rId19"/>
    <p:sldId id="435" r:id="rId20"/>
    <p:sldId id="436" r:id="rId21"/>
    <p:sldId id="438" r:id="rId22"/>
    <p:sldId id="440" r:id="rId23"/>
    <p:sldId id="441" r:id="rId24"/>
    <p:sldId id="442" r:id="rId25"/>
    <p:sldId id="439" r:id="rId26"/>
    <p:sldId id="443" r:id="rId27"/>
    <p:sldId id="444" r:id="rId28"/>
    <p:sldId id="434" r:id="rId29"/>
  </p:sldIdLst>
  <p:sldSz cx="9144000" cy="6858000" type="screen4x3"/>
  <p:notesSz cx="6797675" cy="9874250"/>
  <p:defaultTextStyle>
    <a:defPPr>
      <a:defRPr lang="zh-CN"/>
    </a:defPPr>
    <a:lvl1pPr algn="l" rtl="0" fontAlgn="base">
      <a:lnSpc>
        <a:spcPct val="80000"/>
      </a:lnSpc>
      <a:spcBef>
        <a:spcPct val="20000"/>
      </a:spcBef>
      <a:spcAft>
        <a:spcPct val="0"/>
      </a:spcAft>
      <a:buClr>
        <a:schemeClr val="bg2"/>
      </a:buClr>
      <a:buSzPct val="150000"/>
      <a:buChar char="•"/>
      <a:defRPr sz="20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lnSpc>
        <a:spcPct val="80000"/>
      </a:lnSpc>
      <a:spcBef>
        <a:spcPct val="20000"/>
      </a:spcBef>
      <a:spcAft>
        <a:spcPct val="0"/>
      </a:spcAft>
      <a:buClr>
        <a:schemeClr val="bg2"/>
      </a:buClr>
      <a:buSzPct val="150000"/>
      <a:buChar char="•"/>
      <a:defRPr sz="20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lnSpc>
        <a:spcPct val="80000"/>
      </a:lnSpc>
      <a:spcBef>
        <a:spcPct val="20000"/>
      </a:spcBef>
      <a:spcAft>
        <a:spcPct val="0"/>
      </a:spcAft>
      <a:buClr>
        <a:schemeClr val="bg2"/>
      </a:buClr>
      <a:buSzPct val="150000"/>
      <a:buChar char="•"/>
      <a:defRPr sz="20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lnSpc>
        <a:spcPct val="80000"/>
      </a:lnSpc>
      <a:spcBef>
        <a:spcPct val="20000"/>
      </a:spcBef>
      <a:spcAft>
        <a:spcPct val="0"/>
      </a:spcAft>
      <a:buClr>
        <a:schemeClr val="bg2"/>
      </a:buClr>
      <a:buSzPct val="150000"/>
      <a:buChar char="•"/>
      <a:defRPr sz="20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lnSpc>
        <a:spcPct val="80000"/>
      </a:lnSpc>
      <a:spcBef>
        <a:spcPct val="20000"/>
      </a:spcBef>
      <a:spcAft>
        <a:spcPct val="0"/>
      </a:spcAft>
      <a:buClr>
        <a:schemeClr val="bg2"/>
      </a:buClr>
      <a:buSzPct val="150000"/>
      <a:buChar char="•"/>
      <a:defRPr sz="20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0602"/>
    <a:srgbClr val="FF9999"/>
    <a:srgbClr val="2318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55" autoAdjust="0"/>
    <p:restoredTop sz="77757" autoAdjust="0"/>
  </p:normalViewPr>
  <p:slideViewPr>
    <p:cSldViewPr>
      <p:cViewPr>
        <p:scale>
          <a:sx n="72" d="100"/>
          <a:sy n="72" d="100"/>
        </p:scale>
        <p:origin x="-1136" y="-3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41363"/>
            <a:ext cx="4935537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691063"/>
            <a:ext cx="4984750" cy="444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80538"/>
            <a:ext cx="29464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380538"/>
            <a:ext cx="29464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fld id="{817CE471-7A4F-40C8-B8D8-70A3CA0152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4861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BB8747-48C5-4913-8E33-19F11D17B300}" type="slidenum">
              <a:rPr lang="en-US" altLang="zh-CN" smtClean="0">
                <a:latin typeface="Arial" pitchFamily="34" charset="0"/>
              </a:rPr>
              <a:pPr/>
              <a:t>1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1.</a:t>
            </a:r>
            <a:r>
              <a:rPr kumimoji="1" lang="zh-CN" altLang="en-US" dirty="0" smtClean="0">
                <a:latin typeface="+mn-ea"/>
                <a:ea typeface="+mn-ea"/>
              </a:rPr>
              <a:t>可重新排序的</a:t>
            </a:r>
            <a:r>
              <a:rPr kumimoji="1" lang="en-US" altLang="zh-CN" dirty="0" smtClean="0">
                <a:latin typeface="+mn-ea"/>
                <a:ea typeface="+mn-ea"/>
              </a:rPr>
              <a:t>Stack,</a:t>
            </a:r>
            <a:r>
              <a:rPr lang="zh-CN" altLang="en-US" sz="1200" i="0" kern="1200" dirty="0" smtClean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如果栈中已有需要</a:t>
            </a:r>
            <a:r>
              <a:rPr lang="en-US" altLang="zh-CN" sz="1200" i="0" kern="1200" dirty="0" smtClean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push</a:t>
            </a:r>
            <a:r>
              <a:rPr lang="zh-CN" altLang="en-US" sz="1200" i="0" kern="1200" dirty="0" smtClean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的元素，把已有的元素移动到栈顶，栈中不存在重复元素；</a:t>
            </a:r>
            <a:endParaRPr lang="en-US" altLang="zh-CN" sz="1200" i="0" kern="1200" dirty="0" smtClean="0">
              <a:solidFill>
                <a:schemeClr val="tx1"/>
              </a:solidFill>
              <a:effectLst/>
              <a:latin typeface="+mn-ea"/>
              <a:ea typeface="+mn-ea"/>
              <a:cs typeface="+mn-cs"/>
            </a:endParaRPr>
          </a:p>
          <a:p>
            <a:r>
              <a:rPr kumimoji="1" lang="zh-CN" altLang="zh-CN" sz="1200" i="0" kern="1200" dirty="0" smtClean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2</a:t>
            </a:r>
            <a:r>
              <a:rPr kumimoji="1" lang="en-US" altLang="zh-CN" sz="1200" i="0" kern="1200" dirty="0" smtClean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.</a:t>
            </a:r>
            <a:r>
              <a:rPr kumimoji="1" lang="zh-CN" altLang="en-US" sz="1200" i="0" kern="1200" dirty="0" smtClean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主要是重写了</a:t>
            </a:r>
            <a:r>
              <a:rPr kumimoji="1" lang="en-US" altLang="zh-CN" sz="1200" i="0" kern="1200" dirty="0" smtClean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push()</a:t>
            </a:r>
            <a:r>
              <a:rPr kumimoji="1" lang="zh-CN" altLang="en-US" sz="1200" i="0" kern="1200" dirty="0" smtClean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方法；</a:t>
            </a:r>
            <a:endParaRPr kumimoji="1" lang="zh-CN" altLang="en-US" i="0" dirty="0">
              <a:latin typeface="+mn-ea"/>
              <a:ea typeface="+mn-ea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7CE471-7A4F-40C8-B8D8-70A3CA0152EC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0946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1.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7CE471-7A4F-40C8-B8D8-70A3CA0152EC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8798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1.MapsActivity</a:t>
            </a:r>
            <a:r>
              <a:rPr kumimoji="1" lang="zh-CN" altLang="en-US" dirty="0" smtClean="0"/>
              <a:t>的</a:t>
            </a:r>
            <a:r>
              <a:rPr kumimoji="1" lang="en-US" altLang="zh-CN" dirty="0" err="1" smtClean="0"/>
              <a:t>onCreate</a:t>
            </a:r>
            <a:r>
              <a:rPr kumimoji="1" lang="en-US" altLang="zh-CN" dirty="0" smtClean="0"/>
              <a:t>()</a:t>
            </a:r>
            <a:r>
              <a:rPr kumimoji="1" lang="zh-CN" altLang="en-US" dirty="0" smtClean="0"/>
              <a:t>方法中调用一次，整个应用都只会调用一次</a:t>
            </a:r>
            <a:endParaRPr kumimoji="1" lang="en-US" altLang="zh-CN" dirty="0" smtClean="0"/>
          </a:p>
          <a:p>
            <a:r>
              <a:rPr kumimoji="1" lang="zh-CN" altLang="zh-CN" dirty="0" smtClean="0"/>
              <a:t>2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还有在</a:t>
            </a:r>
            <a:r>
              <a:rPr kumimoji="1" lang="en-US" altLang="zh-CN" dirty="0" err="1" smtClean="0"/>
              <a:t>NewUserGuide.onCreate</a:t>
            </a:r>
            <a:r>
              <a:rPr kumimoji="1" lang="en-US" altLang="zh-CN" dirty="0" smtClean="0"/>
              <a:t>()</a:t>
            </a:r>
            <a:r>
              <a:rPr kumimoji="1" lang="zh-CN" altLang="en-US" dirty="0" smtClean="0"/>
              <a:t>方法中调用一次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7CE471-7A4F-40C8-B8D8-70A3CA0152EC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1955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7CE471-7A4F-40C8-B8D8-70A3CA0152EC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5033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在</a:t>
            </a:r>
            <a:r>
              <a:rPr kumimoji="1" lang="en-US" altLang="zh-CN" dirty="0" err="1" smtClean="0"/>
              <a:t>ComBasePage</a:t>
            </a:r>
            <a:r>
              <a:rPr kumimoji="1" lang="zh-CN" altLang="en-US" dirty="0" smtClean="0"/>
              <a:t>中重写了</a:t>
            </a:r>
            <a:r>
              <a:rPr kumimoji="1" lang="en-US" altLang="zh-CN" dirty="0" err="1" smtClean="0"/>
              <a:t>onAttach</a:t>
            </a:r>
            <a:r>
              <a:rPr kumimoji="1" lang="en-US" altLang="zh-CN" dirty="0" smtClean="0"/>
              <a:t>()</a:t>
            </a:r>
            <a:r>
              <a:rPr kumimoji="1" lang="zh-CN" altLang="en-US" dirty="0" smtClean="0"/>
              <a:t>方法，如果是组件的话，则将该</a:t>
            </a:r>
            <a:r>
              <a:rPr kumimoji="1" lang="en-US" altLang="zh-CN" dirty="0" smtClean="0"/>
              <a:t>page</a:t>
            </a:r>
            <a:r>
              <a:rPr kumimoji="1" lang="zh-CN" altLang="en-US" dirty="0" smtClean="0"/>
              <a:t>页面</a:t>
            </a:r>
            <a:r>
              <a:rPr kumimoji="1" lang="en-US" altLang="zh-CN" dirty="0" smtClean="0"/>
              <a:t>attach()</a:t>
            </a:r>
            <a:r>
              <a:rPr kumimoji="1" lang="zh-CN" altLang="en-US" dirty="0" smtClean="0"/>
              <a:t>到该组件的</a:t>
            </a:r>
            <a:r>
              <a:rPr kumimoji="1" lang="en-US" altLang="zh-CN" dirty="0" err="1" smtClean="0"/>
              <a:t>sandBoxActivity</a:t>
            </a:r>
            <a:r>
              <a:rPr kumimoji="1" lang="zh-CN" altLang="en-US" dirty="0" smtClean="0"/>
              <a:t>中上去。</a:t>
            </a:r>
            <a:endParaRPr kumimoji="1" lang="en-US" altLang="zh-CN" dirty="0" smtClean="0"/>
          </a:p>
          <a:p>
            <a:r>
              <a:rPr kumimoji="1" lang="zh-CN" altLang="zh-CN" dirty="0" smtClean="0"/>
              <a:t>2</a:t>
            </a:r>
            <a:r>
              <a:rPr kumimoji="1" lang="en-US" altLang="zh-CN" dirty="0" smtClean="0"/>
              <a:t>.</a:t>
            </a:r>
            <a:r>
              <a:rPr kumimoji="1" lang="en-US" altLang="zh-CN" dirty="0" err="1" smtClean="0"/>
              <a:t>BaseFragment</a:t>
            </a:r>
            <a:r>
              <a:rPr kumimoji="1" lang="zh-CN" altLang="en-US" dirty="0" smtClean="0"/>
              <a:t>也重写了</a:t>
            </a:r>
            <a:r>
              <a:rPr kumimoji="1" lang="en-US" altLang="zh-CN" dirty="0" err="1" smtClean="0"/>
              <a:t>onAttach</a:t>
            </a:r>
            <a:r>
              <a:rPr kumimoji="1" lang="en-US" altLang="zh-CN" dirty="0" smtClean="0"/>
              <a:t>()</a:t>
            </a:r>
            <a:r>
              <a:rPr kumimoji="1" lang="zh-CN" altLang="en-US" dirty="0" smtClean="0"/>
              <a:t>方法，如果是组件的话，该</a:t>
            </a:r>
            <a:r>
              <a:rPr kumimoji="1" lang="en-US" altLang="zh-CN" dirty="0" smtClean="0"/>
              <a:t>Fragment</a:t>
            </a:r>
            <a:r>
              <a:rPr kumimoji="1" lang="zh-CN" altLang="en-US" dirty="0" smtClean="0"/>
              <a:t>则</a:t>
            </a:r>
            <a:r>
              <a:rPr kumimoji="1" lang="en-US" altLang="zh-CN" dirty="0" smtClean="0"/>
              <a:t>attach()</a:t>
            </a:r>
            <a:r>
              <a:rPr kumimoji="1" lang="zh-CN" altLang="en-US" dirty="0" smtClean="0"/>
              <a:t>到该组件的</a:t>
            </a:r>
            <a:r>
              <a:rPr kumimoji="1" lang="en-US" altLang="zh-CN" dirty="0" err="1" smtClean="0"/>
              <a:t>sandBoxActivity</a:t>
            </a:r>
            <a:r>
              <a:rPr kumimoji="1" lang="zh-CN" altLang="en-US" dirty="0" smtClean="0"/>
              <a:t>上去。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7CE471-7A4F-40C8-B8D8-70A3CA0152EC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4795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1.Task</a:t>
            </a:r>
            <a:r>
              <a:rPr lang="zh-CN" altLang="en-US" dirty="0" smtClean="0"/>
              <a:t>是页面栈的抽象接口，</a:t>
            </a:r>
            <a:r>
              <a:rPr lang="en-US" altLang="zh-CN" dirty="0" smtClean="0"/>
              <a:t>Page</a:t>
            </a:r>
            <a:r>
              <a:rPr lang="zh-CN" altLang="en-US" dirty="0" smtClean="0"/>
              <a:t>是页面的抽象接口；</a:t>
            </a:r>
            <a:endParaRPr lang="en-US" altLang="zh-CN" dirty="0" smtClean="0"/>
          </a:p>
          <a:p>
            <a:r>
              <a:rPr lang="zh-CN" altLang="zh-CN" dirty="0" smtClean="0"/>
              <a:t>2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BaseTask</a:t>
            </a:r>
            <a:r>
              <a:rPr lang="zh-CN" altLang="en-US" dirty="0" smtClean="0"/>
              <a:t>是以</a:t>
            </a:r>
            <a:r>
              <a:rPr lang="en-US" altLang="zh-CN" dirty="0" err="1" smtClean="0"/>
              <a:t>FragmentActivity</a:t>
            </a:r>
            <a:r>
              <a:rPr lang="zh-CN" altLang="en-US" dirty="0" smtClean="0"/>
              <a:t>作为载体，是页面栈的基类，</a:t>
            </a:r>
            <a:r>
              <a:rPr lang="en-US" altLang="zh-CN" dirty="0" err="1" smtClean="0"/>
              <a:t>BasePage</a:t>
            </a:r>
            <a:r>
              <a:rPr lang="zh-CN" altLang="en-US" dirty="0" smtClean="0"/>
              <a:t>是页面的基类</a:t>
            </a:r>
            <a:endParaRPr lang="en-US" altLang="zh-CN" dirty="0" smtClean="0"/>
          </a:p>
          <a:p>
            <a:r>
              <a:rPr lang="zh-CN" altLang="zh-CN" dirty="0" smtClean="0"/>
              <a:t>3</a:t>
            </a:r>
            <a:r>
              <a:rPr lang="en-US" altLang="zh-CN" dirty="0" smtClean="0"/>
              <a:t>.</a:t>
            </a:r>
            <a:r>
              <a:rPr lang="en-US" altLang="zh-CN" sz="1200" dirty="0" err="1" smtClean="0">
                <a:latin typeface="+mn-ea"/>
              </a:rPr>
              <a:t>ReorderStack</a:t>
            </a:r>
            <a:r>
              <a:rPr lang="zh-CN" altLang="en-US" sz="1200" dirty="0" smtClean="0">
                <a:latin typeface="+mn-ea"/>
              </a:rPr>
              <a:t>是可重新排序的</a:t>
            </a:r>
            <a:r>
              <a:rPr lang="en-US" altLang="zh-CN" sz="1200" dirty="0" smtClean="0">
                <a:latin typeface="+mn-ea"/>
              </a:rPr>
              <a:t>Stack</a:t>
            </a:r>
            <a:r>
              <a:rPr lang="zh-CN" altLang="en-US" sz="1200" dirty="0" smtClean="0">
                <a:latin typeface="+mn-ea"/>
              </a:rPr>
              <a:t>的子类，特点就是如果在栈中已有需要</a:t>
            </a:r>
            <a:r>
              <a:rPr lang="en-US" altLang="zh-CN" sz="1200" dirty="0" smtClean="0">
                <a:latin typeface="+mn-ea"/>
              </a:rPr>
              <a:t>push</a:t>
            </a:r>
            <a:r>
              <a:rPr lang="zh-CN" altLang="en-US" sz="1200" dirty="0" smtClean="0">
                <a:latin typeface="+mn-ea"/>
              </a:rPr>
              <a:t>的元素，则把已有的元素移动到栈顶，栈中不存在重复的元素</a:t>
            </a:r>
            <a:endParaRPr lang="en-US" altLang="zh-CN" sz="1200" i="1" kern="1200" dirty="0" smtClean="0">
              <a:solidFill>
                <a:schemeClr val="tx1"/>
              </a:solidFill>
              <a:effectLst/>
              <a:latin typeface="Arial" charset="0"/>
              <a:ea typeface="宋体" pitchFamily="2" charset="-122"/>
              <a:cs typeface="+mn-cs"/>
            </a:endParaRPr>
          </a:p>
          <a:p>
            <a:r>
              <a:rPr lang="zh-CN" altLang="zh-CN" sz="120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4</a:t>
            </a:r>
            <a:r>
              <a:rPr lang="en-US" altLang="zh-CN" sz="120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.</a:t>
            </a:r>
            <a:r>
              <a:rPr lang="en-US" altLang="zh-CN" sz="1200" i="0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HistoryRecord</a:t>
            </a:r>
            <a:r>
              <a:rPr lang="zh-CN" altLang="en-US" sz="120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是页面历史记录，是自定义的一个实体类，里面还有</a:t>
            </a:r>
            <a:r>
              <a:rPr lang="en-US" altLang="zh-CN" sz="1200" i="0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taskName</a:t>
            </a:r>
            <a:r>
              <a:rPr lang="en-US" altLang="zh-CN" sz="120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(</a:t>
            </a:r>
            <a:r>
              <a:rPr lang="zh-CN" altLang="en-US" sz="120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页面栈名</a:t>
            </a:r>
            <a:r>
              <a:rPr lang="en-US" altLang="zh-CN" sz="120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)</a:t>
            </a:r>
            <a:r>
              <a:rPr lang="zh-CN" altLang="en-US" sz="120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，</a:t>
            </a:r>
            <a:r>
              <a:rPr lang="en-US" altLang="zh-CN" sz="1200" i="0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pageName</a:t>
            </a:r>
            <a:r>
              <a:rPr lang="en-US" altLang="zh-CN" sz="120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(</a:t>
            </a:r>
            <a:r>
              <a:rPr lang="zh-CN" altLang="en-US" sz="120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页面名</a:t>
            </a:r>
            <a:r>
              <a:rPr lang="en-US" altLang="zh-CN" sz="120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)</a:t>
            </a:r>
            <a:r>
              <a:rPr lang="zh-CN" altLang="en-US" sz="120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，组件</a:t>
            </a:r>
            <a:r>
              <a:rPr lang="en-US" altLang="zh-CN" sz="120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id</a:t>
            </a:r>
          </a:p>
          <a:p>
            <a:r>
              <a:rPr lang="zh-CN" altLang="zh-CN" sz="120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5</a:t>
            </a:r>
            <a:r>
              <a:rPr lang="en-US" altLang="zh-CN" sz="120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.</a:t>
            </a:r>
            <a:r>
              <a:rPr lang="zh-CN" altLang="en-US" sz="120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启动百度地图以后，进入的第一个页面是</a:t>
            </a:r>
            <a:r>
              <a:rPr lang="en-US" altLang="zh-CN" sz="1200" i="0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MapFramePage</a:t>
            </a:r>
            <a:r>
              <a:rPr lang="zh-CN" altLang="zh-CN" sz="120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，</a:t>
            </a:r>
            <a:r>
              <a:rPr lang="zh-CN" altLang="en-US" sz="120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是属于</a:t>
            </a:r>
            <a:r>
              <a:rPr lang="en-US" altLang="zh-CN" sz="1200" i="0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MapsActivity</a:t>
            </a:r>
            <a:r>
              <a:rPr lang="zh-CN" altLang="en-US" sz="120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的，所以这个</a:t>
            </a:r>
            <a:r>
              <a:rPr lang="en-US" altLang="zh-CN" sz="1200" i="0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mRootRecord</a:t>
            </a:r>
            <a:r>
              <a:rPr lang="zh-CN" altLang="en-US" sz="120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就是</a:t>
            </a:r>
            <a:endParaRPr lang="en-US" altLang="zh-CN" sz="1200" i="0" dirty="0" smtClean="0">
              <a:latin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7CE471-7A4F-40C8-B8D8-70A3CA0152EC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特点都是相对而言，相对于系统栈管理而言</a:t>
            </a:r>
            <a:endParaRPr kumimoji="1" lang="en-US" altLang="zh-CN" dirty="0" smtClean="0"/>
          </a:p>
          <a:p>
            <a:r>
              <a:rPr kumimoji="1" lang="zh-CN" altLang="zh-CN" dirty="0" smtClean="0"/>
              <a:t>2</a:t>
            </a:r>
            <a:r>
              <a:rPr kumimoji="1" lang="en-US" altLang="zh-CN" dirty="0" smtClean="0"/>
              <a:t>.Fragment</a:t>
            </a:r>
            <a:r>
              <a:rPr kumimoji="1" lang="zh-CN" altLang="en-US" dirty="0" smtClean="0"/>
              <a:t>回退栈</a:t>
            </a:r>
            <a:r>
              <a:rPr kumimoji="1" lang="en-US" altLang="zh-CN" dirty="0" err="1" smtClean="0"/>
              <a:t>FragmentTransaction.addToBackStack</a:t>
            </a:r>
            <a:r>
              <a:rPr kumimoji="1" lang="en-US" altLang="zh-CN" dirty="0" smtClean="0"/>
              <a:t>(String);</a:t>
            </a:r>
          </a:p>
          <a:p>
            <a:r>
              <a:rPr kumimoji="1" lang="zh-CN" altLang="zh-CN" dirty="0" smtClean="0"/>
              <a:t>3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如果没有页面管理栈，那么系统显示什么内容，显示的内容怎么添加，怎么回退都是由系统所控制的；</a:t>
            </a:r>
            <a:endParaRPr kumimoji="1" lang="en-US" altLang="zh-CN" dirty="0" smtClean="0"/>
          </a:p>
          <a:p>
            <a:r>
              <a:rPr kumimoji="1" lang="zh-CN" altLang="zh-CN" dirty="0" smtClean="0"/>
              <a:t>4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在百度地图客户端中，系统只负责显示页面的功能，而控制显示什么内容的任务则有页面管理栈统一调度。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7CE471-7A4F-40C8-B8D8-70A3CA0152EC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7234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存储页面历史记录，因为在地图客户端中有的情况下使用的是</a:t>
            </a:r>
            <a:r>
              <a:rPr lang="en-US" altLang="zh-CN" dirty="0" err="1" smtClean="0"/>
              <a:t>FragmentTransaction</a:t>
            </a:r>
            <a:r>
              <a:rPr lang="zh-CN" altLang="en-US" dirty="0" smtClean="0"/>
              <a:t>的</a:t>
            </a:r>
            <a:r>
              <a:rPr lang="en-US" altLang="zh-CN" dirty="0" smtClean="0"/>
              <a:t>replace()</a:t>
            </a:r>
            <a:r>
              <a:rPr lang="zh-CN" altLang="en-US" dirty="0" smtClean="0"/>
              <a:t>方法，所以在这种情况下就很有必要记录一下页面历史记录。</a:t>
            </a:r>
            <a:endParaRPr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7CE471-7A4F-40C8-B8D8-70A3CA0152EC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1598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1.TaskManagerImpl</a:t>
            </a:r>
            <a:r>
              <a:rPr kumimoji="1" lang="zh-CN" altLang="en-US" dirty="0" smtClean="0"/>
              <a:t>实现了</a:t>
            </a:r>
            <a:r>
              <a:rPr lang="en-US" altLang="zh-CN" dirty="0" err="1" smtClean="0">
                <a:effectLst/>
              </a:rPr>
              <a:t>BMEventBus</a:t>
            </a:r>
            <a:r>
              <a:rPr lang="en-US" altLang="zh-CN" dirty="0" err="1" smtClean="0"/>
              <a:t>.OnEvent</a:t>
            </a:r>
            <a:r>
              <a:rPr lang="zh-CN" altLang="en-US" dirty="0" smtClean="0"/>
              <a:t>的接口，重写</a:t>
            </a:r>
            <a:r>
              <a:rPr lang="en-US" altLang="zh-CN" dirty="0" err="1" smtClean="0">
                <a:effectLst/>
              </a:rPr>
              <a:t>onEvent</a:t>
            </a:r>
            <a:r>
              <a:rPr lang="zh-CN" altLang="en-US" dirty="0" smtClean="0">
                <a:effectLst/>
              </a:rPr>
              <a:t>(</a:t>
            </a:r>
            <a:r>
              <a:rPr lang="en-US" altLang="zh-CN" dirty="0" smtClean="0">
                <a:effectLst/>
              </a:rPr>
              <a:t>Object</a:t>
            </a:r>
            <a:r>
              <a:rPr lang="zh-CN" altLang="en-US" dirty="0" smtClean="0">
                <a:effectLst/>
              </a:rPr>
              <a:t> </a:t>
            </a:r>
            <a:r>
              <a:rPr lang="en-US" altLang="zh-CN" dirty="0" smtClean="0">
                <a:effectLst/>
              </a:rPr>
              <a:t>object)</a:t>
            </a:r>
            <a:r>
              <a:rPr lang="zh-CN" altLang="en-US" dirty="0" smtClean="0">
                <a:effectLst/>
              </a:rPr>
              <a:t>方法。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7CE471-7A4F-40C8-B8D8-70A3CA0152EC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1524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跳转到</a:t>
            </a:r>
            <a:r>
              <a:rPr kumimoji="1" lang="en-US" altLang="zh-CN" dirty="0" err="1" smtClean="0"/>
              <a:t>rootTask</a:t>
            </a:r>
            <a:r>
              <a:rPr kumimoji="1" lang="zh-CN" altLang="en-US" dirty="0" smtClean="0"/>
              <a:t>，即</a:t>
            </a:r>
            <a:r>
              <a:rPr kumimoji="1" lang="en-US" altLang="zh-CN" dirty="0" err="1" smtClean="0"/>
              <a:t>MapsActivity</a:t>
            </a:r>
            <a:r>
              <a:rPr kumimoji="1" lang="zh-CN" altLang="en-US" dirty="0" smtClean="0"/>
              <a:t>时，在</a:t>
            </a:r>
            <a:r>
              <a:rPr kumimoji="1" lang="en-US" altLang="zh-CN" dirty="0" smtClean="0"/>
              <a:t>intent</a:t>
            </a:r>
            <a:r>
              <a:rPr kumimoji="1" lang="zh-CN" altLang="en-US" dirty="0" smtClean="0"/>
              <a:t>中会添加</a:t>
            </a:r>
            <a:r>
              <a:rPr kumimoji="1" lang="en-US" altLang="zh-CN" dirty="0" err="1" smtClean="0"/>
              <a:t>flag:</a:t>
            </a:r>
            <a:r>
              <a:rPr lang="en-US" altLang="zh-CN" dirty="0" err="1" smtClean="0">
                <a:effectLst/>
              </a:rPr>
              <a:t>FLAG_ACTIVITY_REORDER_TO_FRONT</a:t>
            </a:r>
            <a:endParaRPr lang="en-US" altLang="zh-CN" dirty="0" smtClean="0">
              <a:effectLst/>
            </a:endParaRPr>
          </a:p>
          <a:p>
            <a:endParaRPr kumimoji="1" lang="en-US" altLang="zh-CN" dirty="0" smtClean="0">
              <a:effectLst/>
            </a:endParaRPr>
          </a:p>
          <a:p>
            <a:endParaRPr kumimoji="1" lang="en-US" altLang="zh-CN" dirty="0" smtClean="0">
              <a:effectLst/>
            </a:endParaRP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7CE471-7A4F-40C8-B8D8-70A3CA0152EC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8698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依据传入的</a:t>
            </a:r>
            <a:r>
              <a:rPr kumimoji="1" lang="en-US" altLang="zh-CN" dirty="0" err="1" smtClean="0"/>
              <a:t>pageClsName</a:t>
            </a:r>
            <a:r>
              <a:rPr kumimoji="1" lang="zh-CN" altLang="en-US" dirty="0" smtClean="0"/>
              <a:t>和</a:t>
            </a:r>
            <a:r>
              <a:rPr kumimoji="1" lang="en-US" altLang="zh-CN" dirty="0" err="1" smtClean="0"/>
              <a:t>pageTag</a:t>
            </a:r>
            <a:r>
              <a:rPr kumimoji="1" lang="zh-CN" altLang="en-US" dirty="0" smtClean="0"/>
              <a:t>参数，通过</a:t>
            </a:r>
            <a:r>
              <a:rPr kumimoji="1" lang="en-US" altLang="zh-CN" dirty="0" err="1" smtClean="0"/>
              <a:t>PageFactory</a:t>
            </a:r>
            <a:r>
              <a:rPr kumimoji="1" lang="zh-CN" altLang="en-US" dirty="0" smtClean="0"/>
              <a:t>类生成对应的</a:t>
            </a:r>
            <a:r>
              <a:rPr kumimoji="1" lang="en-US" altLang="zh-CN" dirty="0" smtClean="0"/>
              <a:t>Page</a:t>
            </a:r>
            <a:r>
              <a:rPr kumimoji="1" lang="zh-CN" altLang="en-US" dirty="0" smtClean="0"/>
              <a:t>对象，设置该</a:t>
            </a:r>
            <a:r>
              <a:rPr kumimoji="1" lang="en-US" altLang="zh-CN" dirty="0" smtClean="0"/>
              <a:t>page</a:t>
            </a:r>
            <a:r>
              <a:rPr kumimoji="1" lang="zh-CN" altLang="en-US" dirty="0" smtClean="0"/>
              <a:t>的参数属性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7CE471-7A4F-40C8-B8D8-70A3CA0152EC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2543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2">
              <a:buFont typeface="Arial"/>
              <a:buNone/>
            </a:pP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7CE471-7A4F-40C8-B8D8-70A3CA0152EC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5502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1.</a:t>
            </a:r>
            <a:r>
              <a:rPr kumimoji="0" lang="zh-CN" altLang="en-US" dirty="0" smtClean="0">
                <a:effectLst/>
              </a:rPr>
              <a:t>在</a:t>
            </a:r>
            <a:r>
              <a:rPr kumimoji="0" lang="en-US" altLang="zh-CN" dirty="0" err="1" smtClean="0">
                <a:effectLst/>
              </a:rPr>
              <a:t>BaseTask</a:t>
            </a:r>
            <a:r>
              <a:rPr kumimoji="0" lang="zh-CN" altLang="en-US" dirty="0" smtClean="0">
                <a:effectLst/>
              </a:rPr>
              <a:t>的</a:t>
            </a:r>
            <a:r>
              <a:rPr lang="en-US" altLang="zh-CN" dirty="0" err="1" smtClean="0">
                <a:effectLst/>
              </a:rPr>
              <a:t>onBackPressed</a:t>
            </a:r>
            <a:r>
              <a:rPr lang="en-US" altLang="zh-CN" dirty="0" smtClean="0"/>
              <a:t>()</a:t>
            </a:r>
            <a:r>
              <a:rPr lang="zh-CN" altLang="en-US" dirty="0" smtClean="0"/>
              <a:t>中执行</a:t>
            </a:r>
            <a:r>
              <a:rPr lang="en-US" altLang="zh-CN" dirty="0" err="1" smtClean="0"/>
              <a:t>goBack</a:t>
            </a:r>
            <a:r>
              <a:rPr lang="en-US" altLang="zh-CN" dirty="0" smtClean="0"/>
              <a:t>()</a:t>
            </a:r>
            <a:r>
              <a:rPr lang="zh-CN" altLang="en-US" dirty="0" smtClean="0"/>
              <a:t>方法，进行页面出栈</a:t>
            </a:r>
            <a:r>
              <a:rPr lang="en-US" altLang="zh-CN" dirty="0" smtClean="0"/>
              <a:t>;</a:t>
            </a:r>
          </a:p>
          <a:p>
            <a:r>
              <a:rPr kumimoji="1" lang="zh-CN" altLang="zh-CN" dirty="0" smtClean="0"/>
              <a:t>2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当前页面历史记录的</a:t>
            </a:r>
            <a:r>
              <a:rPr kumimoji="1" lang="en-US" altLang="zh-CN" dirty="0" err="1" smtClean="0"/>
              <a:t>taskName</a:t>
            </a:r>
            <a:r>
              <a:rPr kumimoji="1" lang="zh-CN" altLang="en-US" dirty="0" smtClean="0"/>
              <a:t>和现在所在</a:t>
            </a:r>
            <a:r>
              <a:rPr kumimoji="1" lang="en-US" altLang="zh-CN" dirty="0" smtClean="0"/>
              <a:t>task</a:t>
            </a:r>
            <a:r>
              <a:rPr kumimoji="1" lang="zh-CN" altLang="en-US" dirty="0" smtClean="0"/>
              <a:t>的</a:t>
            </a:r>
            <a:r>
              <a:rPr kumimoji="1" lang="en-US" altLang="zh-CN" dirty="0" smtClean="0"/>
              <a:t>name</a:t>
            </a:r>
            <a:r>
              <a:rPr kumimoji="1" lang="zh-CN" altLang="en-US" dirty="0" smtClean="0"/>
              <a:t>不同，说明栈的状态错误，则直接将该栈</a:t>
            </a:r>
            <a:r>
              <a:rPr kumimoji="1" lang="en-US" altLang="zh-CN" dirty="0" smtClean="0"/>
              <a:t>finish();</a:t>
            </a:r>
          </a:p>
          <a:p>
            <a:r>
              <a:rPr kumimoji="1" lang="zh-CN" altLang="zh-CN" dirty="0" smtClean="0"/>
              <a:t>3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虽然是出栈操作，但是还是利用的是</a:t>
            </a:r>
            <a:r>
              <a:rPr kumimoji="1" lang="en-US" altLang="zh-CN" dirty="0" err="1" smtClean="0"/>
              <a:t>navigateTo</a:t>
            </a:r>
            <a:r>
              <a:rPr kumimoji="1" lang="en-US" altLang="zh-CN" dirty="0" smtClean="0"/>
              <a:t>()</a:t>
            </a:r>
            <a:r>
              <a:rPr kumimoji="1" lang="zh-CN" altLang="en-US" dirty="0" smtClean="0"/>
              <a:t>方法和</a:t>
            </a:r>
            <a:r>
              <a:rPr kumimoji="1" lang="en-US" altLang="zh-CN" dirty="0" err="1" smtClean="0"/>
              <a:t>navigateToTask</a:t>
            </a:r>
            <a:r>
              <a:rPr kumimoji="1" lang="en-US" altLang="zh-CN" dirty="0" smtClean="0"/>
              <a:t>()</a:t>
            </a:r>
            <a:r>
              <a:rPr kumimoji="1" lang="zh-CN" altLang="en-US" dirty="0" smtClean="0"/>
              <a:t>这两个方法来处理回退操作的。</a:t>
            </a: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7CE471-7A4F-40C8-B8D8-70A3CA0152EC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714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ChangeArrowheads="1"/>
          </p:cNvSpPr>
          <p:nvPr/>
        </p:nvSpPr>
        <p:spPr bwMode="auto">
          <a:xfrm>
            <a:off x="685800" y="2667000"/>
            <a:ext cx="7848600" cy="144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37160" tIns="0" rIns="164592" bIns="0" anchor="ctr"/>
          <a:lstStyle/>
          <a:p>
            <a:pPr algn="ctr" font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zh-CN" sz="48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3" name="Rectangle 12"/>
          <p:cNvSpPr>
            <a:spLocks/>
          </p:cNvSpPr>
          <p:nvPr/>
        </p:nvSpPr>
        <p:spPr bwMode="auto">
          <a:xfrm>
            <a:off x="3744913" y="4114800"/>
            <a:ext cx="827087" cy="152400"/>
          </a:xfrm>
          <a:prstGeom prst="rect">
            <a:avLst/>
          </a:prstGeom>
          <a:solidFill>
            <a:srgbClr val="FF0000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Rectangle 15"/>
          <p:cNvSpPr>
            <a:spLocks/>
          </p:cNvSpPr>
          <p:nvPr/>
        </p:nvSpPr>
        <p:spPr bwMode="auto">
          <a:xfrm>
            <a:off x="4572000" y="4114800"/>
            <a:ext cx="827088" cy="152400"/>
          </a:xfrm>
          <a:prstGeom prst="rect">
            <a:avLst/>
          </a:prstGeom>
          <a:solidFill>
            <a:srgbClr val="0000FF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pic>
        <p:nvPicPr>
          <p:cNvPr id="5" name="Picture 16" descr="logonew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19500" y="990600"/>
            <a:ext cx="1905000" cy="61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21362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213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570038"/>
            <a:ext cx="4038600" cy="45259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570038"/>
            <a:ext cx="4038600" cy="45259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570038"/>
            <a:ext cx="4038600" cy="45259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570038"/>
            <a:ext cx="4038600" cy="21859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08425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570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570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700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304800" y="304800"/>
            <a:ext cx="8534400" cy="838200"/>
          </a:xfrm>
          <a:prstGeom prst="rect">
            <a:avLst/>
          </a:prstGeom>
          <a:noFill/>
          <a:ln w="9525" cmpd="sng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lIns="137160" tIns="0" rIns="164592" bIns="0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zh-CN" sz="3200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42" name="Rectangle 18"/>
          <p:cNvSpPr>
            <a:spLocks/>
          </p:cNvSpPr>
          <p:nvPr/>
        </p:nvSpPr>
        <p:spPr bwMode="auto">
          <a:xfrm>
            <a:off x="304800" y="1143000"/>
            <a:ext cx="1079500" cy="152400"/>
          </a:xfrm>
          <a:prstGeom prst="rect">
            <a:avLst/>
          </a:prstGeom>
          <a:solidFill>
            <a:srgbClr val="FF0000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044" name="Rectangle 20"/>
          <p:cNvSpPr>
            <a:spLocks/>
          </p:cNvSpPr>
          <p:nvPr/>
        </p:nvSpPr>
        <p:spPr bwMode="auto">
          <a:xfrm>
            <a:off x="1212850" y="1143000"/>
            <a:ext cx="539750" cy="152400"/>
          </a:xfrm>
          <a:prstGeom prst="rect">
            <a:avLst/>
          </a:prstGeom>
          <a:solidFill>
            <a:srgbClr val="0000FF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pic>
        <p:nvPicPr>
          <p:cNvPr id="1030" name="Picture 21" descr="logonew2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239000" y="5943600"/>
            <a:ext cx="1524000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华文黑体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ea typeface="华文黑体" charset="-122"/>
          <a:cs typeface="华文黑体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ea typeface="华文黑体" charset="-122"/>
          <a:cs typeface="华文黑体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ea typeface="华文黑体" charset="-122"/>
          <a:cs typeface="华文黑体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ea typeface="华文黑体" charset="-122"/>
          <a:cs typeface="华文黑体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ea typeface="华文黑体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ea typeface="华文黑体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ea typeface="华文黑体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ea typeface="华文黑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2318DE"/>
        </a:buClr>
        <a:buSzPct val="15000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2318DE"/>
        </a:buClr>
        <a:buSzPct val="15000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2318DE"/>
        </a:buClr>
        <a:buSzPct val="15000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2318DE"/>
        </a:buClr>
        <a:buSzPct val="15000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2318DE"/>
        </a:buClr>
        <a:buSzPct val="15000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2318DE"/>
        </a:buClr>
        <a:buSzPct val="15000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2318DE"/>
        </a:buClr>
        <a:buSzPct val="15000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2318DE"/>
        </a:buClr>
        <a:buSzPct val="15000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2318DE"/>
        </a:buClr>
        <a:buSzPct val="15000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685800" y="2924944"/>
            <a:ext cx="7772400" cy="123906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37160" tIns="0" rIns="164592" bIns="0" anchor="ctr"/>
          <a:lstStyle/>
          <a:p>
            <a:pPr algn="ctr" fontAlgn="ctr"/>
            <a:r>
              <a:rPr lang="en-US" altLang="en-US" dirty="0" smtClean="0">
                <a:solidFill>
                  <a:schemeClr val="tx1"/>
                </a:solidFill>
                <a:ea typeface="黑体" pitchFamily="2" charset="-122"/>
              </a:rPr>
              <a:t>页面管理栈</a:t>
            </a:r>
            <a:r>
              <a:rPr lang="en-US" altLang="zh-CN" dirty="0" smtClean="0">
                <a:solidFill>
                  <a:schemeClr val="tx1"/>
                </a:solidFill>
                <a:ea typeface="黑体" pitchFamily="2" charset="-122"/>
              </a:rPr>
              <a:t/>
            </a:r>
            <a:br>
              <a:rPr lang="en-US" altLang="zh-CN" dirty="0" smtClean="0">
                <a:solidFill>
                  <a:schemeClr val="tx1"/>
                </a:solidFill>
                <a:ea typeface="黑体" pitchFamily="2" charset="-122"/>
              </a:rPr>
            </a:br>
            <a:endParaRPr lang="zh-CN" altLang="en-US" dirty="0" smtClean="0">
              <a:solidFill>
                <a:schemeClr val="tx1"/>
              </a:solidFill>
              <a:ea typeface="黑体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51920" y="5085184"/>
            <a:ext cx="1380506" cy="964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zh-CN" altLang="en-US" dirty="0" smtClean="0"/>
              <a:t>李剑昆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2016-07-29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648072"/>
          </a:xfrm>
        </p:spPr>
        <p:txBody>
          <a:bodyPr/>
          <a:lstStyle/>
          <a:p>
            <a:r>
              <a:rPr lang="zh-CN" altLang="en-US" sz="2800" b="0" dirty="0" smtClean="0">
                <a:solidFill>
                  <a:schemeClr val="tx2"/>
                </a:solidFill>
                <a:latin typeface="+mj-ea"/>
              </a:rPr>
              <a:t>出栈设计</a:t>
            </a:r>
            <a:endParaRPr lang="zh-CN" altLang="en-US" sz="2800" dirty="0"/>
          </a:p>
        </p:txBody>
      </p:sp>
      <p:pic>
        <p:nvPicPr>
          <p:cNvPr id="3" name="图片 2" descr="Vertical Cross Functional Template (3)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368152"/>
            <a:ext cx="6466339" cy="55892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648072"/>
          </a:xfrm>
        </p:spPr>
        <p:txBody>
          <a:bodyPr/>
          <a:lstStyle/>
          <a:p>
            <a:r>
              <a:rPr lang="zh-CN" altLang="en-US" sz="2800" b="0" dirty="0" smtClean="0">
                <a:solidFill>
                  <a:schemeClr val="tx2"/>
                </a:solidFill>
                <a:latin typeface="+mj-ea"/>
              </a:rPr>
              <a:t>类介绍</a:t>
            </a:r>
            <a:endParaRPr lang="zh-CN" altLang="en-US" sz="2800" dirty="0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395192"/>
          </a:xfrm>
        </p:spPr>
        <p:txBody>
          <a:bodyPr/>
          <a:lstStyle/>
          <a:p>
            <a:r>
              <a:rPr lang="en-US" altLang="zh-CN" sz="2000" dirty="0" err="1" smtClean="0"/>
              <a:t>ReorderStack</a:t>
            </a:r>
            <a:endParaRPr lang="en-US" altLang="zh-CN" sz="2000" dirty="0" smtClean="0"/>
          </a:p>
          <a:p>
            <a:r>
              <a:rPr lang="en-US" altLang="zh-CN" sz="2000" dirty="0" err="1" smtClean="0"/>
              <a:t>HistoryRecord</a:t>
            </a:r>
            <a:endParaRPr lang="en-US" altLang="zh-CN" sz="2000" dirty="0" smtClean="0"/>
          </a:p>
          <a:p>
            <a:r>
              <a:rPr lang="en-US" altLang="en-US" sz="2000" dirty="0" err="1" smtClean="0"/>
              <a:t>TaskManager</a:t>
            </a:r>
            <a:r>
              <a:rPr lang="en-US" altLang="zh-CN" sz="2000" dirty="0" err="1" smtClean="0"/>
              <a:t>Impl</a:t>
            </a:r>
            <a:endParaRPr lang="zh-CN" altLang="en-US" sz="2000" dirty="0" smtClean="0"/>
          </a:p>
          <a:p>
            <a:r>
              <a:rPr lang="en-US" altLang="zh-CN" sz="2000" dirty="0" err="1" smtClean="0"/>
              <a:t>BaseTask</a:t>
            </a:r>
            <a:endParaRPr lang="zh-CN" altLang="en-US" sz="2000" dirty="0" smtClean="0"/>
          </a:p>
          <a:p>
            <a:r>
              <a:rPr lang="en-US" altLang="zh-CN" sz="2000" dirty="0" err="1" smtClean="0"/>
              <a:t>BasePage</a:t>
            </a:r>
            <a:endParaRPr lang="zh-CN" altLang="en-US" sz="2000" dirty="0" smtClean="0"/>
          </a:p>
          <a:p>
            <a:r>
              <a:rPr lang="en-US" altLang="zh-CN" sz="2000" dirty="0" err="1" smtClean="0"/>
              <a:t>PageFactoryImpl</a:t>
            </a:r>
            <a:endParaRPr lang="en-US" altLang="zh-CN" sz="2000" dirty="0" smtClean="0"/>
          </a:p>
          <a:p>
            <a:r>
              <a:rPr lang="is-IS" altLang="zh-CN" sz="2000" dirty="0" smtClean="0"/>
              <a:t>…</a:t>
            </a:r>
            <a:r>
              <a:rPr lang="en-US" altLang="zh-CN" sz="2000" dirty="0" smtClean="0"/>
              <a:t>..</a:t>
            </a:r>
            <a:endParaRPr lang="zh-CN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7525051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39552" y="476672"/>
            <a:ext cx="4464496" cy="882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2800" dirty="0" err="1">
                <a:latin typeface="+mj-ea"/>
                <a:ea typeface="+mj-ea"/>
              </a:rPr>
              <a:t>ReorderStack</a:t>
            </a:r>
            <a:endParaRPr lang="zh-CN" altLang="en-US" sz="2800" dirty="0">
              <a:latin typeface="+mj-ea"/>
              <a:ea typeface="+mj-ea"/>
            </a:endParaRPr>
          </a:p>
          <a:p>
            <a:pPr>
              <a:buNone/>
            </a:pPr>
            <a:endParaRPr kumimoji="1" lang="zh-CN" altLang="en-US" sz="2800" dirty="0">
              <a:latin typeface="+mj-ea"/>
              <a:ea typeface="+mj-ea"/>
            </a:endParaRPr>
          </a:p>
        </p:txBody>
      </p:sp>
      <p:pic>
        <p:nvPicPr>
          <p:cNvPr id="4" name="图片 3" descr="ReorderStack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1" y="1377687"/>
            <a:ext cx="5220815" cy="5480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3904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39552" y="476672"/>
            <a:ext cx="4464496" cy="882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2800" dirty="0" err="1">
                <a:latin typeface="+mj-ea"/>
                <a:ea typeface="+mj-ea"/>
              </a:rPr>
              <a:t>ReorderStack</a:t>
            </a:r>
            <a:endParaRPr lang="zh-CN" altLang="en-US" sz="2800" dirty="0">
              <a:latin typeface="+mj-ea"/>
              <a:ea typeface="+mj-ea"/>
            </a:endParaRPr>
          </a:p>
          <a:p>
            <a:pPr>
              <a:buNone/>
            </a:pPr>
            <a:endParaRPr kumimoji="1" lang="zh-CN" altLang="en-US" sz="2800" dirty="0">
              <a:latin typeface="+mj-ea"/>
              <a:ea typeface="+mj-ea"/>
            </a:endParaRPr>
          </a:p>
        </p:txBody>
      </p:sp>
      <p:pic>
        <p:nvPicPr>
          <p:cNvPr id="6" name="图片 5" descr="ReorderStack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772816"/>
            <a:ext cx="3149600" cy="3505200"/>
          </a:xfrm>
          <a:prstGeom prst="rect">
            <a:avLst/>
          </a:prstGeom>
        </p:spPr>
      </p:pic>
      <p:pic>
        <p:nvPicPr>
          <p:cNvPr id="7" name="图片 6" descr="ReorderStack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1988840"/>
            <a:ext cx="312420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4985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39552" y="476672"/>
            <a:ext cx="4464496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kumimoji="1" lang="en-US" altLang="zh-CN" sz="2800" dirty="0" err="1" smtClean="0">
                <a:latin typeface="+mj-ea"/>
                <a:ea typeface="+mj-ea"/>
              </a:rPr>
              <a:t>HistoryRecord</a:t>
            </a:r>
            <a:endParaRPr kumimoji="1" lang="zh-CN" altLang="en-US" sz="2800" dirty="0">
              <a:latin typeface="+mj-ea"/>
              <a:ea typeface="+mj-ea"/>
            </a:endParaRPr>
          </a:p>
        </p:txBody>
      </p:sp>
      <p:pic>
        <p:nvPicPr>
          <p:cNvPr id="2" name="图片 1" descr="HistoryRecor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412776"/>
            <a:ext cx="6464300" cy="511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6117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39552" y="548680"/>
            <a:ext cx="4536504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kumimoji="1" lang="en-US" altLang="zh-CN" sz="2800" dirty="0" err="1" smtClean="0">
                <a:latin typeface="+mj-ea"/>
                <a:ea typeface="+mj-ea"/>
              </a:rPr>
              <a:t>TaskManagerImpl</a:t>
            </a:r>
            <a:endParaRPr kumimoji="1" lang="zh-CN" altLang="en-US" sz="2800" dirty="0">
              <a:latin typeface="+mj-ea"/>
              <a:ea typeface="+mj-ea"/>
            </a:endParaRPr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467544" y="1340768"/>
            <a:ext cx="8280920" cy="5112568"/>
          </a:xfrm>
        </p:spPr>
        <p:txBody>
          <a:bodyPr/>
          <a:lstStyle/>
          <a:p>
            <a:r>
              <a:rPr lang="en-US" altLang="en-US" sz="2000" dirty="0" smtClean="0"/>
              <a:t>重要属性</a:t>
            </a:r>
          </a:p>
          <a:p>
            <a:pPr lvl="1">
              <a:buFont typeface="Symbol" charset="2"/>
              <a:buChar char="-"/>
            </a:pPr>
            <a:r>
              <a:rPr lang="en-US" altLang="zh-CN" sz="1600" dirty="0" err="1"/>
              <a:t>ReorderStack</a:t>
            </a:r>
            <a:r>
              <a:rPr lang="en-US" altLang="zh-CN" sz="1600" dirty="0"/>
              <a:t>&lt;</a:t>
            </a:r>
            <a:r>
              <a:rPr lang="en-US" altLang="zh-CN" sz="1600" dirty="0" err="1"/>
              <a:t>HistoryRecord</a:t>
            </a:r>
            <a:r>
              <a:rPr lang="en-US" altLang="zh-CN" sz="1600" dirty="0"/>
              <a:t>&gt; </a:t>
            </a:r>
            <a:r>
              <a:rPr lang="en-US" altLang="zh-CN" sz="1600" dirty="0" err="1" smtClean="0"/>
              <a:t>mHistoryList</a:t>
            </a:r>
            <a:endParaRPr lang="en-US" altLang="zh-CN" sz="1600" dirty="0" smtClean="0"/>
          </a:p>
          <a:p>
            <a:pPr lvl="1">
              <a:buFont typeface="Symbol" charset="2"/>
              <a:buChar char="-"/>
            </a:pPr>
            <a:r>
              <a:rPr lang="en-US" altLang="zh-CN" sz="1600" dirty="0"/>
              <a:t>Map&lt;</a:t>
            </a:r>
            <a:r>
              <a:rPr lang="en-US" altLang="zh-CN" sz="1600" dirty="0" err="1"/>
              <a:t>HistoryRecord</a:t>
            </a:r>
            <a:r>
              <a:rPr lang="en-US" altLang="zh-CN" sz="1600" dirty="0"/>
              <a:t>, Intent&gt; </a:t>
            </a:r>
            <a:r>
              <a:rPr lang="en-US" altLang="zh-CN" sz="1600" dirty="0" err="1" smtClean="0"/>
              <a:t>taskIntentMap</a:t>
            </a:r>
            <a:endParaRPr lang="en-US" altLang="zh-CN" sz="1600" dirty="0" smtClean="0"/>
          </a:p>
          <a:p>
            <a:pPr lvl="1">
              <a:buFont typeface="Symbol" charset="2"/>
              <a:buChar char="-"/>
            </a:pPr>
            <a:r>
              <a:rPr lang="en-US" altLang="zh-CN" sz="1600" dirty="0" err="1"/>
              <a:t>HistoryRecord</a:t>
            </a:r>
            <a:r>
              <a:rPr lang="en-US" altLang="zh-CN" sz="1600" dirty="0"/>
              <a:t> </a:t>
            </a:r>
            <a:r>
              <a:rPr lang="en-US" altLang="zh-CN" sz="1600" dirty="0" err="1" smtClean="0"/>
              <a:t>mRootRecord</a:t>
            </a:r>
            <a:endParaRPr lang="en-US" altLang="zh-CN" sz="1600" dirty="0" smtClean="0"/>
          </a:p>
          <a:p>
            <a:pPr lvl="1">
              <a:buFont typeface="Symbol" charset="2"/>
              <a:buChar char="-"/>
            </a:pPr>
            <a:r>
              <a:rPr lang="en-US" altLang="zh-CN" sz="1600" dirty="0"/>
              <a:t>String </a:t>
            </a:r>
            <a:r>
              <a:rPr lang="en-US" altLang="zh-CN" sz="1600" dirty="0" err="1" smtClean="0"/>
              <a:t>mRootTaskName</a:t>
            </a:r>
            <a:endParaRPr lang="en-US" altLang="zh-CN" sz="1600" dirty="0" smtClean="0"/>
          </a:p>
          <a:p>
            <a:pPr lvl="1">
              <a:buFont typeface="Symbol" charset="2"/>
              <a:buChar char="-"/>
            </a:pPr>
            <a:r>
              <a:rPr lang="en-US" altLang="zh-CN" sz="1600" dirty="0"/>
              <a:t>List&lt;</a:t>
            </a:r>
            <a:r>
              <a:rPr lang="en-US" altLang="zh-CN" sz="1600" dirty="0" err="1"/>
              <a:t>SoftReference</a:t>
            </a:r>
            <a:r>
              <a:rPr lang="en-US" altLang="zh-CN" sz="1600" dirty="0"/>
              <a:t>&lt;Task&gt;&gt; </a:t>
            </a:r>
            <a:r>
              <a:rPr lang="en-US" altLang="zh-CN" sz="1600" dirty="0" err="1" smtClean="0"/>
              <a:t>mTaskList</a:t>
            </a:r>
            <a:endParaRPr lang="en-US" altLang="zh-CN" sz="1600" dirty="0" smtClean="0"/>
          </a:p>
          <a:p>
            <a:pPr lvl="1">
              <a:buFont typeface="Symbol" charset="2"/>
              <a:buChar char="-"/>
            </a:pPr>
            <a:r>
              <a:rPr lang="en-US" altLang="zh-CN" sz="1600" dirty="0" err="1"/>
              <a:t>SoftReference</a:t>
            </a:r>
            <a:r>
              <a:rPr lang="en-US" altLang="zh-CN" sz="1600" dirty="0"/>
              <a:t>&lt;Task&gt; </a:t>
            </a:r>
            <a:r>
              <a:rPr lang="en-US" altLang="zh-CN" sz="1600" dirty="0" err="1" smtClean="0"/>
              <a:t>mCurTask</a:t>
            </a:r>
            <a:endParaRPr lang="en-US" altLang="zh-CN" sz="1600" dirty="0" smtClean="0"/>
          </a:p>
          <a:p>
            <a:pPr lvl="1">
              <a:buFont typeface="Symbol" charset="2"/>
              <a:buChar char="-"/>
            </a:pPr>
            <a:r>
              <a:rPr lang="en-US" altLang="zh-CN" sz="1600" dirty="0" err="1"/>
              <a:t>SoftReference</a:t>
            </a:r>
            <a:r>
              <a:rPr lang="en-US" altLang="zh-CN" sz="1600" dirty="0"/>
              <a:t>&lt;Activity&gt; </a:t>
            </a:r>
            <a:r>
              <a:rPr lang="en-US" altLang="zh-CN" sz="1600" dirty="0" err="1" smtClean="0"/>
              <a:t>mContainerActivity</a:t>
            </a:r>
            <a:endParaRPr lang="zh-CN" altLang="en-US" sz="1600" dirty="0" smtClean="0"/>
          </a:p>
          <a:p>
            <a:r>
              <a:rPr lang="zh-CN" altLang="en-US" sz="2000" dirty="0" smtClean="0"/>
              <a:t>重要方法</a:t>
            </a:r>
          </a:p>
          <a:p>
            <a:pPr marL="685800" lvl="2">
              <a:buFont typeface="Symbol" charset="2"/>
              <a:buChar char="-"/>
            </a:pPr>
            <a:r>
              <a:rPr lang="en-US" altLang="zh-CN" sz="2000" dirty="0" err="1"/>
              <a:t>registerRootTask</a:t>
            </a:r>
            <a:r>
              <a:rPr lang="en-US" altLang="zh-CN" sz="2000" dirty="0"/>
              <a:t>(String </a:t>
            </a:r>
            <a:r>
              <a:rPr lang="en-US" altLang="zh-CN" sz="2000" dirty="0" err="1"/>
              <a:t>clsName</a:t>
            </a:r>
            <a:r>
              <a:rPr lang="en-US" altLang="zh-CN" sz="2000" dirty="0" smtClean="0"/>
              <a:t>)</a:t>
            </a:r>
          </a:p>
          <a:p>
            <a:pPr marL="685800" lvl="2">
              <a:buFont typeface="Symbol" charset="2"/>
              <a:buChar char="-"/>
            </a:pPr>
            <a:r>
              <a:rPr lang="en-US" altLang="zh-CN" sz="2000" dirty="0"/>
              <a:t>attach(Activity activity</a:t>
            </a:r>
            <a:r>
              <a:rPr lang="en-US" altLang="zh-CN" sz="2000" dirty="0" smtClean="0"/>
              <a:t>)</a:t>
            </a:r>
          </a:p>
          <a:p>
            <a:pPr marL="685800" lvl="2">
              <a:buFont typeface="Symbol" charset="2"/>
              <a:buChar char="-"/>
            </a:pPr>
            <a:r>
              <a:rPr lang="en-US" altLang="zh-CN" sz="2000" dirty="0" err="1"/>
              <a:t>setRootRecord</a:t>
            </a:r>
            <a:r>
              <a:rPr lang="en-US" altLang="zh-CN" sz="2000" dirty="0"/>
              <a:t>(</a:t>
            </a:r>
            <a:r>
              <a:rPr lang="en-US" altLang="zh-CN" sz="2000" dirty="0" err="1"/>
              <a:t>HistoryRecord</a:t>
            </a:r>
            <a:r>
              <a:rPr lang="en-US" altLang="zh-CN" sz="2000" dirty="0"/>
              <a:t> record</a:t>
            </a:r>
            <a:r>
              <a:rPr lang="en-US" altLang="zh-CN" sz="2000" dirty="0" smtClean="0"/>
              <a:t>)</a:t>
            </a:r>
          </a:p>
          <a:p>
            <a:pPr marL="685800" lvl="2">
              <a:buFont typeface="Symbol" charset="2"/>
              <a:buChar char="-"/>
            </a:pPr>
            <a:r>
              <a:rPr lang="en-US" altLang="zh-CN" sz="2000" dirty="0" err="1"/>
              <a:t>BMEventBus.OnEvent</a:t>
            </a:r>
            <a:r>
              <a:rPr lang="en-US" altLang="zh-CN" sz="2000" dirty="0"/>
              <a:t> </a:t>
            </a:r>
            <a:endParaRPr lang="en-US" altLang="zh-CN" sz="2000" dirty="0" smtClean="0"/>
          </a:p>
          <a:p>
            <a:pPr marL="1143000" lvl="3">
              <a:buFont typeface="Symbol" charset="2"/>
              <a:buChar char="-"/>
            </a:pPr>
            <a:r>
              <a:rPr lang="en-US" altLang="zh-CN" sz="1600" dirty="0" err="1"/>
              <a:t>onEvent</a:t>
            </a:r>
            <a:r>
              <a:rPr lang="en-US" altLang="zh-CN" sz="1600" dirty="0"/>
              <a:t>(Object </a:t>
            </a:r>
            <a:r>
              <a:rPr lang="en-US" altLang="zh-CN" sz="1600" dirty="0" err="1" smtClean="0"/>
              <a:t>obj</a:t>
            </a:r>
            <a:r>
              <a:rPr lang="en-US" altLang="zh-CN" sz="1600" dirty="0" smtClean="0"/>
              <a:t>)</a:t>
            </a:r>
          </a:p>
          <a:p>
            <a:pPr marL="1143000" lvl="3">
              <a:buFont typeface="Symbol" charset="2"/>
              <a:buChar char="-"/>
            </a:pPr>
            <a:endParaRPr lang="en-US" altLang="zh-CN" sz="1600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4525962"/>
          </a:xfrm>
        </p:spPr>
        <p:txBody>
          <a:bodyPr/>
          <a:lstStyle/>
          <a:p>
            <a:pPr>
              <a:buFont typeface="Arial"/>
              <a:buChar char="•"/>
            </a:pPr>
            <a:r>
              <a:rPr lang="zh-CN" altLang="en-US" sz="2000" dirty="0" smtClean="0"/>
              <a:t>重要方法</a:t>
            </a:r>
            <a:endParaRPr lang="en-US" altLang="zh-CN" sz="2000" dirty="0" smtClean="0"/>
          </a:p>
          <a:p>
            <a:pPr>
              <a:buFont typeface="Arial"/>
              <a:buChar char="•"/>
            </a:pPr>
            <a:endParaRPr lang="zh-CN" altLang="en-US" sz="2000" dirty="0"/>
          </a:p>
        </p:txBody>
      </p:sp>
      <p:sp>
        <p:nvSpPr>
          <p:cNvPr id="5" name="文本框 4"/>
          <p:cNvSpPr txBox="1"/>
          <p:nvPr/>
        </p:nvSpPr>
        <p:spPr>
          <a:xfrm>
            <a:off x="539552" y="548680"/>
            <a:ext cx="4536504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kumimoji="1" lang="en-US" altLang="zh-CN" sz="2800" dirty="0" err="1" smtClean="0">
                <a:latin typeface="+mj-ea"/>
                <a:ea typeface="+mj-ea"/>
              </a:rPr>
              <a:t>TaskManagerImpl</a:t>
            </a:r>
            <a:endParaRPr kumimoji="1" lang="zh-CN" altLang="en-US" sz="2800" dirty="0">
              <a:latin typeface="+mj-ea"/>
              <a:ea typeface="+mj-ea"/>
            </a:endParaRPr>
          </a:p>
        </p:txBody>
      </p:sp>
      <p:pic>
        <p:nvPicPr>
          <p:cNvPr id="2" name="图片 1" descr="navigateT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5" y="1772816"/>
            <a:ext cx="6336705" cy="2160240"/>
          </a:xfrm>
          <a:prstGeom prst="rect">
            <a:avLst/>
          </a:prstGeom>
        </p:spPr>
      </p:pic>
      <p:pic>
        <p:nvPicPr>
          <p:cNvPr id="4" name="图片 3" descr="navigateToTask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4079337"/>
            <a:ext cx="6336704" cy="2514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4861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39552" y="548680"/>
            <a:ext cx="4536504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kumimoji="1" lang="en-US" altLang="zh-CN" sz="2800" dirty="0" err="1" smtClean="0">
                <a:latin typeface="+mj-ea"/>
                <a:ea typeface="+mj-ea"/>
              </a:rPr>
              <a:t>BaseTask</a:t>
            </a:r>
            <a:endParaRPr kumimoji="1" lang="zh-CN" altLang="en-US" sz="2800" dirty="0">
              <a:latin typeface="+mj-ea"/>
              <a:ea typeface="+mj-ea"/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67544" y="1340768"/>
            <a:ext cx="8280920" cy="5112568"/>
          </a:xfrm>
        </p:spPr>
        <p:txBody>
          <a:bodyPr/>
          <a:lstStyle/>
          <a:p>
            <a:r>
              <a:rPr lang="en-US" altLang="en-US" sz="2000" dirty="0" smtClean="0"/>
              <a:t>重要属性</a:t>
            </a:r>
          </a:p>
          <a:p>
            <a:pPr lvl="1">
              <a:buFont typeface="Symbol" charset="2"/>
              <a:buChar char="-"/>
            </a:pPr>
            <a:r>
              <a:rPr lang="en-US" altLang="zh-CN" sz="1800" dirty="0" err="1" smtClean="0"/>
              <a:t>ReorderStack</a:t>
            </a:r>
            <a:r>
              <a:rPr lang="en-US" altLang="zh-CN" sz="1800" dirty="0"/>
              <a:t>&lt;Page&gt; </a:t>
            </a:r>
            <a:r>
              <a:rPr lang="en-US" altLang="zh-CN" sz="1800" dirty="0" err="1"/>
              <a:t>pageStack</a:t>
            </a:r>
            <a:endParaRPr lang="en-US" altLang="zh-CN" sz="1800" dirty="0" smtClean="0"/>
          </a:p>
          <a:p>
            <a:r>
              <a:rPr lang="zh-CN" altLang="en-US" sz="2000" dirty="0" smtClean="0"/>
              <a:t>重要方法</a:t>
            </a:r>
            <a:endParaRPr lang="en-US" altLang="zh-CN" sz="2000" dirty="0" smtClean="0"/>
          </a:p>
          <a:p>
            <a:pPr marL="0" indent="0">
              <a:buNone/>
            </a:pPr>
            <a:endParaRPr lang="zh-CN" altLang="en-US" sz="2000" dirty="0" smtClean="0"/>
          </a:p>
        </p:txBody>
      </p:sp>
      <p:pic>
        <p:nvPicPr>
          <p:cNvPr id="4" name="图片 3" descr="BaseTask.navigateT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492896"/>
            <a:ext cx="8532440" cy="2061911"/>
          </a:xfrm>
          <a:prstGeom prst="rect">
            <a:avLst/>
          </a:prstGeom>
        </p:spPr>
      </p:pic>
      <p:pic>
        <p:nvPicPr>
          <p:cNvPr id="7" name="图片 6" descr="BaseTask.goBack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4725144"/>
            <a:ext cx="443230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7663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39552" y="548680"/>
            <a:ext cx="4536504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kumimoji="1" lang="en-US" altLang="zh-CN" sz="2800" dirty="0" err="1">
                <a:latin typeface="+mj-ea"/>
              </a:rPr>
              <a:t>BaseTask</a:t>
            </a:r>
            <a:endParaRPr kumimoji="1" lang="zh-CN" altLang="en-US" sz="2800" dirty="0">
              <a:latin typeface="+mj-ea"/>
            </a:endParaRPr>
          </a:p>
        </p:txBody>
      </p:sp>
      <p:pic>
        <p:nvPicPr>
          <p:cNvPr id="4" name="图片 3" descr="BaseTask.navigateTo异步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340768"/>
            <a:ext cx="7344816" cy="525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9075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39552" y="548680"/>
            <a:ext cx="4536504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kumimoji="1" lang="en-US" altLang="zh-CN" sz="2800" dirty="0" err="1">
                <a:latin typeface="+mj-ea"/>
              </a:rPr>
              <a:t>BaseTask</a:t>
            </a:r>
            <a:endParaRPr kumimoji="1" lang="zh-CN" altLang="en-US" sz="2800" dirty="0">
              <a:latin typeface="+mj-ea"/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67544" y="1340768"/>
            <a:ext cx="8280920" cy="5112568"/>
          </a:xfrm>
        </p:spPr>
        <p:txBody>
          <a:bodyPr/>
          <a:lstStyle/>
          <a:p>
            <a:pPr>
              <a:buFont typeface="Arial"/>
              <a:buChar char="•"/>
            </a:pPr>
            <a:r>
              <a:rPr lang="zh-CN" altLang="en-US" sz="2000" dirty="0" smtClean="0"/>
              <a:t>重要方法</a:t>
            </a:r>
            <a:endParaRPr lang="en-US" altLang="zh-CN" sz="2000" dirty="0" smtClean="0"/>
          </a:p>
          <a:p>
            <a:pPr lvl="1">
              <a:buFont typeface="Symbol" charset="2"/>
              <a:buChar char="-"/>
            </a:pPr>
            <a:r>
              <a:rPr lang="en-US" altLang="zh-CN" sz="1800" dirty="0" err="1"/>
              <a:t>notifyTaskChange</a:t>
            </a:r>
            <a:r>
              <a:rPr lang="en-US" altLang="zh-CN" sz="1800" dirty="0"/>
              <a:t>(</a:t>
            </a:r>
            <a:r>
              <a:rPr lang="en-US" altLang="zh-CN" sz="1800" dirty="0" smtClean="0"/>
              <a:t>)</a:t>
            </a:r>
          </a:p>
          <a:p>
            <a:pPr lvl="1">
              <a:buFont typeface="Symbol" charset="2"/>
              <a:buChar char="-"/>
            </a:pPr>
            <a:r>
              <a:rPr lang="en-US" altLang="zh-CN" sz="1800" dirty="0" err="1" smtClean="0"/>
              <a:t>navigateAction</a:t>
            </a:r>
            <a:r>
              <a:rPr lang="en-US" altLang="zh-CN" sz="1800" dirty="0" smtClean="0"/>
              <a:t>()</a:t>
            </a:r>
            <a:r>
              <a:rPr lang="zh-CN" altLang="en-US" sz="1800" dirty="0" smtClean="0"/>
              <a:t>    </a:t>
            </a:r>
            <a:r>
              <a:rPr lang="en-US" altLang="zh-CN" sz="1800" dirty="0" smtClean="0"/>
              <a:t>//</a:t>
            </a:r>
            <a:r>
              <a:rPr lang="zh-CN" altLang="en-US" sz="1800" dirty="0"/>
              <a:t>切换</a:t>
            </a:r>
            <a:r>
              <a:rPr lang="en-US" altLang="zh-CN" sz="1800" dirty="0" smtClean="0"/>
              <a:t>fragment</a:t>
            </a:r>
          </a:p>
          <a:p>
            <a:pPr lvl="1">
              <a:buFont typeface="Symbol" charset="2"/>
              <a:buChar char="-"/>
            </a:pPr>
            <a:r>
              <a:rPr lang="en-US" altLang="zh-CN" sz="1800" dirty="0" err="1" smtClean="0"/>
              <a:t>recordPageNavigation</a:t>
            </a:r>
            <a:r>
              <a:rPr lang="en-US" altLang="zh-CN" sz="1800" dirty="0" smtClean="0"/>
              <a:t>()</a:t>
            </a:r>
          </a:p>
          <a:p>
            <a:pPr lvl="1">
              <a:buFont typeface="Symbol" charset="2"/>
              <a:buChar char="-"/>
            </a:pPr>
            <a:r>
              <a:rPr lang="en-US" altLang="zh-CN" sz="1800" dirty="0" err="1"/>
              <a:t>recordTaskNavigation</a:t>
            </a:r>
            <a:r>
              <a:rPr lang="en-US" altLang="zh-CN" sz="1800" dirty="0"/>
              <a:t>()</a:t>
            </a:r>
          </a:p>
          <a:p>
            <a:pPr lvl="1">
              <a:buFont typeface="Symbol" charset="2"/>
              <a:buChar char="-"/>
            </a:pPr>
            <a:r>
              <a:rPr lang="en-US" altLang="zh-CN" sz="1800" dirty="0" err="1" smtClean="0"/>
              <a:t>onSaveInstanceState</a:t>
            </a:r>
            <a:r>
              <a:rPr lang="en-US" altLang="zh-CN" sz="1800" dirty="0" smtClean="0"/>
              <a:t>()</a:t>
            </a:r>
          </a:p>
          <a:p>
            <a:pPr marL="0" indent="0">
              <a:buNone/>
            </a:pPr>
            <a:endParaRPr lang="zh-CN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2642526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648072"/>
          </a:xfrm>
        </p:spPr>
        <p:txBody>
          <a:bodyPr/>
          <a:lstStyle/>
          <a:p>
            <a:r>
              <a:rPr lang="zh-CN" altLang="en-US" sz="2800" dirty="0" smtClean="0">
                <a:solidFill>
                  <a:schemeClr val="tx1"/>
                </a:solidFill>
                <a:latin typeface="+mj-ea"/>
              </a:rPr>
              <a:t>目录</a:t>
            </a:r>
            <a:endParaRPr lang="zh-CN" altLang="en-US" sz="2800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395192"/>
          </a:xfrm>
        </p:spPr>
        <p:txBody>
          <a:bodyPr/>
          <a:lstStyle/>
          <a:p>
            <a:r>
              <a:rPr lang="zh-CN" altLang="en-US" sz="2000" dirty="0" smtClean="0"/>
              <a:t>功能</a:t>
            </a:r>
          </a:p>
          <a:p>
            <a:r>
              <a:rPr lang="en-US" altLang="en-US" sz="2000" dirty="0" smtClean="0"/>
              <a:t>特点</a:t>
            </a:r>
            <a:endParaRPr lang="zh-CN" altLang="en-US" sz="2000" dirty="0" smtClean="0"/>
          </a:p>
          <a:p>
            <a:r>
              <a:rPr lang="en-US" altLang="en-US" sz="2000" dirty="0" smtClean="0"/>
              <a:t>设计</a:t>
            </a:r>
            <a:endParaRPr lang="zh-CN" altLang="en-US" sz="2000" dirty="0" smtClean="0"/>
          </a:p>
          <a:p>
            <a:r>
              <a:rPr lang="zh-CN" altLang="en-US" sz="2000" dirty="0" smtClean="0"/>
              <a:t>重要类介绍</a:t>
            </a:r>
            <a:endParaRPr lang="en-US" altLang="zh-CN" sz="2000" dirty="0" smtClean="0"/>
          </a:p>
          <a:p>
            <a:r>
              <a:rPr lang="zh-CN" altLang="en-US" sz="2000" dirty="0" smtClean="0"/>
              <a:t>思考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39552" y="548680"/>
            <a:ext cx="4536504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kumimoji="1" lang="en-US" altLang="zh-CN" sz="2800" dirty="0" err="1" smtClean="0">
                <a:latin typeface="+mj-ea"/>
              </a:rPr>
              <a:t>BasePage</a:t>
            </a:r>
            <a:endParaRPr kumimoji="1" lang="zh-CN" altLang="en-US" sz="2800" dirty="0">
              <a:latin typeface="+mj-ea"/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67544" y="1340768"/>
            <a:ext cx="8280920" cy="5112568"/>
          </a:xfrm>
        </p:spPr>
        <p:txBody>
          <a:bodyPr/>
          <a:lstStyle/>
          <a:p>
            <a:pPr>
              <a:buFont typeface="Arial"/>
              <a:buChar char="•"/>
            </a:pPr>
            <a:r>
              <a:rPr lang="zh-CN" altLang="en-US" sz="2000" dirty="0" smtClean="0"/>
              <a:t>重要功能</a:t>
            </a:r>
            <a:endParaRPr lang="en-US" altLang="zh-CN" sz="2000" dirty="0" smtClean="0"/>
          </a:p>
          <a:p>
            <a:pPr lvl="1">
              <a:buFont typeface="Symbol" charset="2"/>
              <a:buChar char="-"/>
            </a:pPr>
            <a:r>
              <a:rPr lang="zh-CN" altLang="en-US" sz="1800" dirty="0" smtClean="0"/>
              <a:t>延时加载</a:t>
            </a:r>
            <a:endParaRPr lang="en-US" altLang="zh-CN" sz="1800" dirty="0" smtClean="0"/>
          </a:p>
          <a:p>
            <a:pPr lvl="1">
              <a:buFont typeface="Symbol" charset="2"/>
              <a:buChar char="-"/>
            </a:pPr>
            <a:r>
              <a:rPr lang="en-US" altLang="zh-CN" sz="1800" dirty="0" smtClean="0"/>
              <a:t>View</a:t>
            </a:r>
            <a:r>
              <a:rPr lang="zh-CN" altLang="en-US" sz="1800" dirty="0" smtClean="0"/>
              <a:t>加载优化</a:t>
            </a:r>
            <a:endParaRPr lang="en-US" altLang="zh-CN" sz="1800" dirty="0" smtClean="0"/>
          </a:p>
          <a:p>
            <a:pPr marL="0" indent="0">
              <a:buNone/>
            </a:pPr>
            <a:endParaRPr lang="zh-CN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6057674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39552" y="548680"/>
            <a:ext cx="4536504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kumimoji="1" lang="en-US" altLang="zh-CN" sz="2800" dirty="0" err="1" smtClean="0">
                <a:latin typeface="+mj-ea"/>
              </a:rPr>
              <a:t>BasePage</a:t>
            </a:r>
            <a:endParaRPr kumimoji="1" lang="zh-CN" altLang="en-US" sz="2800" dirty="0">
              <a:latin typeface="+mj-ea"/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67544" y="1340768"/>
            <a:ext cx="8280920" cy="5112568"/>
          </a:xfrm>
        </p:spPr>
        <p:txBody>
          <a:bodyPr/>
          <a:lstStyle/>
          <a:p>
            <a:pPr>
              <a:buFont typeface="Arial"/>
              <a:buChar char="•"/>
            </a:pPr>
            <a:r>
              <a:rPr lang="zh-CN" altLang="en-US" sz="2000" dirty="0" smtClean="0"/>
              <a:t>延时加载</a:t>
            </a:r>
            <a:endParaRPr lang="en-US" altLang="zh-CN" sz="2000" dirty="0" smtClean="0"/>
          </a:p>
          <a:p>
            <a:pPr marL="0" indent="0">
              <a:buNone/>
            </a:pPr>
            <a:endParaRPr lang="en-US" altLang="zh-CN" sz="1800" dirty="0" smtClean="0"/>
          </a:p>
          <a:p>
            <a:pPr marL="0" indent="0">
              <a:buNone/>
            </a:pPr>
            <a:endParaRPr lang="zh-CN" altLang="en-US" sz="2000" dirty="0" smtClean="0"/>
          </a:p>
        </p:txBody>
      </p:sp>
      <p:pic>
        <p:nvPicPr>
          <p:cNvPr id="2" name="图片 1" descr="BasePage延时加载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204864"/>
            <a:ext cx="6388100" cy="229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7583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39552" y="548680"/>
            <a:ext cx="4536504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kumimoji="1" lang="en-US" altLang="zh-CN" sz="2800" dirty="0" err="1" smtClean="0">
                <a:latin typeface="+mj-ea"/>
              </a:rPr>
              <a:t>BasePage</a:t>
            </a:r>
            <a:endParaRPr kumimoji="1" lang="zh-CN" altLang="en-US" sz="2800" dirty="0">
              <a:latin typeface="+mj-ea"/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67544" y="1340768"/>
            <a:ext cx="8280920" cy="5112568"/>
          </a:xfrm>
        </p:spPr>
        <p:txBody>
          <a:bodyPr/>
          <a:lstStyle/>
          <a:p>
            <a:pPr>
              <a:buFont typeface="Arial"/>
              <a:buChar char="•"/>
            </a:pPr>
            <a:r>
              <a:rPr lang="zh-CN" altLang="en-US" sz="2000" dirty="0" smtClean="0"/>
              <a:t>延时加载</a:t>
            </a:r>
            <a:endParaRPr lang="en-US" altLang="zh-CN" sz="2000" dirty="0" smtClean="0"/>
          </a:p>
          <a:p>
            <a:pPr marL="0" indent="0">
              <a:buNone/>
            </a:pPr>
            <a:endParaRPr lang="en-US" altLang="zh-CN" sz="1800" dirty="0" smtClean="0"/>
          </a:p>
          <a:p>
            <a:pPr marL="0" indent="0">
              <a:buNone/>
            </a:pPr>
            <a:endParaRPr lang="zh-CN" altLang="en-US" sz="2000" dirty="0" smtClean="0"/>
          </a:p>
        </p:txBody>
      </p:sp>
      <p:pic>
        <p:nvPicPr>
          <p:cNvPr id="3" name="图片 2" descr="BasePage延时加载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700809"/>
            <a:ext cx="7056784" cy="4104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9192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39552" y="548680"/>
            <a:ext cx="4536504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kumimoji="1" lang="en-US" altLang="zh-CN" sz="2800" dirty="0" err="1" smtClean="0">
                <a:latin typeface="+mj-ea"/>
              </a:rPr>
              <a:t>BasePage</a:t>
            </a:r>
            <a:endParaRPr kumimoji="1" lang="zh-CN" altLang="en-US" sz="2800" dirty="0">
              <a:latin typeface="+mj-ea"/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67544" y="1340768"/>
            <a:ext cx="8280920" cy="5112568"/>
          </a:xfrm>
        </p:spPr>
        <p:txBody>
          <a:bodyPr/>
          <a:lstStyle/>
          <a:p>
            <a:pPr>
              <a:buFont typeface="Arial"/>
              <a:buChar char="•"/>
            </a:pPr>
            <a:r>
              <a:rPr lang="en-US" altLang="zh-CN" sz="2000" dirty="0" smtClean="0"/>
              <a:t>View</a:t>
            </a:r>
            <a:r>
              <a:rPr lang="zh-CN" altLang="en-US" sz="2000" dirty="0" smtClean="0"/>
              <a:t>加载优化</a:t>
            </a:r>
            <a:endParaRPr lang="en-US" altLang="zh-CN" sz="2000" dirty="0" smtClean="0"/>
          </a:p>
          <a:p>
            <a:pPr marL="0" indent="0">
              <a:buNone/>
            </a:pPr>
            <a:endParaRPr lang="en-US" altLang="zh-CN" sz="1800" dirty="0" smtClean="0"/>
          </a:p>
          <a:p>
            <a:pPr marL="0" indent="0">
              <a:buNone/>
            </a:pPr>
            <a:endParaRPr lang="zh-CN" altLang="en-US" sz="2000" dirty="0" smtClean="0"/>
          </a:p>
        </p:txBody>
      </p:sp>
      <p:pic>
        <p:nvPicPr>
          <p:cNvPr id="2" name="图片 1" descr="BasePage View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819507"/>
            <a:ext cx="6912768" cy="4705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0741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39552" y="548680"/>
            <a:ext cx="4536504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kumimoji="1" lang="en-US" altLang="zh-CN" sz="2800" dirty="0" err="1" smtClean="0">
                <a:latin typeface="+mj-ea"/>
              </a:rPr>
              <a:t>BasePage</a:t>
            </a:r>
            <a:endParaRPr kumimoji="1" lang="zh-CN" altLang="en-US" sz="2800" dirty="0">
              <a:latin typeface="+mj-ea"/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67544" y="1340768"/>
            <a:ext cx="8280920" cy="5112568"/>
          </a:xfrm>
        </p:spPr>
        <p:txBody>
          <a:bodyPr/>
          <a:lstStyle/>
          <a:p>
            <a:pPr>
              <a:buFont typeface="Arial"/>
              <a:buChar char="•"/>
            </a:pPr>
            <a:r>
              <a:rPr lang="en-US" altLang="zh-CN" sz="2000" dirty="0" smtClean="0"/>
              <a:t>View</a:t>
            </a:r>
            <a:r>
              <a:rPr lang="zh-CN" altLang="en-US" sz="2000" dirty="0" smtClean="0"/>
              <a:t>加载优化</a:t>
            </a:r>
            <a:endParaRPr lang="en-US" altLang="zh-CN" sz="2000" dirty="0" smtClean="0"/>
          </a:p>
          <a:p>
            <a:pPr marL="0" indent="0">
              <a:buNone/>
            </a:pPr>
            <a:endParaRPr lang="en-US" altLang="zh-CN" sz="1800" dirty="0" smtClean="0"/>
          </a:p>
          <a:p>
            <a:pPr marL="0" indent="0">
              <a:buNone/>
            </a:pPr>
            <a:endParaRPr lang="zh-CN" altLang="en-US" sz="2000" dirty="0" smtClean="0"/>
          </a:p>
        </p:txBody>
      </p:sp>
      <p:pic>
        <p:nvPicPr>
          <p:cNvPr id="3" name="图片 2" descr="BasePage View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382682"/>
            <a:ext cx="6862898" cy="4854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5421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39552" y="548680"/>
            <a:ext cx="4536504" cy="882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2800" dirty="0" err="1">
                <a:latin typeface="+mj-ea"/>
                <a:ea typeface="+mj-ea"/>
              </a:rPr>
              <a:t>PageFactoryImpl</a:t>
            </a:r>
            <a:endParaRPr lang="en-US" altLang="zh-CN" sz="2800" dirty="0">
              <a:latin typeface="+mj-ea"/>
              <a:ea typeface="+mj-ea"/>
            </a:endParaRPr>
          </a:p>
          <a:p>
            <a:pPr>
              <a:buNone/>
            </a:pPr>
            <a:endParaRPr kumimoji="1" lang="zh-CN" altLang="en-US" sz="2800" dirty="0">
              <a:latin typeface="+mj-ea"/>
            </a:endParaRPr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467544" y="1340768"/>
            <a:ext cx="8280920" cy="5112568"/>
          </a:xfrm>
        </p:spPr>
        <p:txBody>
          <a:bodyPr/>
          <a:lstStyle/>
          <a:p>
            <a:r>
              <a:rPr lang="en-US" altLang="en-US" sz="2000" dirty="0" smtClean="0"/>
              <a:t>重要属性</a:t>
            </a:r>
          </a:p>
          <a:p>
            <a:pPr lvl="1">
              <a:buFont typeface="Symbol" charset="2"/>
              <a:buChar char="-"/>
            </a:pPr>
            <a:r>
              <a:rPr lang="en-US" altLang="zh-CN" sz="1800" dirty="0" err="1"/>
              <a:t>PageLruCache</a:t>
            </a:r>
            <a:r>
              <a:rPr lang="en-US" altLang="zh-CN" sz="1800" dirty="0"/>
              <a:t> </a:t>
            </a:r>
            <a:r>
              <a:rPr lang="en-US" altLang="zh-CN" sz="1800" dirty="0" err="1"/>
              <a:t>mPagesLruCache</a:t>
            </a:r>
            <a:endParaRPr lang="en-US" altLang="en-US" sz="1800" dirty="0" smtClean="0"/>
          </a:p>
          <a:p>
            <a:r>
              <a:rPr lang="zh-CN" altLang="en-US" sz="2000" dirty="0" smtClean="0"/>
              <a:t>重要方法</a:t>
            </a:r>
            <a:endParaRPr lang="en-US" altLang="zh-CN" sz="2000" dirty="0" smtClean="0"/>
          </a:p>
        </p:txBody>
      </p:sp>
      <p:pic>
        <p:nvPicPr>
          <p:cNvPr id="3" name="图片 2" descr="PageFactoryImp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64904"/>
            <a:ext cx="9144000" cy="3320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7583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39552" y="548680"/>
            <a:ext cx="4536504" cy="882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800" dirty="0" smtClean="0">
                <a:latin typeface="+mj-ea"/>
                <a:ea typeface="+mj-ea"/>
              </a:rPr>
              <a:t>其他类</a:t>
            </a:r>
            <a:endParaRPr lang="en-US" altLang="zh-CN" sz="2800" dirty="0">
              <a:latin typeface="+mj-ea"/>
              <a:ea typeface="+mj-ea"/>
            </a:endParaRPr>
          </a:p>
          <a:p>
            <a:pPr>
              <a:buNone/>
            </a:pPr>
            <a:endParaRPr kumimoji="1" lang="zh-CN" altLang="en-US" sz="2800" dirty="0">
              <a:latin typeface="+mj-ea"/>
            </a:endParaRPr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467544" y="1340768"/>
            <a:ext cx="8280920" cy="5112568"/>
          </a:xfrm>
        </p:spPr>
        <p:txBody>
          <a:bodyPr/>
          <a:lstStyle/>
          <a:p>
            <a:r>
              <a:rPr lang="en-US" altLang="zh-CN" sz="2000" dirty="0" err="1" smtClean="0"/>
              <a:t>BaseGPSOffTask</a:t>
            </a:r>
            <a:endParaRPr lang="en-US" altLang="zh-CN" sz="2000" dirty="0" smtClean="0"/>
          </a:p>
          <a:p>
            <a:pPr lvl="1"/>
            <a:r>
              <a:rPr lang="en-US" altLang="zh-CN" sz="1600" dirty="0" err="1"/>
              <a:t>LocationManager.</a:t>
            </a:r>
            <a:r>
              <a:rPr lang="en-US" altLang="zh-CN" sz="1600" i="1" dirty="0" err="1"/>
              <a:t>getInstance</a:t>
            </a:r>
            <a:r>
              <a:rPr lang="en-US" altLang="zh-CN" sz="1600" dirty="0"/>
              <a:t>().</a:t>
            </a:r>
            <a:r>
              <a:rPr lang="en-US" altLang="zh-CN" sz="1600" dirty="0" err="1"/>
              <a:t>enableGPS</a:t>
            </a:r>
            <a:r>
              <a:rPr lang="en-US" altLang="zh-CN" sz="1600" dirty="0"/>
              <a:t>(false</a:t>
            </a:r>
            <a:r>
              <a:rPr lang="en-US" altLang="zh-CN" sz="1600" dirty="0" smtClean="0"/>
              <a:t>)</a:t>
            </a:r>
            <a:endParaRPr lang="en-US" altLang="en-US" sz="1600" dirty="0" smtClean="0"/>
          </a:p>
          <a:p>
            <a:r>
              <a:rPr lang="en-US" altLang="zh-CN" sz="2000" dirty="0" err="1" smtClean="0"/>
              <a:t>BaseGPSOffPage</a:t>
            </a:r>
            <a:endParaRPr lang="en-US" altLang="zh-CN" sz="2000" dirty="0" smtClean="0"/>
          </a:p>
          <a:p>
            <a:r>
              <a:rPr lang="en-US" altLang="zh-CN" sz="2000" dirty="0" err="1" smtClean="0"/>
              <a:t>ComBasePage</a:t>
            </a:r>
            <a:endParaRPr lang="en-US" altLang="zh-CN" sz="2000" dirty="0" smtClean="0"/>
          </a:p>
          <a:p>
            <a:pPr lvl="1"/>
            <a:r>
              <a:rPr lang="zh-CN" altLang="en-US" sz="1600" dirty="0" smtClean="0">
                <a:latin typeface="+mn-ea"/>
              </a:rPr>
              <a:t>组件页面基类</a:t>
            </a:r>
            <a:endParaRPr lang="en-US" altLang="zh-CN" sz="1600" dirty="0" smtClean="0">
              <a:latin typeface="+mn-ea"/>
            </a:endParaRPr>
          </a:p>
          <a:p>
            <a:r>
              <a:rPr lang="en-US" altLang="zh-CN" sz="2000" dirty="0" err="1" smtClean="0"/>
              <a:t>ComBaseGPSOffPage</a:t>
            </a:r>
            <a:endParaRPr lang="en-US" altLang="zh-CN" sz="2000" dirty="0" smtClean="0"/>
          </a:p>
          <a:p>
            <a:r>
              <a:rPr lang="en-US" altLang="zh-CN" sz="2000" dirty="0" err="1" smtClean="0"/>
              <a:t>BaseFragment</a:t>
            </a:r>
            <a:endParaRPr lang="en-US" altLang="zh-CN" sz="2000" dirty="0" smtClean="0"/>
          </a:p>
          <a:p>
            <a:pPr lvl="1"/>
            <a:r>
              <a:rPr lang="zh-CN" altLang="en-US" sz="1600" dirty="0">
                <a:latin typeface="+mn-ea"/>
              </a:rPr>
              <a:t>基线和组件内的可被动态加载的</a:t>
            </a:r>
            <a:r>
              <a:rPr lang="en-US" altLang="zh-CN" sz="1600" dirty="0">
                <a:latin typeface="+mn-ea"/>
              </a:rPr>
              <a:t>UI</a:t>
            </a:r>
            <a:r>
              <a:rPr lang="zh-CN" altLang="en-US" sz="1600" dirty="0" smtClean="0">
                <a:latin typeface="+mn-ea"/>
              </a:rPr>
              <a:t>部分</a:t>
            </a:r>
            <a:endParaRPr lang="en-US" altLang="zh-CN" sz="1600" dirty="0" smtClean="0">
              <a:latin typeface="+mn-ea"/>
            </a:endParaRPr>
          </a:p>
          <a:p>
            <a:r>
              <a:rPr lang="en-US" altLang="zh-CN" sz="2000" dirty="0" err="1"/>
              <a:t>BaseFragmentManager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2110502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39552" y="548680"/>
            <a:ext cx="4536504" cy="882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en-US" sz="2800" dirty="0" smtClean="0">
                <a:latin typeface="+mj-ea"/>
                <a:ea typeface="+mj-ea"/>
              </a:rPr>
              <a:t>思考</a:t>
            </a:r>
            <a:endParaRPr lang="en-US" altLang="zh-CN" sz="2800" dirty="0">
              <a:latin typeface="+mj-ea"/>
              <a:ea typeface="+mj-ea"/>
            </a:endParaRPr>
          </a:p>
          <a:p>
            <a:pPr>
              <a:buNone/>
            </a:pPr>
            <a:endParaRPr kumimoji="1" lang="zh-CN" altLang="en-US" sz="2800" dirty="0">
              <a:latin typeface="+mj-ea"/>
            </a:endParaRPr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467544" y="1340768"/>
            <a:ext cx="8280920" cy="1728192"/>
          </a:xfrm>
        </p:spPr>
        <p:txBody>
          <a:bodyPr/>
          <a:lstStyle/>
          <a:p>
            <a:r>
              <a:rPr lang="en-US" altLang="zh-CN" sz="1800" dirty="0" err="1" smtClean="0"/>
              <a:t>TaskManagerImpl</a:t>
            </a:r>
            <a:r>
              <a:rPr lang="zh-CN" altLang="en-US" sz="1800" dirty="0"/>
              <a:t>持有所有</a:t>
            </a:r>
            <a:r>
              <a:rPr lang="en-US" altLang="zh-CN" sz="1800" dirty="0" err="1"/>
              <a:t>BaseTask</a:t>
            </a:r>
            <a:r>
              <a:rPr lang="zh-CN" altLang="en-US" sz="1800" dirty="0"/>
              <a:t>的</a:t>
            </a:r>
            <a:r>
              <a:rPr lang="zh-CN" altLang="en-US" sz="1800" dirty="0" smtClean="0"/>
              <a:t>引用</a:t>
            </a:r>
            <a:endParaRPr lang="en-US" altLang="zh-CN" sz="1800" dirty="0" smtClean="0"/>
          </a:p>
          <a:p>
            <a:pPr lvl="1"/>
            <a:r>
              <a:rPr lang="en-US" altLang="zh-CN" sz="1600" dirty="0"/>
              <a:t>List&lt;</a:t>
            </a:r>
            <a:r>
              <a:rPr lang="en-US" altLang="zh-CN" sz="1600" dirty="0" err="1"/>
              <a:t>SoftReference</a:t>
            </a:r>
            <a:r>
              <a:rPr lang="en-US" altLang="zh-CN" sz="1600" dirty="0"/>
              <a:t>&lt;Task&gt;&gt; </a:t>
            </a:r>
            <a:r>
              <a:rPr lang="en-US" altLang="zh-CN" sz="1600" dirty="0" err="1"/>
              <a:t>mTaskList</a:t>
            </a:r>
            <a:endParaRPr lang="en-US" altLang="zh-CN" sz="1600" dirty="0"/>
          </a:p>
          <a:p>
            <a:r>
              <a:rPr lang="en-US" altLang="zh-CN" sz="1800" dirty="0" err="1"/>
              <a:t>BaseTask</a:t>
            </a:r>
            <a:r>
              <a:rPr lang="zh-CN" altLang="en-US" sz="1800" dirty="0"/>
              <a:t>持有所有属于该</a:t>
            </a:r>
            <a:r>
              <a:rPr lang="en-US" altLang="zh-CN" sz="1800" dirty="0" err="1"/>
              <a:t>BaseTask</a:t>
            </a:r>
            <a:r>
              <a:rPr lang="zh-CN" altLang="en-US" sz="1800" dirty="0"/>
              <a:t>的</a:t>
            </a:r>
            <a:r>
              <a:rPr lang="en-US" altLang="zh-CN" sz="1800" dirty="0" err="1"/>
              <a:t>BasePage</a:t>
            </a:r>
            <a:r>
              <a:rPr lang="zh-CN" altLang="en-US" sz="1800" dirty="0"/>
              <a:t>的引用</a:t>
            </a:r>
            <a:endParaRPr lang="en-US" altLang="zh-CN" sz="1800" dirty="0"/>
          </a:p>
          <a:p>
            <a:pPr lvl="1"/>
            <a:r>
              <a:rPr lang="en-US" altLang="zh-CN" sz="1600" dirty="0" err="1"/>
              <a:t>ReorderStack</a:t>
            </a:r>
            <a:r>
              <a:rPr lang="en-US" altLang="zh-CN" sz="1600" dirty="0"/>
              <a:t>&lt;Page&gt; </a:t>
            </a:r>
            <a:r>
              <a:rPr lang="en-US" altLang="zh-CN" sz="1600" dirty="0" err="1" smtClean="0"/>
              <a:t>pageStack</a:t>
            </a:r>
            <a:endParaRPr lang="en-US" altLang="zh-CN" sz="1600" dirty="0" smtClean="0"/>
          </a:p>
          <a:p>
            <a:pPr lvl="1"/>
            <a:endParaRPr lang="en-US" altLang="en-US" sz="1600" dirty="0"/>
          </a:p>
          <a:p>
            <a:r>
              <a:rPr lang="zh-CN" altLang="en-US" sz="1800" dirty="0" smtClean="0"/>
              <a:t>内存泄露？？？</a:t>
            </a:r>
            <a:endParaRPr lang="en-US" alt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21555789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                        </a:t>
            </a:r>
          </a:p>
          <a:p>
            <a:pPr>
              <a:buNone/>
            </a:pPr>
            <a:endParaRPr lang="en-US" altLang="zh-CN" b="1" i="1" dirty="0" smtClean="0"/>
          </a:p>
          <a:p>
            <a:pPr algn="ctr">
              <a:buNone/>
            </a:pPr>
            <a:r>
              <a:rPr lang="en-US" altLang="zh-CN" b="1" i="1" dirty="0" smtClean="0">
                <a:solidFill>
                  <a:srgbClr val="7030A0"/>
                </a:solidFill>
              </a:rPr>
              <a:t>Thanks !</a:t>
            </a:r>
            <a:endParaRPr lang="zh-CN" altLang="en-US" b="1" i="1" dirty="0">
              <a:solidFill>
                <a:srgbClr val="7030A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39552" y="548680"/>
            <a:ext cx="4536504" cy="882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800" dirty="0" smtClean="0">
                <a:latin typeface="+mj-ea"/>
                <a:ea typeface="+mj-ea"/>
              </a:rPr>
              <a:t>页面管理栈</a:t>
            </a:r>
            <a:endParaRPr lang="en-US" altLang="zh-CN" sz="2800" dirty="0">
              <a:latin typeface="+mj-ea"/>
              <a:ea typeface="+mj-ea"/>
            </a:endParaRPr>
          </a:p>
          <a:p>
            <a:pPr>
              <a:buNone/>
            </a:pPr>
            <a:endParaRPr kumimoji="1" lang="zh-CN" altLang="en-US" sz="28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509075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34" y="428604"/>
            <a:ext cx="8186766" cy="624132"/>
          </a:xfrm>
        </p:spPr>
        <p:txBody>
          <a:bodyPr/>
          <a:lstStyle/>
          <a:p>
            <a:r>
              <a:rPr lang="en-US" altLang="en-US" sz="2800" b="0" dirty="0" smtClean="0">
                <a:solidFill>
                  <a:schemeClr val="tx2"/>
                </a:solidFill>
                <a:latin typeface="+mj-ea"/>
              </a:rPr>
              <a:t>功能</a:t>
            </a:r>
            <a:endParaRPr lang="zh-CN" altLang="en-US" sz="2800" b="0" dirty="0">
              <a:solidFill>
                <a:schemeClr val="tx2"/>
              </a:solidFill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643050"/>
            <a:ext cx="8247860" cy="4090206"/>
          </a:xfrm>
        </p:spPr>
        <p:txBody>
          <a:bodyPr/>
          <a:lstStyle/>
          <a:p>
            <a:r>
              <a:rPr lang="zh-CN" altLang="en-US" sz="2000" dirty="0" smtClean="0">
                <a:latin typeface="+mn-ea"/>
              </a:rPr>
              <a:t>页面</a:t>
            </a:r>
            <a:endParaRPr lang="en-US" altLang="zh-CN" sz="2000" dirty="0" smtClean="0">
              <a:latin typeface="+mn-ea"/>
            </a:endParaRPr>
          </a:p>
          <a:p>
            <a:pPr lvl="1"/>
            <a:r>
              <a:rPr lang="en-US" altLang="zh-CN" sz="1600" dirty="0" err="1" smtClean="0">
                <a:latin typeface="+mn-ea"/>
              </a:rPr>
              <a:t>BaseTask</a:t>
            </a:r>
            <a:r>
              <a:rPr lang="zh-CN" altLang="en-US" sz="1600" dirty="0">
                <a:latin typeface="+mn-ea"/>
              </a:rPr>
              <a:t> </a:t>
            </a:r>
            <a:r>
              <a:rPr lang="en-US" altLang="zh-CN" sz="1600" dirty="0" smtClean="0">
                <a:latin typeface="+mn-ea"/>
              </a:rPr>
              <a:t>extends</a:t>
            </a:r>
            <a:r>
              <a:rPr lang="zh-CN" altLang="en-US" sz="1600" dirty="0" smtClean="0">
                <a:latin typeface="+mn-ea"/>
              </a:rPr>
              <a:t> </a:t>
            </a:r>
            <a:r>
              <a:rPr lang="en-US" altLang="zh-CN" sz="1600" dirty="0" smtClean="0">
                <a:latin typeface="+mn-ea"/>
              </a:rPr>
              <a:t>Fragment</a:t>
            </a:r>
            <a:r>
              <a:rPr lang="zh-CN" altLang="en-US" sz="1600" dirty="0" smtClean="0">
                <a:latin typeface="+mn-ea"/>
              </a:rPr>
              <a:t>A</a:t>
            </a:r>
            <a:r>
              <a:rPr lang="en-US" altLang="zh-CN" sz="1600" dirty="0" err="1" smtClean="0">
                <a:latin typeface="+mn-ea"/>
              </a:rPr>
              <a:t>ctivity</a:t>
            </a:r>
            <a:r>
              <a:rPr lang="zh-CN" altLang="en-US" sz="1600" dirty="0" smtClean="0">
                <a:latin typeface="+mn-ea"/>
              </a:rPr>
              <a:t> </a:t>
            </a:r>
            <a:r>
              <a:rPr lang="en-US" altLang="zh-CN" sz="1600" dirty="0" smtClean="0">
                <a:latin typeface="+mn-ea"/>
              </a:rPr>
              <a:t>implements</a:t>
            </a:r>
            <a:r>
              <a:rPr lang="zh-CN" altLang="en-US" sz="1600" dirty="0" smtClean="0">
                <a:latin typeface="+mn-ea"/>
              </a:rPr>
              <a:t> </a:t>
            </a:r>
            <a:r>
              <a:rPr lang="en-US" altLang="zh-CN" sz="1600" dirty="0" smtClean="0">
                <a:latin typeface="+mn-ea"/>
              </a:rPr>
              <a:t>Task</a:t>
            </a:r>
          </a:p>
          <a:p>
            <a:pPr lvl="1"/>
            <a:r>
              <a:rPr lang="zh-CN" altLang="zh-CN" sz="1600" dirty="0" smtClean="0">
                <a:latin typeface="+mn-ea"/>
              </a:rPr>
              <a:t>B</a:t>
            </a:r>
            <a:r>
              <a:rPr lang="en-US" altLang="zh-CN" sz="1600" dirty="0" err="1" smtClean="0">
                <a:latin typeface="+mn-ea"/>
              </a:rPr>
              <a:t>asePage</a:t>
            </a:r>
            <a:r>
              <a:rPr lang="zh-CN" altLang="en-US" sz="1600" dirty="0" smtClean="0">
                <a:latin typeface="+mn-ea"/>
              </a:rPr>
              <a:t> </a:t>
            </a:r>
            <a:r>
              <a:rPr lang="en-US" altLang="zh-CN" sz="1600" dirty="0" smtClean="0">
                <a:latin typeface="+mn-ea"/>
              </a:rPr>
              <a:t>extends</a:t>
            </a:r>
            <a:r>
              <a:rPr lang="zh-CN" altLang="en-US" sz="1600" dirty="0" smtClean="0">
                <a:latin typeface="+mn-ea"/>
              </a:rPr>
              <a:t> </a:t>
            </a:r>
            <a:r>
              <a:rPr lang="en-US" altLang="zh-CN" sz="1600" dirty="0" smtClean="0">
                <a:latin typeface="+mn-ea"/>
              </a:rPr>
              <a:t>Fragment</a:t>
            </a:r>
            <a:r>
              <a:rPr lang="zh-CN" altLang="en-US" sz="1600" dirty="0" smtClean="0">
                <a:latin typeface="+mn-ea"/>
              </a:rPr>
              <a:t> </a:t>
            </a:r>
            <a:r>
              <a:rPr lang="en-US" altLang="zh-CN" sz="1600" dirty="0" smtClean="0">
                <a:latin typeface="+mn-ea"/>
              </a:rPr>
              <a:t>implements</a:t>
            </a:r>
            <a:r>
              <a:rPr lang="zh-CN" altLang="en-US" sz="1600" dirty="0" smtClean="0">
                <a:latin typeface="+mn-ea"/>
              </a:rPr>
              <a:t> </a:t>
            </a:r>
            <a:r>
              <a:rPr lang="en-US" altLang="zh-CN" sz="1600" dirty="0" smtClean="0">
                <a:latin typeface="+mn-ea"/>
              </a:rPr>
              <a:t>Page</a:t>
            </a:r>
          </a:p>
          <a:p>
            <a:r>
              <a:rPr lang="zh-CN" altLang="en-US" sz="2000" dirty="0" smtClean="0">
                <a:latin typeface="+mn-ea"/>
              </a:rPr>
              <a:t>栈</a:t>
            </a:r>
            <a:endParaRPr lang="en-US" altLang="zh-CN" sz="2000" dirty="0" smtClean="0">
              <a:latin typeface="+mn-ea"/>
            </a:endParaRPr>
          </a:p>
          <a:p>
            <a:pPr lvl="1"/>
            <a:r>
              <a:rPr lang="en-US" altLang="zh-CN" sz="1600" dirty="0" err="1">
                <a:latin typeface="+mn-ea"/>
              </a:rPr>
              <a:t>ReorderStack</a:t>
            </a:r>
            <a:r>
              <a:rPr lang="en-US" altLang="zh-CN" sz="1600" dirty="0">
                <a:latin typeface="+mn-ea"/>
              </a:rPr>
              <a:t>&lt;T&gt; extends Stack&lt;T</a:t>
            </a:r>
            <a:r>
              <a:rPr lang="en-US" altLang="zh-CN" sz="1600" dirty="0" smtClean="0">
                <a:latin typeface="+mn-ea"/>
              </a:rPr>
              <a:t>&gt;</a:t>
            </a:r>
          </a:p>
          <a:p>
            <a:r>
              <a:rPr lang="zh-CN" altLang="en-US" sz="2000" dirty="0" smtClean="0">
                <a:latin typeface="+mn-ea"/>
              </a:rPr>
              <a:t>管理</a:t>
            </a:r>
            <a:endParaRPr lang="en-US" altLang="zh-CN" sz="2000" dirty="0">
              <a:latin typeface="+mn-ea"/>
            </a:endParaRPr>
          </a:p>
          <a:p>
            <a:pPr lvl="1"/>
            <a:r>
              <a:rPr lang="en-US" altLang="zh-CN" sz="1600" dirty="0" err="1" smtClean="0">
                <a:latin typeface="+mn-ea"/>
              </a:rPr>
              <a:t>TaskManagerImpl</a:t>
            </a:r>
            <a:endParaRPr lang="en-US" altLang="zh-CN" sz="1600" dirty="0" smtClean="0">
              <a:latin typeface="+mn-ea"/>
            </a:endParaRPr>
          </a:p>
          <a:p>
            <a:pPr lvl="2">
              <a:buFont typeface="Arial"/>
              <a:buChar char="•"/>
            </a:pPr>
            <a:r>
              <a:rPr lang="en-US" altLang="zh-CN" sz="1400" dirty="0" err="1">
                <a:latin typeface="+mn-ea"/>
              </a:rPr>
              <a:t>ReorderStack</a:t>
            </a:r>
            <a:r>
              <a:rPr lang="en-US" altLang="zh-CN" sz="1400" dirty="0">
                <a:latin typeface="+mn-ea"/>
              </a:rPr>
              <a:t>&lt;</a:t>
            </a:r>
            <a:r>
              <a:rPr lang="en-US" altLang="zh-CN" sz="1400" dirty="0" err="1">
                <a:latin typeface="+mn-ea"/>
              </a:rPr>
              <a:t>HistoryRecord</a:t>
            </a:r>
            <a:r>
              <a:rPr lang="en-US" altLang="zh-CN" sz="1400" dirty="0">
                <a:latin typeface="+mn-ea"/>
              </a:rPr>
              <a:t>&gt; </a:t>
            </a:r>
            <a:r>
              <a:rPr lang="en-US" altLang="zh-CN" sz="1400" dirty="0" err="1" smtClean="0">
                <a:latin typeface="+mn-ea"/>
              </a:rPr>
              <a:t>mHistoryList</a:t>
            </a:r>
            <a:endParaRPr lang="en-US" altLang="zh-CN" sz="1400" dirty="0" smtClean="0">
              <a:latin typeface="+mn-ea"/>
            </a:endParaRPr>
          </a:p>
          <a:p>
            <a:pPr lvl="2">
              <a:buFont typeface="Arial"/>
              <a:buChar char="•"/>
            </a:pPr>
            <a:r>
              <a:rPr lang="en-US" altLang="zh-CN" sz="1400" dirty="0">
                <a:latin typeface="+mn-ea"/>
              </a:rPr>
              <a:t>List&lt;</a:t>
            </a:r>
            <a:r>
              <a:rPr lang="en-US" altLang="zh-CN" sz="1400" dirty="0" err="1">
                <a:latin typeface="+mn-ea"/>
              </a:rPr>
              <a:t>SoftReference</a:t>
            </a:r>
            <a:r>
              <a:rPr lang="en-US" altLang="zh-CN" sz="1400" dirty="0">
                <a:latin typeface="+mn-ea"/>
              </a:rPr>
              <a:t>&lt;Task&gt;&gt; </a:t>
            </a:r>
            <a:r>
              <a:rPr lang="en-US" altLang="zh-CN" sz="1400" dirty="0" err="1" smtClean="0">
                <a:latin typeface="+mn-ea"/>
              </a:rPr>
              <a:t>mTaskList</a:t>
            </a:r>
            <a:endParaRPr lang="en-US" altLang="zh-CN" sz="1400" dirty="0" smtClean="0">
              <a:latin typeface="+mn-ea"/>
            </a:endParaRPr>
          </a:p>
          <a:p>
            <a:pPr lvl="2">
              <a:buFont typeface="Arial"/>
              <a:buChar char="•"/>
            </a:pPr>
            <a:r>
              <a:rPr lang="en-US" altLang="zh-CN" sz="1400" dirty="0">
                <a:latin typeface="+mn-ea"/>
              </a:rPr>
              <a:t>Map&lt;</a:t>
            </a:r>
            <a:r>
              <a:rPr lang="en-US" altLang="zh-CN" sz="1400" dirty="0" err="1">
                <a:latin typeface="+mn-ea"/>
              </a:rPr>
              <a:t>HistoryRecord</a:t>
            </a:r>
            <a:r>
              <a:rPr lang="en-US" altLang="zh-CN" sz="1400" dirty="0">
                <a:latin typeface="+mn-ea"/>
              </a:rPr>
              <a:t>, Intent&gt; </a:t>
            </a:r>
            <a:r>
              <a:rPr lang="en-US" altLang="zh-CN" sz="1400" dirty="0" err="1" smtClean="0">
                <a:latin typeface="+mn-ea"/>
              </a:rPr>
              <a:t>taskIntentMap</a:t>
            </a:r>
            <a:endParaRPr lang="en-US" altLang="zh-CN" sz="1400" dirty="0" smtClean="0">
              <a:latin typeface="+mn-ea"/>
            </a:endParaRPr>
          </a:p>
          <a:p>
            <a:pPr lvl="2">
              <a:buFont typeface="Arial"/>
              <a:buChar char="•"/>
            </a:pPr>
            <a:r>
              <a:rPr lang="en-US" altLang="zh-CN" sz="1400" dirty="0" err="1">
                <a:latin typeface="+mn-ea"/>
              </a:rPr>
              <a:t>SoftReference</a:t>
            </a:r>
            <a:r>
              <a:rPr lang="en-US" altLang="zh-CN" sz="1400" dirty="0">
                <a:latin typeface="+mn-ea"/>
              </a:rPr>
              <a:t>&lt;Task&gt; </a:t>
            </a:r>
            <a:r>
              <a:rPr lang="en-US" altLang="zh-CN" sz="1400" dirty="0" err="1" smtClean="0">
                <a:latin typeface="+mn-ea"/>
              </a:rPr>
              <a:t>mCurTask</a:t>
            </a:r>
            <a:endParaRPr lang="en-US" altLang="zh-CN" sz="1400" dirty="0" smtClean="0">
              <a:latin typeface="+mn-ea"/>
            </a:endParaRPr>
          </a:p>
          <a:p>
            <a:pPr lvl="2">
              <a:buFont typeface="Arial"/>
              <a:buChar char="•"/>
            </a:pPr>
            <a:r>
              <a:rPr lang="en-US" altLang="zh-CN" sz="1400" dirty="0">
                <a:latin typeface="+mn-ea"/>
              </a:rPr>
              <a:t>String </a:t>
            </a:r>
            <a:r>
              <a:rPr lang="en-US" altLang="zh-CN" sz="1400" dirty="0" err="1" smtClean="0">
                <a:latin typeface="+mn-ea"/>
              </a:rPr>
              <a:t>mRootTaskName</a:t>
            </a:r>
            <a:endParaRPr lang="en-US" altLang="zh-CN" sz="1400" dirty="0" smtClean="0">
              <a:latin typeface="+mn-ea"/>
            </a:endParaRPr>
          </a:p>
          <a:p>
            <a:pPr lvl="2">
              <a:buFont typeface="Arial"/>
              <a:buChar char="•"/>
            </a:pPr>
            <a:r>
              <a:rPr lang="en-US" altLang="zh-CN" sz="1400" dirty="0" err="1">
                <a:latin typeface="+mn-ea"/>
              </a:rPr>
              <a:t>HistoryRecord</a:t>
            </a:r>
            <a:r>
              <a:rPr lang="en-US" altLang="zh-CN" sz="1400" dirty="0">
                <a:latin typeface="+mn-ea"/>
              </a:rPr>
              <a:t> </a:t>
            </a:r>
            <a:r>
              <a:rPr lang="en-US" altLang="zh-CN" sz="1400" dirty="0" err="1" smtClean="0">
                <a:latin typeface="+mn-ea"/>
              </a:rPr>
              <a:t>mRootRecord</a:t>
            </a:r>
            <a:endParaRPr lang="en-US" altLang="zh-CN" sz="1400" dirty="0" smtClean="0">
              <a:latin typeface="+mn-ea"/>
            </a:endParaRPr>
          </a:p>
        </p:txBody>
      </p:sp>
    </p:spTree>
  </p:cSld>
  <p:clrMapOvr>
    <a:masterClrMapping/>
  </p:clrMapOvr>
  <p:transition xmlns:p14="http://schemas.microsoft.com/office/powerpoint/2010/main" spd="med" advClick="0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648072"/>
          </a:xfrm>
        </p:spPr>
        <p:txBody>
          <a:bodyPr/>
          <a:lstStyle/>
          <a:p>
            <a:r>
              <a:rPr lang="zh-CN" altLang="en-US" sz="2800" b="0" dirty="0" smtClean="0">
                <a:solidFill>
                  <a:schemeClr val="tx2"/>
                </a:solidFill>
                <a:latin typeface="+mj-ea"/>
              </a:rPr>
              <a:t>特点</a:t>
            </a:r>
            <a:endParaRPr lang="zh-CN" altLang="en-US" sz="2800" dirty="0">
              <a:latin typeface="+mj-ea"/>
            </a:endParaRPr>
          </a:p>
        </p:txBody>
      </p:sp>
      <p:pic>
        <p:nvPicPr>
          <p:cNvPr id="3" name="图片 2" descr="Android系统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84784"/>
            <a:ext cx="4464496" cy="3384376"/>
          </a:xfrm>
          <a:prstGeom prst="rect">
            <a:avLst/>
          </a:prstGeom>
        </p:spPr>
      </p:pic>
      <p:pic>
        <p:nvPicPr>
          <p:cNvPr id="6" name="图片 5" descr="differenc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052" y="1556792"/>
            <a:ext cx="4846948" cy="30243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648072"/>
          </a:xfrm>
        </p:spPr>
        <p:txBody>
          <a:bodyPr/>
          <a:lstStyle/>
          <a:p>
            <a:r>
              <a:rPr lang="en-US" altLang="en-US" sz="2800" b="0" dirty="0" smtClean="0">
                <a:solidFill>
                  <a:schemeClr val="tx2"/>
                </a:solidFill>
                <a:latin typeface="+mj-ea"/>
              </a:rPr>
              <a:t>特点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 dirty="0" smtClean="0"/>
              <a:t>记录页面跳转历史</a:t>
            </a:r>
          </a:p>
          <a:p>
            <a:pPr marL="800100" lvl="3" indent="-342900">
              <a:buFont typeface="Symbol" charset="2"/>
              <a:buChar char="-"/>
            </a:pPr>
            <a:r>
              <a:rPr lang="en-US" altLang="zh-CN" sz="1600" dirty="0" err="1"/>
              <a:t>ReorderStack</a:t>
            </a:r>
            <a:r>
              <a:rPr lang="en-US" altLang="zh-CN" sz="1600" dirty="0"/>
              <a:t>&lt;</a:t>
            </a:r>
            <a:r>
              <a:rPr lang="en-US" altLang="zh-CN" sz="1600" dirty="0" err="1"/>
              <a:t>HistoryRecord</a:t>
            </a:r>
            <a:r>
              <a:rPr lang="en-US" altLang="zh-CN" sz="1600" dirty="0"/>
              <a:t>&gt; </a:t>
            </a:r>
            <a:r>
              <a:rPr lang="en-US" altLang="zh-CN" sz="1600" dirty="0" err="1" smtClean="0"/>
              <a:t>mHistoryList</a:t>
            </a:r>
            <a:endParaRPr lang="en-US" altLang="zh-CN" sz="1600" dirty="0" smtClean="0"/>
          </a:p>
          <a:p>
            <a:pPr marL="800100" lvl="3" indent="-342900">
              <a:buFont typeface="Symbol" charset="2"/>
              <a:buChar char="-"/>
            </a:pPr>
            <a:r>
              <a:rPr lang="en-US" altLang="zh-CN" sz="1600" dirty="0" err="1" smtClean="0"/>
              <a:t>fragmentTransaction</a:t>
            </a:r>
            <a:r>
              <a:rPr lang="zh-CN" altLang="zh-CN" sz="1600" dirty="0" smtClean="0"/>
              <a:t>.</a:t>
            </a:r>
            <a:r>
              <a:rPr lang="en-US" altLang="zh-CN" sz="1600" dirty="0" smtClean="0"/>
              <a:t>replace(</a:t>
            </a:r>
            <a:r>
              <a:rPr lang="is-IS" altLang="zh-CN" sz="1600" dirty="0" smtClean="0"/>
              <a:t>…</a:t>
            </a:r>
            <a:r>
              <a:rPr lang="en-US" altLang="zh-CN" sz="1600" dirty="0" smtClean="0"/>
              <a:t>)</a:t>
            </a:r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 smtClean="0"/>
          </a:p>
          <a:p>
            <a:r>
              <a:rPr lang="en-US" altLang="en-US" sz="2000" dirty="0"/>
              <a:t>页面管理</a:t>
            </a:r>
            <a:r>
              <a:rPr lang="en-US" altLang="en-US" sz="2000" dirty="0" smtClean="0"/>
              <a:t>灵活</a:t>
            </a:r>
          </a:p>
          <a:p>
            <a:pPr lvl="1">
              <a:buFont typeface="Symbol" charset="2"/>
              <a:buChar char="-"/>
            </a:pPr>
            <a:r>
              <a:rPr lang="zh-CN" altLang="en-US" sz="1600" dirty="0" smtClean="0"/>
              <a:t>自定义栈</a:t>
            </a:r>
            <a:r>
              <a:rPr lang="en-US" altLang="zh-CN" sz="1600" dirty="0" err="1"/>
              <a:t>ReorderStack</a:t>
            </a:r>
            <a:endParaRPr lang="en-US" altLang="zh-CN" sz="1600" dirty="0"/>
          </a:p>
          <a:p>
            <a:pPr lvl="1">
              <a:buFont typeface="Symbol" charset="2"/>
              <a:buChar char="-"/>
            </a:pPr>
            <a:r>
              <a:rPr lang="zh-CN" altLang="en-US" sz="1600" dirty="0" smtClean="0"/>
              <a:t>跨</a:t>
            </a:r>
            <a:r>
              <a:rPr lang="en-US" altLang="zh-CN" sz="1600" dirty="0" smtClean="0"/>
              <a:t>Task</a:t>
            </a:r>
            <a:r>
              <a:rPr lang="zh-CN" altLang="en-US" sz="1600" dirty="0" smtClean="0"/>
              <a:t>之间</a:t>
            </a:r>
            <a:r>
              <a:rPr lang="en-US" altLang="zh-CN" sz="1600" dirty="0" smtClean="0"/>
              <a:t>Page</a:t>
            </a:r>
            <a:r>
              <a:rPr lang="zh-CN" altLang="en-US" sz="1600" dirty="0" smtClean="0"/>
              <a:t>的跳转</a:t>
            </a:r>
            <a:endParaRPr lang="en-US" altLang="zh-CN" sz="1600" dirty="0" smtClean="0"/>
          </a:p>
          <a:p>
            <a:pPr lvl="1">
              <a:buFont typeface="Symbol" charset="2"/>
              <a:buChar char="-"/>
            </a:pPr>
            <a:r>
              <a:rPr lang="zh-CN" altLang="en-US" sz="1600" dirty="0" smtClean="0"/>
              <a:t>重置页面栈状态（</a:t>
            </a:r>
            <a:r>
              <a:rPr lang="en-US" altLang="zh-CN" sz="1600" dirty="0" err="1"/>
              <a:t>resetStackStatus</a:t>
            </a:r>
            <a:r>
              <a:rPr lang="en-US" altLang="zh-CN" sz="1600" dirty="0"/>
              <a:t>(</a:t>
            </a:r>
            <a:r>
              <a:rPr lang="en-US" altLang="zh-CN" sz="1600" dirty="0" err="1"/>
              <a:t>HistoryRecord</a:t>
            </a:r>
            <a:r>
              <a:rPr lang="en-US" altLang="zh-CN" sz="1600" dirty="0"/>
              <a:t> record) </a:t>
            </a:r>
            <a:r>
              <a:rPr lang="zh-CN" altLang="en-US" sz="1600" dirty="0" smtClean="0"/>
              <a:t>）</a:t>
            </a:r>
            <a:endParaRPr lang="en-US" altLang="zh-CN" sz="1600" dirty="0" smtClean="0"/>
          </a:p>
          <a:p>
            <a:pPr lvl="1">
              <a:buFont typeface="Symbol" charset="2"/>
              <a:buChar char="-"/>
            </a:pPr>
            <a:endParaRPr lang="en-US" altLang="zh-CN" sz="1600" dirty="0" smtClean="0"/>
          </a:p>
          <a:p>
            <a:pPr lvl="1">
              <a:buFont typeface="Symbol" charset="2"/>
              <a:buChar char="-"/>
            </a:pPr>
            <a:endParaRPr lang="en-US" altLang="zh-CN" sz="1600" dirty="0" smtClean="0"/>
          </a:p>
          <a:p>
            <a:r>
              <a:rPr lang="zh-CN" altLang="en-US" sz="2000" dirty="0" smtClean="0"/>
              <a:t>易于扩展、可移植性好</a:t>
            </a:r>
            <a:endParaRPr lang="en-US" altLang="zh-CN" sz="2000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720080"/>
          </a:xfrm>
        </p:spPr>
        <p:txBody>
          <a:bodyPr/>
          <a:lstStyle/>
          <a:p>
            <a:r>
              <a:rPr lang="en-US" altLang="en-US" sz="2800" b="0" dirty="0" smtClean="0">
                <a:solidFill>
                  <a:schemeClr val="tx2"/>
                </a:solidFill>
                <a:latin typeface="+mj-ea"/>
              </a:rPr>
              <a:t>总体设计</a:t>
            </a:r>
            <a:endParaRPr lang="zh-CN" altLang="en-US" sz="2800" dirty="0"/>
          </a:p>
        </p:txBody>
      </p:sp>
      <p:pic>
        <p:nvPicPr>
          <p:cNvPr id="3" name="图片 2" descr="总体设计图 (1)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340768"/>
            <a:ext cx="6763650" cy="55172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576064"/>
          </a:xfrm>
        </p:spPr>
        <p:txBody>
          <a:bodyPr/>
          <a:lstStyle/>
          <a:p>
            <a:r>
              <a:rPr lang="en-US" altLang="en-US" sz="2800" b="0" dirty="0" smtClean="0">
                <a:solidFill>
                  <a:schemeClr val="tx2"/>
                </a:solidFill>
                <a:latin typeface="+mj-ea"/>
              </a:rPr>
              <a:t>入栈</a:t>
            </a:r>
            <a:r>
              <a:rPr lang="zh-CN" altLang="en-US" sz="2800" b="0" dirty="0" smtClean="0">
                <a:solidFill>
                  <a:schemeClr val="tx2"/>
                </a:solidFill>
                <a:latin typeface="+mj-ea"/>
              </a:rPr>
              <a:t>设计</a:t>
            </a:r>
            <a:endParaRPr lang="zh-CN" altLang="en-US" sz="2800" dirty="0"/>
          </a:p>
        </p:txBody>
      </p:sp>
      <p:pic>
        <p:nvPicPr>
          <p:cNvPr id="6" name="图片 5" descr="TaskManagerImpl.navigateTo (1)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412775"/>
            <a:ext cx="6480720" cy="55689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576064"/>
          </a:xfrm>
        </p:spPr>
        <p:txBody>
          <a:bodyPr/>
          <a:lstStyle/>
          <a:p>
            <a:r>
              <a:rPr lang="en-US" altLang="en-US" sz="2800" b="0" dirty="0" smtClean="0">
                <a:solidFill>
                  <a:schemeClr val="tx2"/>
                </a:solidFill>
                <a:latin typeface="+mj-ea"/>
              </a:rPr>
              <a:t>入栈</a:t>
            </a:r>
            <a:r>
              <a:rPr lang="zh-CN" altLang="en-US" sz="2800" b="0" dirty="0" smtClean="0">
                <a:solidFill>
                  <a:schemeClr val="tx2"/>
                </a:solidFill>
                <a:latin typeface="+mj-ea"/>
              </a:rPr>
              <a:t>设计</a:t>
            </a:r>
            <a:endParaRPr lang="zh-CN" altLang="en-US" sz="2800" dirty="0"/>
          </a:p>
        </p:txBody>
      </p:sp>
      <p:pic>
        <p:nvPicPr>
          <p:cNvPr id="3" name="图片 2" descr="BaseTask (1)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268760"/>
            <a:ext cx="5733903" cy="558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1107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576064"/>
          </a:xfrm>
        </p:spPr>
        <p:txBody>
          <a:bodyPr/>
          <a:lstStyle/>
          <a:p>
            <a:r>
              <a:rPr lang="en-US" altLang="en-US" sz="2800" b="0" dirty="0" smtClean="0">
                <a:solidFill>
                  <a:schemeClr val="tx2"/>
                </a:solidFill>
                <a:latin typeface="+mj-ea"/>
              </a:rPr>
              <a:t>入栈</a:t>
            </a:r>
            <a:r>
              <a:rPr lang="zh-CN" altLang="en-US" sz="2800" b="0" dirty="0" smtClean="0">
                <a:solidFill>
                  <a:schemeClr val="tx2"/>
                </a:solidFill>
                <a:latin typeface="+mj-ea"/>
              </a:rPr>
              <a:t>设计</a:t>
            </a:r>
            <a:endParaRPr lang="zh-CN" altLang="en-US" sz="2800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57200" y="1570038"/>
            <a:ext cx="8229600" cy="4525962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dirty="0" err="1" smtClean="0"/>
              <a:t>TaskManagerImpl.navigateToTask</a:t>
            </a:r>
            <a:r>
              <a:rPr lang="en-US" altLang="zh-CN" sz="2400" dirty="0" smtClean="0"/>
              <a:t>()</a:t>
            </a:r>
          </a:p>
          <a:p>
            <a:pPr lvl="1">
              <a:buFont typeface="Symbol" charset="2"/>
              <a:buChar char="-"/>
            </a:pPr>
            <a:r>
              <a:rPr lang="zh-CN" altLang="en-US" sz="2000" dirty="0" smtClean="0"/>
              <a:t> </a:t>
            </a:r>
            <a:r>
              <a:rPr lang="en-US" altLang="zh-CN" sz="2000" dirty="0" err="1" smtClean="0"/>
              <a:t>startActivity</a:t>
            </a:r>
            <a:r>
              <a:rPr lang="en-US" altLang="zh-CN" sz="2000" dirty="0" smtClean="0"/>
              <a:t>()</a:t>
            </a:r>
          </a:p>
          <a:p>
            <a:pPr lvl="2">
              <a:buFont typeface="Symbol" charset="2"/>
              <a:buChar char="-"/>
            </a:pPr>
            <a:r>
              <a:rPr lang="zh-CN" altLang="zh-CN" sz="1800" dirty="0"/>
              <a:t> </a:t>
            </a:r>
            <a:r>
              <a:rPr lang="en-US" altLang="zh-CN" sz="1800" dirty="0" err="1" smtClean="0"/>
              <a:t>task.onCreate</a:t>
            </a:r>
            <a:r>
              <a:rPr lang="en-US" altLang="zh-CN" sz="1800" dirty="0" smtClean="0"/>
              <a:t>()</a:t>
            </a:r>
          </a:p>
          <a:p>
            <a:pPr lvl="2">
              <a:buFont typeface="Symbol" charset="2"/>
              <a:buChar char="-"/>
            </a:pPr>
            <a:r>
              <a:rPr lang="zh-CN" altLang="en-US" sz="1800" dirty="0" smtClean="0"/>
              <a:t> </a:t>
            </a:r>
            <a:r>
              <a:rPr lang="en-US" altLang="zh-CN" sz="1800" dirty="0" err="1" smtClean="0"/>
              <a:t>BMEventBus.</a:t>
            </a:r>
            <a:r>
              <a:rPr lang="en-US" altLang="zh-CN" sz="1800" i="1" dirty="0" err="1" smtClean="0"/>
              <a:t>getInstance</a:t>
            </a:r>
            <a:r>
              <a:rPr lang="en-US" altLang="zh-CN" sz="1800" dirty="0"/>
              <a:t>().post(event)</a:t>
            </a:r>
            <a:r>
              <a:rPr lang="en-US" altLang="zh-CN" sz="1800" dirty="0" smtClean="0"/>
              <a:t>;</a:t>
            </a:r>
          </a:p>
          <a:p>
            <a:pPr lvl="3">
              <a:buFont typeface="Symbol" charset="2"/>
              <a:buChar char="-"/>
            </a:pPr>
            <a:r>
              <a:rPr lang="en-US" altLang="zh-CN" sz="1400" dirty="0">
                <a:latin typeface="+mn-ea"/>
              </a:rPr>
              <a:t>List&lt;</a:t>
            </a:r>
            <a:r>
              <a:rPr lang="en-US" altLang="zh-CN" sz="1400" dirty="0" err="1">
                <a:latin typeface="+mn-ea"/>
              </a:rPr>
              <a:t>SoftReference</a:t>
            </a:r>
            <a:r>
              <a:rPr lang="en-US" altLang="zh-CN" sz="1400" dirty="0">
                <a:latin typeface="+mn-ea"/>
              </a:rPr>
              <a:t>&lt;Task&gt;&gt; </a:t>
            </a:r>
            <a:r>
              <a:rPr lang="en-US" altLang="zh-CN" sz="1400" dirty="0" err="1">
                <a:latin typeface="+mn-ea"/>
              </a:rPr>
              <a:t>mTaskList</a:t>
            </a:r>
            <a:endParaRPr lang="en-US" altLang="zh-CN" sz="1400" dirty="0">
              <a:latin typeface="+mn-ea"/>
            </a:endParaRPr>
          </a:p>
          <a:p>
            <a:pPr lvl="3">
              <a:buFont typeface="Symbol" charset="2"/>
              <a:buChar char="-"/>
            </a:pPr>
            <a:r>
              <a:rPr lang="en-US" altLang="zh-CN" sz="1400" dirty="0" err="1" smtClean="0">
                <a:latin typeface="+mn-ea"/>
              </a:rPr>
              <a:t>SoftReference</a:t>
            </a:r>
            <a:r>
              <a:rPr lang="en-US" altLang="zh-CN" sz="1400" dirty="0">
                <a:latin typeface="+mn-ea"/>
              </a:rPr>
              <a:t>&lt;Task&gt; </a:t>
            </a:r>
            <a:r>
              <a:rPr lang="en-US" altLang="zh-CN" sz="1400" dirty="0" err="1" smtClean="0">
                <a:latin typeface="+mn-ea"/>
              </a:rPr>
              <a:t>mCurTask</a:t>
            </a:r>
            <a:endParaRPr lang="en-US" altLang="zh-CN" sz="1400" dirty="0" smtClean="0"/>
          </a:p>
          <a:p>
            <a:pPr lvl="2">
              <a:buFont typeface="Symbol" charset="2"/>
              <a:buChar char="-"/>
            </a:pPr>
            <a:r>
              <a:rPr lang="zh-CN" altLang="zh-CN" sz="1800" dirty="0"/>
              <a:t> </a:t>
            </a:r>
            <a:r>
              <a:rPr lang="en-US" altLang="zh-CN" sz="1800" dirty="0" err="1" smtClean="0"/>
              <a:t>recordTaskNavigation</a:t>
            </a:r>
            <a:r>
              <a:rPr lang="en-US" altLang="zh-CN" sz="1800" dirty="0" smtClean="0"/>
              <a:t>()</a:t>
            </a:r>
          </a:p>
          <a:p>
            <a:pPr lvl="3">
              <a:buFont typeface="Symbol" charset="2"/>
              <a:buChar char="-"/>
            </a:pPr>
            <a:r>
              <a:rPr lang="en-US" altLang="zh-CN" sz="1400" dirty="0">
                <a:latin typeface="+mn-ea"/>
              </a:rPr>
              <a:t>Map&lt;</a:t>
            </a:r>
            <a:r>
              <a:rPr lang="en-US" altLang="zh-CN" sz="1400" dirty="0" err="1">
                <a:latin typeface="+mn-ea"/>
              </a:rPr>
              <a:t>HistoryRecord</a:t>
            </a:r>
            <a:r>
              <a:rPr lang="en-US" altLang="zh-CN" sz="1400" dirty="0">
                <a:latin typeface="+mn-ea"/>
              </a:rPr>
              <a:t>, Intent&gt; </a:t>
            </a:r>
            <a:r>
              <a:rPr lang="en-US" altLang="zh-CN" sz="1400" dirty="0" err="1" smtClean="0">
                <a:latin typeface="+mn-ea"/>
              </a:rPr>
              <a:t>taskIntentMap</a:t>
            </a:r>
            <a:endParaRPr lang="en-US" altLang="zh-CN" sz="1400" dirty="0" smtClean="0">
              <a:latin typeface="+mn-ea"/>
            </a:endParaRPr>
          </a:p>
          <a:p>
            <a:pPr lvl="3">
              <a:buFont typeface="Symbol" charset="2"/>
              <a:buChar char="-"/>
            </a:pPr>
            <a:r>
              <a:rPr lang="en-US" altLang="zh-CN" sz="1400" dirty="0" err="1">
                <a:latin typeface="+mn-ea"/>
              </a:rPr>
              <a:t>ReorderStack</a:t>
            </a:r>
            <a:r>
              <a:rPr lang="en-US" altLang="zh-CN" sz="1400" dirty="0">
                <a:latin typeface="+mn-ea"/>
              </a:rPr>
              <a:t>&lt;</a:t>
            </a:r>
            <a:r>
              <a:rPr lang="en-US" altLang="zh-CN" sz="1400" dirty="0" err="1">
                <a:latin typeface="+mn-ea"/>
              </a:rPr>
              <a:t>HistoryRecord</a:t>
            </a:r>
            <a:r>
              <a:rPr lang="en-US" altLang="zh-CN" sz="1400" dirty="0">
                <a:latin typeface="+mn-ea"/>
              </a:rPr>
              <a:t>&gt; </a:t>
            </a:r>
            <a:r>
              <a:rPr lang="en-US" altLang="zh-CN" sz="1400" dirty="0" err="1">
                <a:latin typeface="+mn-ea"/>
              </a:rPr>
              <a:t>mHistoryList</a:t>
            </a:r>
            <a:endParaRPr lang="en-US" altLang="zh-CN" sz="1400" dirty="0">
              <a:latin typeface="+mn-ea"/>
            </a:endParaRPr>
          </a:p>
          <a:p>
            <a:pPr marL="1371600" lvl="3" indent="0">
              <a:buNone/>
            </a:pPr>
            <a:endParaRPr lang="en-US" altLang="zh-CN" sz="1400" dirty="0">
              <a:latin typeface="+mn-ea"/>
            </a:endParaRPr>
          </a:p>
          <a:p>
            <a:pPr lvl="3">
              <a:buFont typeface="Symbol" charset="2"/>
              <a:buChar char="-"/>
            </a:pPr>
            <a:endParaRPr lang="en-US" altLang="zh-CN" sz="1400" dirty="0" smtClean="0"/>
          </a:p>
        </p:txBody>
      </p:sp>
    </p:spTree>
    <p:extLst>
      <p:ext uri="{BB962C8B-B14F-4D97-AF65-F5344CB8AC3E}">
        <p14:creationId xmlns:p14="http://schemas.microsoft.com/office/powerpoint/2010/main" val="38108460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华文黑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50000"/>
          <a:buFontTx/>
          <a:buChar char="•"/>
          <a:tabLst/>
          <a:defRPr kumimoji="0" sz="20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  <a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50000"/>
          <a:buFontTx/>
          <a:buChar char="•"/>
          <a:tabLst/>
          <a:defRPr kumimoji="0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10994</TotalTime>
  <Words>744</Words>
  <Application>Microsoft Macintosh PowerPoint</Application>
  <PresentationFormat>全屏显示(4:3)</PresentationFormat>
  <Paragraphs>168</Paragraphs>
  <Slides>28</Slides>
  <Notes>14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29" baseType="lpstr">
      <vt:lpstr>默认设计模板</vt:lpstr>
      <vt:lpstr>页面管理栈 </vt:lpstr>
      <vt:lpstr>目录</vt:lpstr>
      <vt:lpstr>功能</vt:lpstr>
      <vt:lpstr>特点</vt:lpstr>
      <vt:lpstr>特点</vt:lpstr>
      <vt:lpstr>总体设计</vt:lpstr>
      <vt:lpstr>入栈设计</vt:lpstr>
      <vt:lpstr>入栈设计</vt:lpstr>
      <vt:lpstr>入栈设计</vt:lpstr>
      <vt:lpstr>出栈设计</vt:lpstr>
      <vt:lpstr>类介绍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Ant脚本简介</dc:title>
  <dc:creator>贾平</dc:creator>
  <cp:lastModifiedBy>baidu baidu</cp:lastModifiedBy>
  <cp:revision>1234</cp:revision>
  <dcterms:created xsi:type="dcterms:W3CDTF">2005-07-11T03:26:51Z</dcterms:created>
  <dcterms:modified xsi:type="dcterms:W3CDTF">2016-07-29T10:34:20Z</dcterms:modified>
</cp:coreProperties>
</file>