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90" r:id="rId4"/>
    <p:sldId id="285" r:id="rId5"/>
    <p:sldId id="291" r:id="rId6"/>
    <p:sldId id="292" r:id="rId7"/>
    <p:sldId id="279" r:id="rId8"/>
    <p:sldId id="307" r:id="rId9"/>
    <p:sldId id="308" r:id="rId10"/>
    <p:sldId id="280" r:id="rId11"/>
    <p:sldId id="281" r:id="rId12"/>
    <p:sldId id="282" r:id="rId13"/>
    <p:sldId id="283" r:id="rId14"/>
    <p:sldId id="257" r:id="rId15"/>
    <p:sldId id="258" r:id="rId16"/>
    <p:sldId id="259" r:id="rId17"/>
    <p:sldId id="260" r:id="rId18"/>
    <p:sldId id="262" r:id="rId19"/>
    <p:sldId id="295" r:id="rId20"/>
    <p:sldId id="296" r:id="rId21"/>
    <p:sldId id="294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293" r:id="rId31"/>
    <p:sldId id="305" r:id="rId32"/>
    <p:sldId id="263" r:id="rId33"/>
    <p:sldId id="264" r:id="rId34"/>
    <p:sldId id="268" r:id="rId35"/>
    <p:sldId id="306" r:id="rId36"/>
    <p:sldId id="274" r:id="rId37"/>
    <p:sldId id="276" r:id="rId38"/>
    <p:sldId id="277" r:id="rId39"/>
    <p:sldId id="278" r:id="rId40"/>
    <p:sldId id="28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" TargetMode="External"/><Relationship Id="rId2" Type="http://schemas.openxmlformats.org/officeDocument/2006/relationships/hyperlink" Target="https://www.appicon.co/#image-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anva.com/" TargetMode="External"/><Relationship Id="rId4" Type="http://schemas.openxmlformats.org/officeDocument/2006/relationships/hyperlink" Target="https://www.vecteezy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Flutter Widgets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Abdifatah</a:t>
            </a:r>
            <a:r>
              <a:rPr lang="en-US" dirty="0" smtClean="0"/>
              <a:t> </a:t>
            </a:r>
            <a:r>
              <a:rPr lang="en-US" dirty="0" err="1" smtClean="0"/>
              <a:t>Yassen</a:t>
            </a:r>
            <a:r>
              <a:rPr lang="en-US" dirty="0" smtClean="0"/>
              <a:t> </a:t>
            </a:r>
            <a:r>
              <a:rPr lang="en-US" dirty="0" err="1" smtClean="0"/>
              <a:t>Yousof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and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 </a:t>
            </a:r>
            <a:r>
              <a:rPr lang="en-US" dirty="0"/>
              <a:t>Column and Row are the primary layout widgets in Flutter, used for organizing child widgets vertically and horizontally, respectively.</a:t>
            </a:r>
          </a:p>
          <a:p>
            <a:r>
              <a:rPr lang="en-US" dirty="0"/>
              <a:t>   - They provide a flexible and powerful way to control the positioning and size of UI elements within the app's layout.</a:t>
            </a:r>
          </a:p>
          <a:p>
            <a:r>
              <a:rPr lang="en-US" dirty="0"/>
              <a:t>   - Columns and Rows can be nested to create complex, multi-dimensional layouts.</a:t>
            </a:r>
          </a:p>
          <a:p>
            <a:r>
              <a:rPr lang="en-US" dirty="0"/>
              <a:t>   - Understanding how to use these widgets effectively is crucial for building responsive and adaptive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98075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 </a:t>
            </a:r>
            <a:r>
              <a:rPr lang="en-US" dirty="0"/>
              <a:t>The Text widget is used to display text on the screen, ranging from simple labels to more complex, styled text blocks.</a:t>
            </a:r>
          </a:p>
          <a:p>
            <a:r>
              <a:rPr lang="en-US" dirty="0"/>
              <a:t>   - It supports a wide range of text styling options, such as font size, color, weight, and alignment.</a:t>
            </a:r>
          </a:p>
          <a:p>
            <a:r>
              <a:rPr lang="en-US" dirty="0"/>
              <a:t>   - Text is a fundamental building block for many UI elements, from headings and body content to form fields and buttons.</a:t>
            </a:r>
          </a:p>
          <a:p>
            <a:r>
              <a:rPr lang="en-US" dirty="0"/>
              <a:t>   - Mastering the Text widget and its various properties is essential for creating visually appealing and readable app interfaces.</a:t>
            </a:r>
          </a:p>
        </p:txBody>
      </p:sp>
    </p:spTree>
    <p:extLst>
      <p:ext uri="{BB962C8B-B14F-4D97-AF65-F5344CB8AC3E}">
        <p14:creationId xmlns:p14="http://schemas.microsoft.com/office/powerpoint/2010/main" val="390800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Container: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 </a:t>
            </a:r>
            <a:r>
              <a:rPr lang="en-US" dirty="0"/>
              <a:t>The Container widget is a versatile and powerful widget that serves multiple purposes.</a:t>
            </a:r>
          </a:p>
          <a:p>
            <a:r>
              <a:rPr lang="en-US" dirty="0"/>
              <a:t>   - It can be used for styling, positioning, and decorating other widgets, making it a crucial tool for building custom UI components.</a:t>
            </a:r>
          </a:p>
          <a:p>
            <a:r>
              <a:rPr lang="en-US" dirty="0"/>
              <a:t>   - Containers can be used to apply padding, margins, borders, backgrounds, and other visual effects to the widgets they contain.</a:t>
            </a:r>
          </a:p>
          <a:p>
            <a:r>
              <a:rPr lang="en-US" dirty="0"/>
              <a:t>   - Understanding how to use Containers effectively is key for creating visually polished and responsive layouts in your Flutter apps.</a:t>
            </a:r>
          </a:p>
        </p:txBody>
      </p:sp>
    </p:spTree>
    <p:extLst>
      <p:ext uri="{BB962C8B-B14F-4D97-AF65-F5344CB8AC3E}">
        <p14:creationId xmlns:p14="http://schemas.microsoft.com/office/powerpoint/2010/main" val="77217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GridView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- </a:t>
            </a:r>
            <a:r>
              <a:rPr lang="en-US" dirty="0" err="1"/>
              <a:t>ListView</a:t>
            </a:r>
            <a:r>
              <a:rPr lang="en-US" dirty="0"/>
              <a:t> and </a:t>
            </a:r>
            <a:r>
              <a:rPr lang="en-US" dirty="0" err="1"/>
              <a:t>GridView</a:t>
            </a:r>
            <a:r>
              <a:rPr lang="en-US" dirty="0"/>
              <a:t> are the primary widgets for displaying scrollable lists and grids of items in a Flutter app.</a:t>
            </a:r>
          </a:p>
          <a:p>
            <a:r>
              <a:rPr lang="en-US" dirty="0"/>
              <a:t>   - They provide a flexible and efficient way to display large amounts of content, with support for various scrolling behaviors and interactions.</a:t>
            </a:r>
          </a:p>
          <a:p>
            <a:r>
              <a:rPr lang="en-US" dirty="0"/>
              <a:t>   - Mastering the use of these widgets, including their various configuration options and optimization techniques, is essential for building high-performance, data-driven apps.</a:t>
            </a:r>
          </a:p>
          <a:p>
            <a:r>
              <a:rPr lang="en-US" dirty="0"/>
              <a:t>   - Implementing efficient list and grid views is crucial for creating engaging and visually appealing user experiences in your Flutter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4141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images/icons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https://www.appicon.co/#</a:t>
            </a:r>
            <a:r>
              <a:rPr lang="en-US" dirty="0" smtClean="0">
                <a:hlinkClick r:id="rId2"/>
              </a:rPr>
              <a:t>image-sets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https://icons8.com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https://www.vecteezy.com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https://www.canva.com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5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widget that displays an image</a:t>
            </a:r>
            <a:r>
              <a:rPr lang="en-US" dirty="0" smtClean="0"/>
              <a:t>.</a:t>
            </a:r>
          </a:p>
          <a:p>
            <a:r>
              <a:rPr lang="en-US" dirty="0" err="1"/>
              <a:t>Image.asset</a:t>
            </a:r>
            <a:r>
              <a:rPr lang="en-US" dirty="0"/>
              <a:t>, for obtaining an image from an </a:t>
            </a:r>
            <a:r>
              <a:rPr lang="en-US" dirty="0" err="1"/>
              <a:t>AssetBundle</a:t>
            </a:r>
            <a:r>
              <a:rPr lang="en-US" dirty="0"/>
              <a:t> using a key.</a:t>
            </a:r>
          </a:p>
          <a:p>
            <a:r>
              <a:rPr lang="en-US" dirty="0" err="1"/>
              <a:t>Image.network</a:t>
            </a:r>
            <a:r>
              <a:rPr lang="en-US" dirty="0"/>
              <a:t>, for obtaining an image from a URL.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10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reload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have two states stateless(static) and state full (dynamic).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94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a Row of Icons with different colors and sizes using `Icon(</a:t>
            </a:r>
            <a:r>
              <a:rPr lang="en-US" dirty="0" err="1"/>
              <a:t>Icons.xxx</a:t>
            </a:r>
            <a:r>
              <a:rPr lang="en-US" dirty="0"/>
              <a:t>, color:, size:)`.</a:t>
            </a:r>
          </a:p>
          <a:p>
            <a:r>
              <a:rPr lang="en-US" dirty="0"/>
              <a:t>2. The `uses-material-design: true` setting in `</a:t>
            </a:r>
            <a:r>
              <a:rPr lang="en-US" dirty="0" err="1"/>
              <a:t>pubspec.yaml</a:t>
            </a:r>
            <a:r>
              <a:rPr lang="en-US" dirty="0"/>
              <a:t>` includes the Material Icons font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14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Container </a:t>
            </a:r>
            <a:r>
              <a:rPr lang="en-US" dirty="0"/>
              <a:t>is a widget in Flutter that allows you to create a rectangular area on the screen. It's like a box that you can customize and put other widgets inside</a:t>
            </a:r>
            <a:r>
              <a:rPr lang="en-US" dirty="0" smtClean="0"/>
              <a:t>.</a:t>
            </a:r>
          </a:p>
          <a:p>
            <a:r>
              <a:rPr lang="en-US" dirty="0"/>
              <a:t>You can set the size of the `Container` by giving it a width and height. You can also change the color of the `Container` or add a border around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5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thing about the `Container` is that you can put other widgets inside it. This means you can use the `Container` to hold and position other UI elements, like text, images, or buttons.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0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Run Flutter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Emulator/Simulator</a:t>
            </a:r>
          </a:p>
          <a:p>
            <a:r>
              <a:rPr lang="en-US" dirty="0"/>
              <a:t>2. </a:t>
            </a:r>
            <a:r>
              <a:rPr lang="en-US" dirty="0" smtClean="0"/>
              <a:t>ADB(android debug bridge) </a:t>
            </a:r>
            <a:r>
              <a:rPr lang="en-US" dirty="0"/>
              <a:t>with USB</a:t>
            </a:r>
          </a:p>
          <a:p>
            <a:r>
              <a:rPr lang="en-US" dirty="0"/>
              <a:t>3. ADB and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4. Chrome </a:t>
            </a:r>
            <a:r>
              <a:rPr lang="en-US" dirty="0" err="1"/>
              <a:t>DevTools</a:t>
            </a:r>
            <a:r>
              <a:rPr lang="en-US" dirty="0"/>
              <a:t> Mobile Emulation</a:t>
            </a:r>
          </a:p>
        </p:txBody>
      </p:sp>
    </p:spTree>
    <p:extLst>
      <p:ext uri="{BB962C8B-B14F-4D97-AF65-F5344CB8AC3E}">
        <p14:creationId xmlns:p14="http://schemas.microsoft.com/office/powerpoint/2010/main" val="3464330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you can create a blue square `Container` that has a message "Hello, Flutter!" written in the center. The `Container` acts as a box that holds and displays the text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Overall, the `Container` is a very useful widget in Flutter because it allows you to create custom layouts and arrange your UI elements in a flexible way.</a:t>
            </a:r>
          </a:p>
        </p:txBody>
      </p:sp>
    </p:spTree>
    <p:extLst>
      <p:ext uri="{BB962C8B-B14F-4D97-AF65-F5344CB8AC3E}">
        <p14:creationId xmlns:p14="http://schemas.microsoft.com/office/powerpoint/2010/main" val="3837159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and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smtClean="0"/>
              <a:t>Padding </a:t>
            </a:r>
            <a:r>
              <a:rPr lang="en-US" dirty="0"/>
              <a:t>adds space between the `</a:t>
            </a:r>
            <a:r>
              <a:rPr lang="en-US" dirty="0" err="1"/>
              <a:t>Container`'s</a:t>
            </a:r>
            <a:r>
              <a:rPr lang="en-US" dirty="0"/>
              <a:t> content and its edges.</a:t>
            </a:r>
          </a:p>
          <a:p>
            <a:r>
              <a:rPr lang="en-US" dirty="0"/>
              <a:t>- </a:t>
            </a:r>
            <a:r>
              <a:rPr lang="en-US" dirty="0" smtClean="0"/>
              <a:t>Margin </a:t>
            </a:r>
            <a:r>
              <a:rPr lang="en-US" dirty="0"/>
              <a:t>adds space between the `Container` and its parent widget.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3788708"/>
            <a:ext cx="3810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0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and margin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padding: Sets the padding on all sides of the widget.</a:t>
            </a:r>
          </a:p>
          <a:p>
            <a:r>
              <a:rPr lang="en-US" dirty="0"/>
              <a:t>    Example: padding: </a:t>
            </a:r>
            <a:r>
              <a:rPr lang="en-US" dirty="0" err="1"/>
              <a:t>EdgeInsets.all</a:t>
            </a:r>
            <a:r>
              <a:rPr lang="en-US" dirty="0"/>
              <a:t>(16.0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paddingOnly</a:t>
            </a:r>
            <a:r>
              <a:rPr lang="en-US" dirty="0"/>
              <a:t>: Sets the padding on specific sides of the widget.</a:t>
            </a:r>
          </a:p>
          <a:p>
            <a:r>
              <a:rPr lang="en-US" dirty="0"/>
              <a:t>    Example: </a:t>
            </a:r>
            <a:r>
              <a:rPr lang="en-US" dirty="0" err="1"/>
              <a:t>paddingOnly</a:t>
            </a:r>
            <a:r>
              <a:rPr lang="en-US" dirty="0"/>
              <a:t>(left: 8.0, right: 8.0)</a:t>
            </a:r>
          </a:p>
        </p:txBody>
      </p:sp>
    </p:spTree>
    <p:extLst>
      <p:ext uri="{BB962C8B-B14F-4D97-AF65-F5344CB8AC3E}">
        <p14:creationId xmlns:p14="http://schemas.microsoft.com/office/powerpoint/2010/main" val="1335288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paddingSymmetric</a:t>
            </a:r>
            <a:r>
              <a:rPr lang="en-US" dirty="0"/>
              <a:t>: Sets the symmetric padding (horizontal and vertical).</a:t>
            </a:r>
          </a:p>
          <a:p>
            <a:r>
              <a:rPr lang="en-US" dirty="0"/>
              <a:t>    Example: </a:t>
            </a:r>
            <a:r>
              <a:rPr lang="en-US" dirty="0" err="1"/>
              <a:t>paddingSymmetric</a:t>
            </a:r>
            <a:r>
              <a:rPr lang="en-US" dirty="0"/>
              <a:t>(horizontal: 16.0, vertical: 8.0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paddingAll</a:t>
            </a:r>
            <a:r>
              <a:rPr lang="en-US" dirty="0"/>
              <a:t>: Same as padding: </a:t>
            </a:r>
            <a:r>
              <a:rPr lang="en-US" dirty="0" err="1"/>
              <a:t>EdgeInsets.all</a:t>
            </a:r>
            <a:r>
              <a:rPr lang="en-US" dirty="0"/>
              <a:t>(16.0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paddingLeft</a:t>
            </a:r>
            <a:r>
              <a:rPr lang="en-US" dirty="0"/>
              <a:t>, </a:t>
            </a:r>
            <a:r>
              <a:rPr lang="en-US" dirty="0" err="1"/>
              <a:t>paddingTop</a:t>
            </a:r>
            <a:r>
              <a:rPr lang="en-US" dirty="0"/>
              <a:t>, </a:t>
            </a:r>
            <a:r>
              <a:rPr lang="en-US" dirty="0" err="1"/>
              <a:t>paddingRight</a:t>
            </a:r>
            <a:r>
              <a:rPr lang="en-US" dirty="0"/>
              <a:t>, </a:t>
            </a:r>
            <a:r>
              <a:rPr lang="en-US" dirty="0" err="1"/>
              <a:t>paddingBottom</a:t>
            </a:r>
            <a:r>
              <a:rPr lang="en-US" dirty="0"/>
              <a:t>: Sets the padding on a specific side of the widget.</a:t>
            </a:r>
          </a:p>
        </p:txBody>
      </p:sp>
    </p:spTree>
    <p:extLst>
      <p:ext uri="{BB962C8B-B14F-4D97-AF65-F5344CB8AC3E}">
        <p14:creationId xmlns:p14="http://schemas.microsoft.com/office/powerpoint/2010/main" val="72253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margin: Sets the margin on all sides of the widget.</a:t>
            </a:r>
          </a:p>
          <a:p>
            <a:r>
              <a:rPr lang="en-US" dirty="0"/>
              <a:t>    Example: margin: </a:t>
            </a:r>
            <a:r>
              <a:rPr lang="en-US" dirty="0" err="1"/>
              <a:t>EdgeInsets.all</a:t>
            </a:r>
            <a:r>
              <a:rPr lang="en-US" dirty="0"/>
              <a:t>(16.0)</a:t>
            </a:r>
          </a:p>
          <a:p>
            <a:r>
              <a:rPr lang="en-US" dirty="0"/>
              <a:t> </a:t>
            </a: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marginOnly</a:t>
            </a:r>
            <a:r>
              <a:rPr lang="en-US" dirty="0"/>
              <a:t>: Sets the margin on specific sides of the widget.</a:t>
            </a:r>
          </a:p>
          <a:p>
            <a:r>
              <a:rPr lang="en-US" dirty="0"/>
              <a:t>    Example: </a:t>
            </a:r>
            <a:r>
              <a:rPr lang="en-US" dirty="0" err="1"/>
              <a:t>marginOnly</a:t>
            </a:r>
            <a:r>
              <a:rPr lang="en-US" dirty="0"/>
              <a:t>(left: 8.0, right: 8.0)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3. </a:t>
            </a:r>
            <a:r>
              <a:rPr lang="en-US" dirty="0" err="1"/>
              <a:t>marginSymmetric</a:t>
            </a:r>
            <a:r>
              <a:rPr lang="en-US" dirty="0"/>
              <a:t>: Sets the symmetric margin (horizontal and vertical).</a:t>
            </a:r>
          </a:p>
          <a:p>
            <a:r>
              <a:rPr lang="en-US" dirty="0"/>
              <a:t>    Example: </a:t>
            </a:r>
            <a:r>
              <a:rPr lang="en-US" dirty="0" err="1"/>
              <a:t>marginSymmetric</a:t>
            </a:r>
            <a:r>
              <a:rPr lang="en-US" dirty="0"/>
              <a:t>(horizontal: 16.0, vertical: 8.0)</a:t>
            </a:r>
          </a:p>
        </p:txBody>
      </p:sp>
    </p:spTree>
    <p:extLst>
      <p:ext uri="{BB962C8B-B14F-4D97-AF65-F5344CB8AC3E}">
        <p14:creationId xmlns:p14="http://schemas.microsoft.com/office/powerpoint/2010/main" val="396153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marginAll</a:t>
            </a:r>
            <a:r>
              <a:rPr lang="en-US" dirty="0"/>
              <a:t>: Same as margin: </a:t>
            </a:r>
            <a:r>
              <a:rPr lang="en-US" dirty="0" err="1"/>
              <a:t>EdgeInsets.all</a:t>
            </a:r>
            <a:r>
              <a:rPr lang="en-US" dirty="0"/>
              <a:t>(16.0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marginLeft</a:t>
            </a:r>
            <a:r>
              <a:rPr lang="en-US" dirty="0"/>
              <a:t>, </a:t>
            </a:r>
            <a:r>
              <a:rPr lang="en-US" dirty="0" err="1"/>
              <a:t>marginTop</a:t>
            </a:r>
            <a:r>
              <a:rPr lang="en-US" dirty="0"/>
              <a:t>, </a:t>
            </a:r>
            <a:r>
              <a:rPr lang="en-US" dirty="0" err="1"/>
              <a:t>marginRight</a:t>
            </a:r>
            <a:r>
              <a:rPr lang="en-US" dirty="0"/>
              <a:t>, </a:t>
            </a:r>
            <a:r>
              <a:rPr lang="en-US" dirty="0" err="1"/>
              <a:t>marginBottom</a:t>
            </a:r>
            <a:r>
              <a:rPr lang="en-US" dirty="0"/>
              <a:t>: Sets the margin on a specific side of the widget.</a:t>
            </a:r>
          </a:p>
        </p:txBody>
      </p:sp>
    </p:spTree>
    <p:extLst>
      <p:ext uri="{BB962C8B-B14F-4D97-AF65-F5344CB8AC3E}">
        <p14:creationId xmlns:p14="http://schemas.microsoft.com/office/powerpoint/2010/main" val="274228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Widget: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Row widget arranges its child widgets horizontally in a row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Key properties of the Row widget:</a:t>
            </a:r>
          </a:p>
          <a:p>
            <a:r>
              <a:rPr lang="en-US" dirty="0"/>
              <a:t>1. children: The list of widgets to be arranged horizontally.</a:t>
            </a:r>
          </a:p>
          <a:p>
            <a:r>
              <a:rPr lang="en-US" dirty="0"/>
              <a:t>2. </a:t>
            </a:r>
            <a:r>
              <a:rPr lang="en-US" dirty="0" err="1"/>
              <a:t>mainAxisAlignment</a:t>
            </a:r>
            <a:r>
              <a:rPr lang="en-US" dirty="0"/>
              <a:t>: Controls how the children are aligned along the main axis (horizontal).</a:t>
            </a:r>
          </a:p>
          <a:p>
            <a:r>
              <a:rPr lang="en-US" dirty="0"/>
              <a:t>3. </a:t>
            </a:r>
            <a:r>
              <a:rPr lang="en-US" dirty="0" err="1"/>
              <a:t>crossAxisAlignment</a:t>
            </a:r>
            <a:r>
              <a:rPr lang="en-US" dirty="0"/>
              <a:t>: Controls how the children are aligned along the cross axis (vertical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6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mainAxisSize</a:t>
            </a:r>
            <a:r>
              <a:rPr lang="en-US" dirty="0"/>
              <a:t>: Controls the size of the Row along the main axis.</a:t>
            </a:r>
          </a:p>
          <a:p>
            <a:r>
              <a:rPr lang="en-US" dirty="0"/>
              <a:t>5. </a:t>
            </a:r>
            <a:r>
              <a:rPr lang="en-US" dirty="0" err="1"/>
              <a:t>textDirection</a:t>
            </a:r>
            <a:r>
              <a:rPr lang="en-US" dirty="0"/>
              <a:t>: Controls the text direction for the Row.</a:t>
            </a:r>
          </a:p>
          <a:p>
            <a:r>
              <a:rPr lang="en-US" dirty="0"/>
              <a:t>6. </a:t>
            </a:r>
            <a:r>
              <a:rPr lang="en-US" dirty="0" err="1"/>
              <a:t>verticalDirection</a:t>
            </a:r>
            <a:r>
              <a:rPr lang="en-US" dirty="0"/>
              <a:t>: Controls the vertical direction of the Row.</a:t>
            </a:r>
          </a:p>
          <a:p>
            <a:r>
              <a:rPr lang="en-US" dirty="0"/>
              <a:t>7. </a:t>
            </a:r>
            <a:r>
              <a:rPr lang="en-US" dirty="0" err="1"/>
              <a:t>textBaseline</a:t>
            </a:r>
            <a:r>
              <a:rPr lang="en-US" dirty="0"/>
              <a:t>: Specifies the text baseline to use for positioning the children.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2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Column widget arranges its child widgets vertically in a column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Key properties of the Column widget:</a:t>
            </a:r>
          </a:p>
          <a:p>
            <a:r>
              <a:rPr lang="en-US" dirty="0"/>
              <a:t>1. children: The list of widgets to be arranged vertically.</a:t>
            </a:r>
          </a:p>
          <a:p>
            <a:r>
              <a:rPr lang="en-US" dirty="0"/>
              <a:t>2. </a:t>
            </a:r>
            <a:r>
              <a:rPr lang="en-US" dirty="0" err="1"/>
              <a:t>mainAxisAlignment</a:t>
            </a:r>
            <a:r>
              <a:rPr lang="en-US" dirty="0"/>
              <a:t>: Controls how the children are aligned along the main axis (vertical).</a:t>
            </a:r>
          </a:p>
          <a:p>
            <a:r>
              <a:rPr lang="en-US" dirty="0"/>
              <a:t>3. </a:t>
            </a:r>
            <a:r>
              <a:rPr lang="en-US" dirty="0" err="1"/>
              <a:t>crossAxisAlignment</a:t>
            </a:r>
            <a:r>
              <a:rPr lang="en-US" dirty="0"/>
              <a:t>: Controls how the children are aligned along the cross axis (horizontal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49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mainAxisSize</a:t>
            </a:r>
            <a:r>
              <a:rPr lang="en-US" dirty="0"/>
              <a:t>: Controls the size of the Column along the main axis.</a:t>
            </a:r>
          </a:p>
          <a:p>
            <a:r>
              <a:rPr lang="en-US" dirty="0"/>
              <a:t>5. </a:t>
            </a:r>
            <a:r>
              <a:rPr lang="en-US" dirty="0" err="1"/>
              <a:t>textDirection</a:t>
            </a:r>
            <a:r>
              <a:rPr lang="en-US" dirty="0"/>
              <a:t>: Controls the text direction for the Column.</a:t>
            </a:r>
          </a:p>
          <a:p>
            <a:r>
              <a:rPr lang="en-US" dirty="0"/>
              <a:t>6. </a:t>
            </a:r>
            <a:r>
              <a:rPr lang="en-US" dirty="0" err="1"/>
              <a:t>verticalDirection</a:t>
            </a:r>
            <a:r>
              <a:rPr lang="en-US" dirty="0"/>
              <a:t>: Controls the vertical direction of the Column.</a:t>
            </a:r>
          </a:p>
          <a:p>
            <a:r>
              <a:rPr lang="en-US" dirty="0"/>
              <a:t>7. </a:t>
            </a:r>
            <a:r>
              <a:rPr lang="en-US" dirty="0" err="1"/>
              <a:t>textBaseline</a:t>
            </a:r>
            <a:r>
              <a:rPr lang="en-US" dirty="0"/>
              <a:t>: Specifies the text baseline to use for positioning the children.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4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Grade in flutter?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Gradle</a:t>
            </a:r>
            <a:r>
              <a:rPr lang="en-US" dirty="0"/>
              <a:t> is the tool used to build and package Flutter apps, especially for the Android platform. It handles important tasks like: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2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and cross </a:t>
            </a:r>
            <a:r>
              <a:rPr lang="en-US" dirty="0" err="1" smtClean="0"/>
              <a:t>axisaligmnet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58" y="2557463"/>
            <a:ext cx="7050484" cy="3317875"/>
          </a:xfrm>
        </p:spPr>
      </p:pic>
    </p:spTree>
    <p:extLst>
      <p:ext uri="{BB962C8B-B14F-4D97-AF65-F5344CB8AC3E}">
        <p14:creationId xmlns:p14="http://schemas.microsoft.com/office/powerpoint/2010/main" val="439609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94" y="3202268"/>
            <a:ext cx="2743200" cy="1562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83" y="2468843"/>
            <a:ext cx="14001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96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Selectable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`Selectable` widget allows users to select and copy text within your app. It provides a simple way to enable text selection and copying functionality without requiring additional custom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0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various button types in Flutter include </a:t>
            </a:r>
            <a:r>
              <a:rPr lang="en-US" dirty="0" err="1"/>
              <a:t>TextButton</a:t>
            </a:r>
            <a:r>
              <a:rPr lang="en-US" dirty="0"/>
              <a:t>, </a:t>
            </a:r>
            <a:r>
              <a:rPr lang="en-US" dirty="0" err="1"/>
              <a:t>IconButton</a:t>
            </a:r>
            <a:r>
              <a:rPr lang="en-US" dirty="0"/>
              <a:t>, and </a:t>
            </a:r>
            <a:r>
              <a:rPr lang="en-US" dirty="0" err="1"/>
              <a:t>ElevatedButton</a:t>
            </a:r>
            <a:r>
              <a:rPr lang="en-US" dirty="0"/>
              <a:t>, each with their own use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41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BottomNavigationBar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`</a:t>
            </a:r>
            <a:r>
              <a:rPr lang="en-US" dirty="0" err="1"/>
              <a:t>BottomNavigationBar</a:t>
            </a:r>
            <a:r>
              <a:rPr lang="en-US" dirty="0"/>
              <a:t>` in Flutter is a commonly used widget that provides a navigation bar at the bottom of the screen. It allows users to switch between different views or sections of the app.</a:t>
            </a:r>
          </a:p>
        </p:txBody>
      </p:sp>
    </p:spTree>
    <p:extLst>
      <p:ext uri="{BB962C8B-B14F-4D97-AF65-F5344CB8AC3E}">
        <p14:creationId xmlns:p14="http://schemas.microsoft.com/office/powerpoint/2010/main" val="2295658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Purpose: Allows users to navigate between different views or sections of the app.</a:t>
            </a:r>
          </a:p>
          <a:p>
            <a:r>
              <a:rPr lang="en-US" dirty="0"/>
              <a:t>2. Functionality: Displays a set of buttons or icons at the bottom of the screen, each representing a different view or section.</a:t>
            </a:r>
          </a:p>
          <a:p>
            <a:r>
              <a:rPr lang="en-US" dirty="0"/>
              <a:t>3. Usage: Ideal for apps with a small number of top-level views (typically 3-5) that the user needs to access frequently.</a:t>
            </a:r>
          </a:p>
        </p:txBody>
      </p:sp>
    </p:spTree>
    <p:extLst>
      <p:ext uri="{BB962C8B-B14F-4D97-AF65-F5344CB8AC3E}">
        <p14:creationId xmlns:p14="http://schemas.microsoft.com/office/powerpoint/2010/main" val="756904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Leading/actions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`leading` parameter in Flutter allows you to add a widget at the start of the layout, while the `actions` parameter lets you add one or more widgets at the end or right side of the layout, commonly used in widgets like `</a:t>
            </a:r>
            <a:r>
              <a:rPr lang="en-US" dirty="0" err="1"/>
              <a:t>AppBar</a:t>
            </a:r>
            <a:r>
              <a:rPr lang="en-US" dirty="0"/>
              <a:t>`.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20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 and list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Column: </a:t>
            </a:r>
            <a:r>
              <a:rPr lang="en-US" dirty="0"/>
              <a:t>A widget that arranges its child widgets vertically. Useful for laying out a set of widgets in a vertical manner.</a:t>
            </a:r>
          </a:p>
          <a:p>
            <a:r>
              <a:rPr lang="en-US" dirty="0" err="1" smtClean="0"/>
              <a:t>ListView</a:t>
            </a:r>
            <a:r>
              <a:rPr lang="en-US" dirty="0" smtClean="0"/>
              <a:t>: </a:t>
            </a:r>
            <a:r>
              <a:rPr lang="en-US" dirty="0"/>
              <a:t>A scrollable, linear list of widgets. Useful for displaying a large number of widgets that may not fit on the screen at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5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Drawer: </a:t>
            </a:r>
            <a:r>
              <a:rPr lang="en-US" dirty="0"/>
              <a:t>A panel that slides in horizontally from the edge of the screen, often used for navigation. Provides access to primary destinations and app-level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28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Navigation: </a:t>
            </a:r>
            <a:r>
              <a:rPr lang="en-US" dirty="0"/>
              <a:t>The process of moving between different screens or views in a Flutter app. Facilitated by widgets like `Navigator`, `</a:t>
            </a:r>
            <a:r>
              <a:rPr lang="en-US" dirty="0" err="1"/>
              <a:t>MaterialPageRoute</a:t>
            </a:r>
            <a:r>
              <a:rPr lang="en-US" dirty="0"/>
              <a:t>`, and `</a:t>
            </a:r>
            <a:r>
              <a:rPr lang="en-US" dirty="0" err="1"/>
              <a:t>BottomNavigationBar</a:t>
            </a:r>
            <a:r>
              <a:rPr lang="en-US" dirty="0"/>
              <a:t>`.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7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Gradle</a:t>
            </a:r>
            <a:r>
              <a:rPr lang="en-US" dirty="0"/>
              <a:t>: The build automation tool used for Android development in Flutter projects. It handles tasks like building, packaging, and managing dependencies for the Android platform.</a:t>
            </a:r>
          </a:p>
        </p:txBody>
      </p:sp>
    </p:spTree>
    <p:extLst>
      <p:ext uri="{BB962C8B-B14F-4D97-AF65-F5344CB8AC3E}">
        <p14:creationId xmlns:p14="http://schemas.microsoft.com/office/powerpoint/2010/main" val="3502747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sizes of the </a:t>
            </a:r>
            <a:r>
              <a:rPr lang="en-US" dirty="0" err="1" smtClean="0"/>
              <a:t>appbar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AppBar</a:t>
            </a:r>
            <a:r>
              <a:rPr lang="en-US" dirty="0" smtClean="0"/>
              <a:t>: </a:t>
            </a:r>
            <a:r>
              <a:rPr lang="en-US" dirty="0"/>
              <a:t>The default height of the </a:t>
            </a:r>
            <a:r>
              <a:rPr lang="en-US" dirty="0" err="1"/>
              <a:t>AppBar</a:t>
            </a:r>
            <a:r>
              <a:rPr lang="en-US" dirty="0"/>
              <a:t> is 56 logical pixels on iOS, and 64 logical pixels on Android.</a:t>
            </a:r>
          </a:p>
        </p:txBody>
      </p:sp>
    </p:spTree>
    <p:extLst>
      <p:ext uri="{BB962C8B-B14F-4D97-AF65-F5344CB8AC3E}">
        <p14:creationId xmlns:p14="http://schemas.microsoft.com/office/powerpoint/2010/main" val="269183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Configuring the app's build settings (for Android)</a:t>
            </a:r>
          </a:p>
          <a:p>
            <a:r>
              <a:rPr lang="en-US" dirty="0"/>
              <a:t>2. Managing the project dependencies </a:t>
            </a:r>
          </a:p>
          <a:p>
            <a:r>
              <a:rPr lang="en-US" dirty="0"/>
              <a:t>3. Creating different versions/builds of the app</a:t>
            </a:r>
          </a:p>
          <a:p>
            <a:r>
              <a:rPr lang="en-US" dirty="0"/>
              <a:t>4. Signing the final app package</a:t>
            </a:r>
          </a:p>
        </p:txBody>
      </p:sp>
    </p:spTree>
    <p:extLst>
      <p:ext uri="{BB962C8B-B14F-4D97-AF65-F5344CB8AC3E}">
        <p14:creationId xmlns:p14="http://schemas.microsoft.com/office/powerpoint/2010/main" val="31803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Gradle</a:t>
            </a:r>
            <a:r>
              <a:rPr lang="en-US" dirty="0"/>
              <a:t> automates these build-related processes, making it an essential part of developing Flutter apps.</a:t>
            </a:r>
          </a:p>
        </p:txBody>
      </p:sp>
    </p:spTree>
    <p:extLst>
      <p:ext uri="{BB962C8B-B14F-4D97-AF65-F5344CB8AC3E}">
        <p14:creationId xmlns:p14="http://schemas.microsoft.com/office/powerpoint/2010/main" val="283729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 </a:t>
            </a:r>
            <a:r>
              <a:rPr lang="en-US" dirty="0"/>
              <a:t>The Scaffold widget is the foundation for the overall structure of a Flutter app.</a:t>
            </a:r>
          </a:p>
          <a:p>
            <a:r>
              <a:rPr lang="en-US" dirty="0"/>
              <a:t>   - It provides a standard set of app bars, drawers, snack bars, and other common UI elements.</a:t>
            </a:r>
          </a:p>
          <a:p>
            <a:r>
              <a:rPr lang="en-US" dirty="0"/>
              <a:t>   - It serves as a container for the app's body, which is where the main content of the app is placed.</a:t>
            </a:r>
          </a:p>
          <a:p>
            <a:r>
              <a:rPr lang="en-US" dirty="0"/>
              <a:t>   - Scaffold ensures proper layout and behavior for these UI elements, making it easier to build consistent and visually appealing apps.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4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AppBar</a:t>
            </a:r>
            <a:r>
              <a:rPr lang="en-US" dirty="0" smtClean="0"/>
              <a:t>: </a:t>
            </a:r>
            <a:r>
              <a:rPr lang="en-US" dirty="0"/>
              <a:t>The primary top-level toolbar in a Flutter app, providing a consistent layout and appearance.</a:t>
            </a:r>
          </a:p>
        </p:txBody>
      </p:sp>
    </p:spTree>
    <p:extLst>
      <p:ext uri="{BB962C8B-B14F-4D97-AF65-F5344CB8AC3E}">
        <p14:creationId xmlns:p14="http://schemas.microsoft.com/office/powerpoint/2010/main" val="362754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FloatingActionButton</a:t>
            </a:r>
            <a:r>
              <a:rPr lang="en-US" dirty="0" smtClean="0"/>
              <a:t>: </a:t>
            </a:r>
            <a:r>
              <a:rPr lang="en-US" dirty="0"/>
              <a:t>A circular button that floats above the content, typically used for the primary action in a Flutter app.</a:t>
            </a:r>
          </a:p>
        </p:txBody>
      </p:sp>
    </p:spTree>
    <p:extLst>
      <p:ext uri="{BB962C8B-B14F-4D97-AF65-F5344CB8AC3E}">
        <p14:creationId xmlns:p14="http://schemas.microsoft.com/office/powerpoint/2010/main" val="1200090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4430</TotalTime>
  <Words>1723</Words>
  <Application>Microsoft Office PowerPoint</Application>
  <PresentationFormat>Widescreen</PresentationFormat>
  <Paragraphs>127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Garamond</vt:lpstr>
      <vt:lpstr>Organic</vt:lpstr>
      <vt:lpstr>Flutter Widgets 2</vt:lpstr>
      <vt:lpstr>Ways to Run Flutter App</vt:lpstr>
      <vt:lpstr>What is Grade in flutter?</vt:lpstr>
      <vt:lpstr>Gradle</vt:lpstr>
      <vt:lpstr>PowerPoint Presentation</vt:lpstr>
      <vt:lpstr>PowerPoint Presentation</vt:lpstr>
      <vt:lpstr>Scaffold:</vt:lpstr>
      <vt:lpstr>Appbar</vt:lpstr>
      <vt:lpstr>Fab</vt:lpstr>
      <vt:lpstr>Column and row</vt:lpstr>
      <vt:lpstr>Text</vt:lpstr>
      <vt:lpstr> Container:</vt:lpstr>
      <vt:lpstr>ListView and GridView</vt:lpstr>
      <vt:lpstr>Resources for images/icons</vt:lpstr>
      <vt:lpstr>Image widget</vt:lpstr>
      <vt:lpstr>hot reload</vt:lpstr>
      <vt:lpstr>Icons widget</vt:lpstr>
      <vt:lpstr>Container widget</vt:lpstr>
      <vt:lpstr>PowerPoint Presentation</vt:lpstr>
      <vt:lpstr>PowerPoint Presentation</vt:lpstr>
      <vt:lpstr>Padding and margin</vt:lpstr>
      <vt:lpstr>Padding and margin properties</vt:lpstr>
      <vt:lpstr>PowerPoint Presentation</vt:lpstr>
      <vt:lpstr>PowerPoint Presentation</vt:lpstr>
      <vt:lpstr>PowerPoint Presentation</vt:lpstr>
      <vt:lpstr>Row Widget:</vt:lpstr>
      <vt:lpstr>PowerPoint Presentation</vt:lpstr>
      <vt:lpstr>Colum widget</vt:lpstr>
      <vt:lpstr>PowerPoint Presentation</vt:lpstr>
      <vt:lpstr>Main and cross axisaligmnet</vt:lpstr>
      <vt:lpstr>PowerPoint Presentation</vt:lpstr>
      <vt:lpstr>Selectable text</vt:lpstr>
      <vt:lpstr>Buttons</vt:lpstr>
      <vt:lpstr>BottomNavigationBar </vt:lpstr>
      <vt:lpstr>PowerPoint Presentation</vt:lpstr>
      <vt:lpstr>Leading/actions</vt:lpstr>
      <vt:lpstr>Colum and list view</vt:lpstr>
      <vt:lpstr>drawer</vt:lpstr>
      <vt:lpstr>navigation</vt:lpstr>
      <vt:lpstr>Default sizes of the appbar,…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Widgets 2</dc:title>
  <dc:creator>Microsoft account</dc:creator>
  <cp:lastModifiedBy>Microsoft account</cp:lastModifiedBy>
  <cp:revision>26</cp:revision>
  <dcterms:created xsi:type="dcterms:W3CDTF">2024-07-12T13:27:23Z</dcterms:created>
  <dcterms:modified xsi:type="dcterms:W3CDTF">2024-07-20T15:58:19Z</dcterms:modified>
</cp:coreProperties>
</file>