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4" r:id="rId5"/>
    <p:sldId id="259" r:id="rId6"/>
    <p:sldId id="261" r:id="rId7"/>
    <p:sldId id="262" r:id="rId8"/>
    <p:sldId id="263" r:id="rId9"/>
    <p:sldId id="264" r:id="rId10"/>
    <p:sldId id="265" r:id="rId11"/>
    <p:sldId id="260" r:id="rId12"/>
    <p:sldId id="266" r:id="rId13"/>
    <p:sldId id="267" r:id="rId14"/>
    <p:sldId id="268" r:id="rId15"/>
    <p:sldId id="269" r:id="rId16"/>
    <p:sldId id="270" r:id="rId17"/>
    <p:sldId id="271" r:id="rId18"/>
    <p:sldId id="272" r:id="rId19"/>
    <p:sldId id="295" r:id="rId20"/>
    <p:sldId id="296"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target.com/searchmobilecomputing/definition/push-notif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target.com/searchsoftwarequality/definition/bu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CVazBWGgg6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XPNUmcEOYW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mobilecomputing/definition/tablet-PC" TargetMode="External"/><Relationship Id="rId2" Type="http://schemas.openxmlformats.org/officeDocument/2006/relationships/hyperlink" Target="https://www.techtarget.com/searchmobilecomputing/definition/smartphon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softwarequality/definition/hybrid-application-hybrid-app" TargetMode="External"/><Relationship Id="rId2" Type="http://schemas.openxmlformats.org/officeDocument/2006/relationships/hyperlink" Target="https://www.techtarget.com/searchsoftwarequality/definition/native-application-native-ap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whatis/definition/social-network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target.com/searchmobilecomputing/definition/Google-Play-Android-Mark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searchmobilecomputing/definition/Global-Positioning-System" TargetMode="External"/><Relationship Id="rId2" Type="http://schemas.openxmlformats.org/officeDocument/2006/relationships/hyperlink" Target="https://www.techtarget.com/whatis/definition/operating-system-O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of Mobile Application</a:t>
            </a:r>
            <a:endParaRPr lang="en-US" dirty="0"/>
          </a:p>
        </p:txBody>
      </p:sp>
      <p:sp>
        <p:nvSpPr>
          <p:cNvPr id="3" name="Subtitle 2"/>
          <p:cNvSpPr>
            <a:spLocks noGrp="1"/>
          </p:cNvSpPr>
          <p:nvPr>
            <p:ph type="subTitle" idx="1"/>
          </p:nvPr>
        </p:nvSpPr>
        <p:spPr/>
        <p:txBody>
          <a:bodyPr/>
          <a:lstStyle/>
          <a:p>
            <a:r>
              <a:rPr lang="en-US" dirty="0" err="1" smtClean="0"/>
              <a:t>Abdifatah</a:t>
            </a:r>
            <a:r>
              <a:rPr lang="en-US" dirty="0" smtClean="0"/>
              <a:t> </a:t>
            </a:r>
            <a:r>
              <a:rPr lang="en-US" dirty="0" err="1" smtClean="0"/>
              <a:t>Yassen</a:t>
            </a:r>
            <a:endParaRPr lang="en-US" dirty="0"/>
          </a:p>
        </p:txBody>
      </p:sp>
    </p:spTree>
    <p:extLst>
      <p:ext uri="{BB962C8B-B14F-4D97-AF65-F5344CB8AC3E}">
        <p14:creationId xmlns:p14="http://schemas.microsoft.com/office/powerpoint/2010/main" val="202037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mobile apps</a:t>
            </a:r>
          </a:p>
        </p:txBody>
      </p:sp>
      <p:sp>
        <p:nvSpPr>
          <p:cNvPr id="3" name="Content Placeholder 2"/>
          <p:cNvSpPr>
            <a:spLocks noGrp="1"/>
          </p:cNvSpPr>
          <p:nvPr>
            <p:ph idx="1"/>
          </p:nvPr>
        </p:nvSpPr>
        <p:spPr/>
        <p:txBody>
          <a:bodyPr>
            <a:normAutofit fontScale="92500" lnSpcReduction="20000"/>
          </a:bodyPr>
          <a:lstStyle/>
          <a:p>
            <a:r>
              <a:rPr lang="en-US" b="1" dirty="0" smtClean="0"/>
              <a:t>Convenience(</a:t>
            </a:r>
            <a:r>
              <a:rPr lang="en-US" b="1" dirty="0"/>
              <a:t>t</a:t>
            </a:r>
            <a:r>
              <a:rPr lang="en-US" b="1" dirty="0" smtClean="0"/>
              <a:t>he </a:t>
            </a:r>
            <a:r>
              <a:rPr lang="en-US" b="1" dirty="0"/>
              <a:t>quality of being suitable to one's comfort, purposes, or </a:t>
            </a:r>
            <a:r>
              <a:rPr lang="en-US" b="1" dirty="0" smtClean="0"/>
              <a:t>needs</a:t>
            </a:r>
            <a:r>
              <a:rPr lang="en-US" dirty="0" smtClean="0"/>
              <a:t>)</a:t>
            </a:r>
            <a:r>
              <a:rPr lang="en-US" b="1" dirty="0" smtClean="0"/>
              <a:t>.</a:t>
            </a:r>
            <a:r>
              <a:rPr lang="en-US" dirty="0"/>
              <a:t> Mobile apps can be downloaded and installed on a device, allowing users to access the app's functions and services at any time, from anywhere.</a:t>
            </a:r>
          </a:p>
          <a:p>
            <a:r>
              <a:rPr lang="en-US" b="1" dirty="0"/>
              <a:t>Personalization.</a:t>
            </a:r>
            <a:r>
              <a:rPr lang="en-US" dirty="0"/>
              <a:t> Mobile apps can be customized to meet the specific needs of individual users, providing a personalized experience.</a:t>
            </a:r>
          </a:p>
          <a:p>
            <a:r>
              <a:rPr lang="en-US" b="1" dirty="0"/>
              <a:t>Offline access.</a:t>
            </a:r>
            <a:r>
              <a:rPr lang="en-US" dirty="0"/>
              <a:t> Many mobile apps can be used offline, providing access to important information and features even when an internet connection is not available.</a:t>
            </a:r>
          </a:p>
          <a:p>
            <a:r>
              <a:rPr lang="en-US" b="1" dirty="0"/>
              <a:t>Push notifications.</a:t>
            </a:r>
            <a:r>
              <a:rPr lang="en-US" dirty="0"/>
              <a:t> Mobile apps can send </a:t>
            </a:r>
            <a:r>
              <a:rPr lang="en-US" u="sng" dirty="0">
                <a:hlinkClick r:id="rId2"/>
              </a:rPr>
              <a:t>push notifications</a:t>
            </a:r>
            <a:r>
              <a:rPr lang="en-US" dirty="0"/>
              <a:t> to users, providing real-time updates on important information and events.</a:t>
            </a:r>
          </a:p>
          <a:p>
            <a:endParaRPr lang="en-US" dirty="0"/>
          </a:p>
        </p:txBody>
      </p:sp>
    </p:spTree>
    <p:extLst>
      <p:ext uri="{BB962C8B-B14F-4D97-AF65-F5344CB8AC3E}">
        <p14:creationId xmlns:p14="http://schemas.microsoft.com/office/powerpoint/2010/main" val="86782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for mobile apps in real word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3391" y="2557463"/>
            <a:ext cx="7465218" cy="3317875"/>
          </a:xfrm>
        </p:spPr>
      </p:pic>
    </p:spTree>
    <p:extLst>
      <p:ext uri="{BB962C8B-B14F-4D97-AF65-F5344CB8AC3E}">
        <p14:creationId xmlns:p14="http://schemas.microsoft.com/office/powerpoint/2010/main" val="367725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mobile apps</a:t>
            </a:r>
          </a:p>
        </p:txBody>
      </p:sp>
      <p:sp>
        <p:nvSpPr>
          <p:cNvPr id="3" name="Content Placeholder 2"/>
          <p:cNvSpPr>
            <a:spLocks noGrp="1"/>
          </p:cNvSpPr>
          <p:nvPr>
            <p:ph idx="1"/>
          </p:nvPr>
        </p:nvSpPr>
        <p:spPr/>
        <p:txBody>
          <a:bodyPr>
            <a:normAutofit fontScale="92500" lnSpcReduction="20000"/>
          </a:bodyPr>
          <a:lstStyle/>
          <a:p>
            <a:r>
              <a:rPr lang="en-US" b="1" dirty="0"/>
              <a:t>Limited functionality.</a:t>
            </a:r>
            <a:r>
              <a:rPr lang="en-US" dirty="0"/>
              <a:t> Mobile apps are designed to provide specific functions and services, and they might not be able to provide the same level of functionality as a desktop application.</a:t>
            </a:r>
          </a:p>
          <a:p>
            <a:r>
              <a:rPr lang="en-US" b="1" dirty="0"/>
              <a:t>Limited compatibility.</a:t>
            </a:r>
            <a:r>
              <a:rPr lang="en-US" dirty="0"/>
              <a:t> Mobile apps are designed to run on specific mobile operating systems, and they might not be compatible with all devices.</a:t>
            </a:r>
          </a:p>
          <a:p>
            <a:r>
              <a:rPr lang="en-US" b="1" dirty="0"/>
              <a:t>Security concerns.</a:t>
            </a:r>
            <a:r>
              <a:rPr lang="en-US" dirty="0"/>
              <a:t> Mobile apps can access sensitive information on a device, and they might not have the same level of security as a desktop application.</a:t>
            </a:r>
          </a:p>
          <a:p>
            <a:r>
              <a:rPr lang="en-US" b="1" dirty="0"/>
              <a:t>Limited updating capability.</a:t>
            </a:r>
            <a:r>
              <a:rPr lang="en-US" dirty="0"/>
              <a:t> Some mobile apps might not be easily updated, and users might need to download a new version of the app to access the latest features and </a:t>
            </a:r>
            <a:r>
              <a:rPr lang="en-US" u="sng" dirty="0">
                <a:hlinkClick r:id="rId2"/>
              </a:rPr>
              <a:t>bug</a:t>
            </a:r>
            <a:r>
              <a:rPr lang="en-US" dirty="0"/>
              <a:t> fixes.</a:t>
            </a:r>
          </a:p>
        </p:txBody>
      </p:sp>
    </p:spTree>
    <p:extLst>
      <p:ext uri="{BB962C8B-B14F-4D97-AF65-F5344CB8AC3E}">
        <p14:creationId xmlns:p14="http://schemas.microsoft.com/office/powerpoint/2010/main" val="3684885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 my phone listening to </a:t>
            </a:r>
            <a:r>
              <a:rPr lang="en-US" b="1" dirty="0" smtClean="0"/>
              <a:t>me?</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www.youtube.com/watch?v=CVazBWGgg64</a:t>
            </a:r>
            <a:endParaRPr lang="en-US" dirty="0" smtClean="0"/>
          </a:p>
          <a:p>
            <a:endParaRPr lang="en-US" dirty="0"/>
          </a:p>
        </p:txBody>
      </p:sp>
    </p:spTree>
    <p:extLst>
      <p:ext uri="{BB962C8B-B14F-4D97-AF65-F5344CB8AC3E}">
        <p14:creationId xmlns:p14="http://schemas.microsoft.com/office/powerpoint/2010/main" val="260001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mobile Apps</a:t>
            </a:r>
            <a:endParaRPr lang="en-US" dirty="0"/>
          </a:p>
        </p:txBody>
      </p:sp>
      <p:sp>
        <p:nvSpPr>
          <p:cNvPr id="3" name="Content Placeholder 2"/>
          <p:cNvSpPr>
            <a:spLocks noGrp="1"/>
          </p:cNvSpPr>
          <p:nvPr>
            <p:ph idx="1"/>
          </p:nvPr>
        </p:nvSpPr>
        <p:spPr/>
        <p:txBody>
          <a:bodyPr/>
          <a:lstStyle/>
          <a:p>
            <a:r>
              <a:rPr lang="en-US" b="1" dirty="0"/>
              <a:t>1. Early Days (1990s-early 2000s):</a:t>
            </a:r>
          </a:p>
          <a:p>
            <a:r>
              <a:rPr lang="en-US" dirty="0"/>
              <a:t>   - Mobile phones could only make calls and send basic text messages.</a:t>
            </a:r>
          </a:p>
          <a:p>
            <a:r>
              <a:rPr lang="en-US" dirty="0"/>
              <a:t>   - Simple pre-installed apps like calendars, calculators, and address books were available.</a:t>
            </a:r>
          </a:p>
        </p:txBody>
      </p:sp>
    </p:spTree>
    <p:extLst>
      <p:ext uri="{BB962C8B-B14F-4D97-AF65-F5344CB8AC3E}">
        <p14:creationId xmlns:p14="http://schemas.microsoft.com/office/powerpoint/2010/main" val="323751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Smartphone Revolution (mid-2000s):</a:t>
            </a:r>
          </a:p>
          <a:p>
            <a:r>
              <a:rPr lang="en-US" dirty="0"/>
              <a:t>   - Smartphones like the iPhone and Android devices became popular.</a:t>
            </a:r>
          </a:p>
          <a:p>
            <a:r>
              <a:rPr lang="en-US" dirty="0"/>
              <a:t>   - App stores were created, allowing users to download and install various apps.</a:t>
            </a:r>
          </a:p>
          <a:p>
            <a:r>
              <a:rPr lang="en-US" dirty="0"/>
              <a:t>   - Apps expanded beyond basic functions to include games, productivity tools, and more.</a:t>
            </a:r>
          </a:p>
        </p:txBody>
      </p:sp>
    </p:spTree>
    <p:extLst>
      <p:ext uri="{BB962C8B-B14F-4D97-AF65-F5344CB8AC3E}">
        <p14:creationId xmlns:p14="http://schemas.microsoft.com/office/powerpoint/2010/main" val="2175460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3. App Ecosystem Growth (2010s):</a:t>
            </a:r>
          </a:p>
          <a:p>
            <a:r>
              <a:rPr lang="en-US" dirty="0"/>
              <a:t>   - The number of available apps grew exponentially as smartphones became widespread.</a:t>
            </a:r>
          </a:p>
          <a:p>
            <a:r>
              <a:rPr lang="en-US" dirty="0"/>
              <a:t>   - Apps became more sophisticated, leveraging device features like cameras, sensors, and GPS.</a:t>
            </a:r>
          </a:p>
          <a:p>
            <a:r>
              <a:rPr lang="en-US" dirty="0"/>
              <a:t>   - Apps started providing a wide range of services, from social media to banking and e-commerce.</a:t>
            </a:r>
          </a:p>
        </p:txBody>
      </p:sp>
    </p:spTree>
    <p:extLst>
      <p:ext uri="{BB962C8B-B14F-4D97-AF65-F5344CB8AC3E}">
        <p14:creationId xmlns:p14="http://schemas.microsoft.com/office/powerpoint/2010/main" val="358965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 Current Trends (2020s):</a:t>
            </a:r>
          </a:p>
          <a:p>
            <a:r>
              <a:rPr lang="en-US" dirty="0"/>
              <a:t>   - Mobile apps continue to evolve, with features </a:t>
            </a:r>
            <a:r>
              <a:rPr lang="en-US" b="1" dirty="0"/>
              <a:t>like augmented reality</a:t>
            </a:r>
            <a:r>
              <a:rPr lang="en-US" dirty="0"/>
              <a:t>, </a:t>
            </a:r>
            <a:r>
              <a:rPr lang="en-US" b="1" dirty="0"/>
              <a:t>machine learning</a:t>
            </a:r>
            <a:r>
              <a:rPr lang="en-US" dirty="0"/>
              <a:t>, and integration with smart home devices.</a:t>
            </a:r>
          </a:p>
          <a:p>
            <a:r>
              <a:rPr lang="en-US" dirty="0"/>
              <a:t>   - Apps are now an essential part of our daily lives, used for communication, entertainment, productivity, and much more.</a:t>
            </a:r>
          </a:p>
        </p:txBody>
      </p:sp>
    </p:spTree>
    <p:extLst>
      <p:ext uri="{BB962C8B-B14F-4D97-AF65-F5344CB8AC3E}">
        <p14:creationId xmlns:p14="http://schemas.microsoft.com/office/powerpoint/2010/main" val="226480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augmented reality</a:t>
            </a:r>
            <a:endParaRPr lang="en-US" dirty="0"/>
          </a:p>
        </p:txBody>
      </p:sp>
      <p:sp>
        <p:nvSpPr>
          <p:cNvPr id="3" name="Content Placeholder 2"/>
          <p:cNvSpPr>
            <a:spLocks noGrp="1"/>
          </p:cNvSpPr>
          <p:nvPr>
            <p:ph idx="1"/>
          </p:nvPr>
        </p:nvSpPr>
        <p:spPr/>
        <p:txBody>
          <a:bodyPr/>
          <a:lstStyle/>
          <a:p>
            <a:r>
              <a:rPr lang="en-US" dirty="0"/>
              <a:t>Augmented reality (AR) is an interactive experience that combines the real world and computer-generated 3D content</a:t>
            </a:r>
            <a:r>
              <a:rPr lang="en-US" dirty="0" smtClean="0"/>
              <a:t>.</a:t>
            </a:r>
          </a:p>
          <a:p>
            <a:r>
              <a:rPr lang="en-US" dirty="0">
                <a:hlinkClick r:id="rId2"/>
              </a:rPr>
              <a:t>https://</a:t>
            </a:r>
            <a:r>
              <a:rPr lang="en-US" dirty="0" smtClean="0">
                <a:hlinkClick r:id="rId2"/>
              </a:rPr>
              <a:t>www.youtube.com/watch?v=XPNUmcEOYW0</a:t>
            </a:r>
            <a:endParaRPr lang="en-US" dirty="0" smtClean="0"/>
          </a:p>
          <a:p>
            <a:endParaRPr lang="en-US" dirty="0"/>
          </a:p>
        </p:txBody>
      </p:sp>
    </p:spTree>
    <p:extLst>
      <p:ext uri="{BB962C8B-B14F-4D97-AF65-F5344CB8AC3E}">
        <p14:creationId xmlns:p14="http://schemas.microsoft.com/office/powerpoint/2010/main" val="48362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created first mobile app</a:t>
            </a:r>
            <a:endParaRPr lang="en-US" dirty="0"/>
          </a:p>
        </p:txBody>
      </p:sp>
      <p:sp>
        <p:nvSpPr>
          <p:cNvPr id="3" name="Content Placeholder 2"/>
          <p:cNvSpPr>
            <a:spLocks noGrp="1"/>
          </p:cNvSpPr>
          <p:nvPr>
            <p:ph idx="1"/>
          </p:nvPr>
        </p:nvSpPr>
        <p:spPr/>
        <p:txBody>
          <a:bodyPr/>
          <a:lstStyle/>
          <a:p>
            <a:r>
              <a:rPr lang="en-US" dirty="0"/>
              <a:t>The first mobile app was created in the early 1990s by </a:t>
            </a:r>
            <a:r>
              <a:rPr lang="en-US" b="1" dirty="0"/>
              <a:t>IBM.</a:t>
            </a:r>
            <a:r>
              <a:rPr lang="en-US" dirty="0"/>
              <a:t> The IBM Simon, a touchscreen phone, was released in 1993 and came with a variety of apps, including a </a:t>
            </a:r>
            <a:r>
              <a:rPr lang="en-US" b="1" dirty="0"/>
              <a:t>calendar, address book, and notepad</a:t>
            </a:r>
            <a:r>
              <a:rPr lang="en-US" dirty="0"/>
              <a:t>. This device was the first to introduce the concept of mobile apps, </a:t>
            </a:r>
            <a:r>
              <a:rPr lang="en-US" dirty="0" smtClean="0"/>
              <a:t>paving</a:t>
            </a:r>
            <a:r>
              <a:rPr lang="en-US" b="1" dirty="0" smtClean="0"/>
              <a:t>(early pioneers)</a:t>
            </a:r>
            <a:r>
              <a:rPr lang="en-US" dirty="0" smtClean="0"/>
              <a:t> </a:t>
            </a:r>
            <a:r>
              <a:rPr lang="en-US" dirty="0"/>
              <a:t>the way for the development of more sophisticated apps in the years to come.</a:t>
            </a:r>
            <a:endParaRPr lang="en-US" dirty="0"/>
          </a:p>
        </p:txBody>
      </p:sp>
    </p:spTree>
    <p:extLst>
      <p:ext uri="{BB962C8B-B14F-4D97-AF65-F5344CB8AC3E}">
        <p14:creationId xmlns:p14="http://schemas.microsoft.com/office/powerpoint/2010/main" val="311998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mobile app (mobile application)?</a:t>
            </a:r>
            <a:endParaRPr lang="en-US" b="1" dirty="0"/>
          </a:p>
        </p:txBody>
      </p:sp>
      <p:sp>
        <p:nvSpPr>
          <p:cNvPr id="3" name="Content Placeholder 2"/>
          <p:cNvSpPr>
            <a:spLocks noGrp="1"/>
          </p:cNvSpPr>
          <p:nvPr>
            <p:ph idx="1"/>
          </p:nvPr>
        </p:nvSpPr>
        <p:spPr/>
        <p:txBody>
          <a:bodyPr/>
          <a:lstStyle/>
          <a:p>
            <a:r>
              <a:rPr lang="en-US" dirty="0" smtClean="0"/>
              <a:t>A </a:t>
            </a:r>
            <a:r>
              <a:rPr lang="en-US" dirty="0"/>
              <a:t>mobile app (or mobile application) is a software application developed specifically for use on small, wireless computing devices, such as </a:t>
            </a:r>
            <a:r>
              <a:rPr lang="en-US" u="sng" dirty="0">
                <a:hlinkClick r:id="rId2"/>
              </a:rPr>
              <a:t>smartphones</a:t>
            </a:r>
            <a:r>
              <a:rPr lang="en-US" dirty="0"/>
              <a:t> and </a:t>
            </a:r>
            <a:r>
              <a:rPr lang="en-US" u="sng" dirty="0">
                <a:hlinkClick r:id="rId3"/>
              </a:rPr>
              <a:t>tablets</a:t>
            </a:r>
            <a:r>
              <a:rPr lang="en-US" dirty="0"/>
              <a:t>, rather than desktop or laptop computers.</a:t>
            </a:r>
          </a:p>
          <a:p>
            <a:endParaRPr lang="en-US" dirty="0"/>
          </a:p>
        </p:txBody>
      </p:sp>
    </p:spTree>
    <p:extLst>
      <p:ext uri="{BB962C8B-B14F-4D97-AF65-F5344CB8AC3E}">
        <p14:creationId xmlns:p14="http://schemas.microsoft.com/office/powerpoint/2010/main" val="2540737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Early Mobile Apps</a:t>
            </a:r>
            <a:endParaRPr lang="en-US" dirty="0"/>
          </a:p>
        </p:txBody>
      </p:sp>
      <p:sp>
        <p:nvSpPr>
          <p:cNvPr id="3" name="Content Placeholder 2"/>
          <p:cNvSpPr>
            <a:spLocks noGrp="1"/>
          </p:cNvSpPr>
          <p:nvPr>
            <p:ph idx="1"/>
          </p:nvPr>
        </p:nvSpPr>
        <p:spPr/>
        <p:txBody>
          <a:bodyPr/>
          <a:lstStyle/>
          <a:p>
            <a:r>
              <a:rPr lang="en-US" dirty="0" smtClean="0"/>
              <a:t>In </a:t>
            </a:r>
            <a:r>
              <a:rPr lang="en-US" dirty="0"/>
              <a:t>the early days of mobile phones, apps were limited to simple games, calculators, and calendar functions. The first Java games and a monthly calendar were some of the earliest mobile apps. The </a:t>
            </a:r>
            <a:r>
              <a:rPr lang="en-US" b="1" dirty="0"/>
              <a:t>BlackBerry Smartphone</a:t>
            </a:r>
            <a:r>
              <a:rPr lang="en-US" dirty="0"/>
              <a:t>, released in 2002, was another significant milestone in the development of mobile apps, introducing wireless email and other innovative features.</a:t>
            </a:r>
          </a:p>
        </p:txBody>
      </p:sp>
    </p:spTree>
    <p:extLst>
      <p:ext uri="{BB962C8B-B14F-4D97-AF65-F5344CB8AC3E}">
        <p14:creationId xmlns:p14="http://schemas.microsoft.com/office/powerpoint/2010/main" val="106435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Flutter?</a:t>
            </a:r>
            <a:endParaRPr lang="en-US" dirty="0"/>
          </a:p>
        </p:txBody>
      </p:sp>
      <p:sp>
        <p:nvSpPr>
          <p:cNvPr id="3" name="Content Placeholder 2"/>
          <p:cNvSpPr>
            <a:spLocks noGrp="1"/>
          </p:cNvSpPr>
          <p:nvPr>
            <p:ph idx="1"/>
          </p:nvPr>
        </p:nvSpPr>
        <p:spPr/>
        <p:txBody>
          <a:bodyPr/>
          <a:lstStyle/>
          <a:p>
            <a:r>
              <a:rPr lang="en-US" dirty="0" smtClean="0"/>
              <a:t> </a:t>
            </a:r>
            <a:r>
              <a:rPr lang="en-US" dirty="0"/>
              <a:t>Flutter is an </a:t>
            </a:r>
            <a:r>
              <a:rPr lang="en-US" dirty="0" smtClean="0"/>
              <a:t>open-source(</a:t>
            </a:r>
            <a:r>
              <a:rPr lang="en-US" b="1" dirty="0"/>
              <a:t>o</a:t>
            </a:r>
            <a:r>
              <a:rPr lang="en-US" b="1" dirty="0" smtClean="0"/>
              <a:t>pen-source </a:t>
            </a:r>
            <a:r>
              <a:rPr lang="en-US" b="1" dirty="0"/>
              <a:t>mobile applications are software applications that are freely available for use, modification, and distribution by anyone</a:t>
            </a:r>
            <a:r>
              <a:rPr lang="en-US" dirty="0"/>
              <a:t>. </a:t>
            </a:r>
            <a:r>
              <a:rPr lang="en-US" dirty="0" smtClean="0"/>
              <a:t>)mobile </a:t>
            </a:r>
            <a:r>
              <a:rPr lang="en-US" dirty="0"/>
              <a:t>application development framework created by Google</a:t>
            </a:r>
            <a:r>
              <a:rPr lang="en-US" dirty="0" smtClean="0"/>
              <a:t>.</a:t>
            </a:r>
          </a:p>
          <a:p>
            <a:r>
              <a:rPr lang="en-US" dirty="0"/>
              <a:t>Flutter was first released in May 2017.</a:t>
            </a:r>
          </a:p>
          <a:p>
            <a:r>
              <a:rPr lang="en-US" dirty="0" smtClean="0"/>
              <a:t>It </a:t>
            </a:r>
            <a:r>
              <a:rPr lang="en-US" dirty="0"/>
              <a:t>allows developers to build high-performance, visually attractive, and natively compiled mobile applications for both iOS and Android platforms.</a:t>
            </a:r>
          </a:p>
        </p:txBody>
      </p:sp>
    </p:spTree>
    <p:extLst>
      <p:ext uri="{BB962C8B-B14F-4D97-AF65-F5344CB8AC3E}">
        <p14:creationId xmlns:p14="http://schemas.microsoft.com/office/powerpoint/2010/main" val="1448266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of Flutter</a:t>
            </a:r>
            <a:endParaRPr lang="en-US" dirty="0"/>
          </a:p>
        </p:txBody>
      </p:sp>
      <p:sp>
        <p:nvSpPr>
          <p:cNvPr id="3" name="Content Placeholder 2"/>
          <p:cNvSpPr>
            <a:spLocks noGrp="1"/>
          </p:cNvSpPr>
          <p:nvPr>
            <p:ph idx="1"/>
          </p:nvPr>
        </p:nvSpPr>
        <p:spPr/>
        <p:txBody>
          <a:bodyPr/>
          <a:lstStyle/>
          <a:p>
            <a:r>
              <a:rPr lang="en-US" dirty="0" smtClean="0"/>
              <a:t>- </a:t>
            </a:r>
            <a:r>
              <a:rPr lang="en-US" dirty="0"/>
              <a:t>Cross-platform development</a:t>
            </a:r>
          </a:p>
          <a:p>
            <a:r>
              <a:rPr lang="en-US" dirty="0"/>
              <a:t>- Fast development cycle</a:t>
            </a:r>
          </a:p>
          <a:p>
            <a:r>
              <a:rPr lang="en-US" dirty="0"/>
              <a:t>- Expressive and flexible UI</a:t>
            </a:r>
          </a:p>
          <a:p>
            <a:r>
              <a:rPr lang="en-US" dirty="0"/>
              <a:t>- Native performance</a:t>
            </a:r>
          </a:p>
          <a:p>
            <a:r>
              <a:rPr lang="en-US" dirty="0"/>
              <a:t>- Wide range of widgets and tools</a:t>
            </a:r>
          </a:p>
        </p:txBody>
      </p:sp>
    </p:spTree>
    <p:extLst>
      <p:ext uri="{BB962C8B-B14F-4D97-AF65-F5344CB8AC3E}">
        <p14:creationId xmlns:p14="http://schemas.microsoft.com/office/powerpoint/2010/main" val="1873418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development:</a:t>
            </a:r>
            <a:endParaRPr lang="en-US" dirty="0"/>
          </a:p>
        </p:txBody>
      </p:sp>
      <p:sp>
        <p:nvSpPr>
          <p:cNvPr id="3" name="Content Placeholder 2"/>
          <p:cNvSpPr>
            <a:spLocks noGrp="1"/>
          </p:cNvSpPr>
          <p:nvPr>
            <p:ph idx="1"/>
          </p:nvPr>
        </p:nvSpPr>
        <p:spPr/>
        <p:txBody>
          <a:bodyPr/>
          <a:lstStyle/>
          <a:p>
            <a:r>
              <a:rPr lang="en-US" dirty="0" smtClean="0"/>
              <a:t>- </a:t>
            </a:r>
            <a:r>
              <a:rPr lang="en-US" dirty="0"/>
              <a:t>Flutter allows you to build apps for both iOS and Android using the same codebase.</a:t>
            </a:r>
          </a:p>
          <a:p>
            <a:r>
              <a:rPr lang="en-US" dirty="0"/>
              <a:t>- This means you don't have to write separate code for different platforms.</a:t>
            </a:r>
          </a:p>
        </p:txBody>
      </p:sp>
    </p:spTree>
    <p:extLst>
      <p:ext uri="{BB962C8B-B14F-4D97-AF65-F5344CB8AC3E}">
        <p14:creationId xmlns:p14="http://schemas.microsoft.com/office/powerpoint/2010/main" val="197255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 development cycle:</a:t>
            </a:r>
          </a:p>
        </p:txBody>
      </p:sp>
      <p:sp>
        <p:nvSpPr>
          <p:cNvPr id="3" name="Content Placeholder 2"/>
          <p:cNvSpPr>
            <a:spLocks noGrp="1"/>
          </p:cNvSpPr>
          <p:nvPr>
            <p:ph idx="1"/>
          </p:nvPr>
        </p:nvSpPr>
        <p:spPr/>
        <p:txBody>
          <a:bodyPr/>
          <a:lstStyle/>
          <a:p>
            <a:r>
              <a:rPr lang="en-US" dirty="0"/>
              <a:t>- Flutter's hot reload feature allows you to see changes in your app instantly.</a:t>
            </a:r>
          </a:p>
          <a:p>
            <a:r>
              <a:rPr lang="en-US" dirty="0"/>
              <a:t>- This speeds up the development process and makes it easier to iterate on your app.</a:t>
            </a:r>
          </a:p>
        </p:txBody>
      </p:sp>
    </p:spTree>
    <p:extLst>
      <p:ext uri="{BB962C8B-B14F-4D97-AF65-F5344CB8AC3E}">
        <p14:creationId xmlns:p14="http://schemas.microsoft.com/office/powerpoint/2010/main" val="1359671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 and flexible UI:</a:t>
            </a:r>
          </a:p>
        </p:txBody>
      </p:sp>
      <p:sp>
        <p:nvSpPr>
          <p:cNvPr id="3" name="Content Placeholder 2"/>
          <p:cNvSpPr>
            <a:spLocks noGrp="1"/>
          </p:cNvSpPr>
          <p:nvPr>
            <p:ph idx="1"/>
          </p:nvPr>
        </p:nvSpPr>
        <p:spPr/>
        <p:txBody>
          <a:bodyPr/>
          <a:lstStyle/>
          <a:p>
            <a:r>
              <a:rPr lang="en-US" dirty="0"/>
              <a:t>- Flutter provides a wide range of customizable widgets to build beautiful user interfaces.</a:t>
            </a:r>
          </a:p>
          <a:p>
            <a:r>
              <a:rPr lang="en-US" dirty="0"/>
              <a:t>- You can create unique and visually appealing designs for your app.</a:t>
            </a:r>
          </a:p>
        </p:txBody>
      </p:sp>
    </p:spTree>
    <p:extLst>
      <p:ext uri="{BB962C8B-B14F-4D97-AF65-F5344CB8AC3E}">
        <p14:creationId xmlns:p14="http://schemas.microsoft.com/office/powerpoint/2010/main" val="2752614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performance:</a:t>
            </a:r>
          </a:p>
        </p:txBody>
      </p:sp>
      <p:sp>
        <p:nvSpPr>
          <p:cNvPr id="3" name="Content Placeholder 2"/>
          <p:cNvSpPr>
            <a:spLocks noGrp="1"/>
          </p:cNvSpPr>
          <p:nvPr>
            <p:ph idx="1"/>
          </p:nvPr>
        </p:nvSpPr>
        <p:spPr/>
        <p:txBody>
          <a:bodyPr/>
          <a:lstStyle/>
          <a:p>
            <a:r>
              <a:rPr lang="en-US" dirty="0"/>
              <a:t>- Flutter's engine is designed to deliver performance that is on par with native apps.</a:t>
            </a:r>
          </a:p>
          <a:p>
            <a:r>
              <a:rPr lang="en-US" dirty="0"/>
              <a:t>- Your Flutter app will feel just as smooth and responsive as a native app.</a:t>
            </a:r>
          </a:p>
        </p:txBody>
      </p:sp>
    </p:spTree>
    <p:extLst>
      <p:ext uri="{BB962C8B-B14F-4D97-AF65-F5344CB8AC3E}">
        <p14:creationId xmlns:p14="http://schemas.microsoft.com/office/powerpoint/2010/main" val="3677766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 range of widgets and tools:</a:t>
            </a:r>
          </a:p>
        </p:txBody>
      </p:sp>
      <p:sp>
        <p:nvSpPr>
          <p:cNvPr id="3" name="Content Placeholder 2"/>
          <p:cNvSpPr>
            <a:spLocks noGrp="1"/>
          </p:cNvSpPr>
          <p:nvPr>
            <p:ph idx="1"/>
          </p:nvPr>
        </p:nvSpPr>
        <p:spPr/>
        <p:txBody>
          <a:bodyPr/>
          <a:lstStyle/>
          <a:p>
            <a:r>
              <a:rPr lang="en-US" dirty="0"/>
              <a:t>- Flutter comes with a large collection of pre-built widgets for common UI elements.</a:t>
            </a:r>
          </a:p>
          <a:p>
            <a:r>
              <a:rPr lang="en-US" dirty="0"/>
              <a:t>- You also have access to a growing ecosystem of plugins and tools to extend your app's functionality.</a:t>
            </a:r>
          </a:p>
        </p:txBody>
      </p:sp>
    </p:spTree>
    <p:extLst>
      <p:ext uri="{BB962C8B-B14F-4D97-AF65-F5344CB8AC3E}">
        <p14:creationId xmlns:p14="http://schemas.microsoft.com/office/powerpoint/2010/main" val="2507918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 Language</a:t>
            </a:r>
          </a:p>
        </p:txBody>
      </p:sp>
      <p:sp>
        <p:nvSpPr>
          <p:cNvPr id="3" name="Content Placeholder 2"/>
          <p:cNvSpPr>
            <a:spLocks noGrp="1"/>
          </p:cNvSpPr>
          <p:nvPr>
            <p:ph idx="1"/>
          </p:nvPr>
        </p:nvSpPr>
        <p:spPr/>
        <p:txBody>
          <a:bodyPr/>
          <a:lstStyle/>
          <a:p>
            <a:r>
              <a:rPr lang="en-US" dirty="0" smtClean="0"/>
              <a:t>- </a:t>
            </a:r>
            <a:r>
              <a:rPr lang="en-US" dirty="0"/>
              <a:t>Dart is the programming language used to build Flutter applications.</a:t>
            </a:r>
          </a:p>
          <a:p>
            <a:r>
              <a:rPr lang="en-US" dirty="0"/>
              <a:t>- It is designed for creating fast and responsive apps on any platform.</a:t>
            </a:r>
          </a:p>
        </p:txBody>
      </p:sp>
    </p:spTree>
    <p:extLst>
      <p:ext uri="{BB962C8B-B14F-4D97-AF65-F5344CB8AC3E}">
        <p14:creationId xmlns:p14="http://schemas.microsoft.com/office/powerpoint/2010/main" val="171064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Flutter Framework</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a:t>The Flutter framework provides a rich set of pre-built widgets and tools.</a:t>
            </a:r>
          </a:p>
          <a:p>
            <a:r>
              <a:rPr lang="en-US" dirty="0"/>
              <a:t>- Widgets are the fundamental building blocks of a Flutter app</a:t>
            </a:r>
            <a:r>
              <a:rPr lang="en-US" dirty="0" smtClean="0"/>
              <a:t>.</a:t>
            </a:r>
          </a:p>
          <a:p>
            <a:endParaRPr lang="en-US" dirty="0"/>
          </a:p>
          <a:p>
            <a:r>
              <a:rPr lang="en-US" b="1" dirty="0"/>
              <a:t>Declarative UI:</a:t>
            </a:r>
          </a:p>
          <a:p>
            <a:r>
              <a:rPr lang="en-US" dirty="0"/>
              <a:t>- Flutter uses a declarative approach to building user interfaces.</a:t>
            </a:r>
          </a:p>
          <a:p>
            <a:r>
              <a:rPr lang="en-US" dirty="0"/>
              <a:t>- This means you describe what the UI should look like, and Flutter handles the rendering.</a:t>
            </a:r>
            <a:endParaRPr lang="en-US" dirty="0"/>
          </a:p>
          <a:p>
            <a:endParaRPr lang="en-US" dirty="0"/>
          </a:p>
        </p:txBody>
      </p:sp>
    </p:spTree>
    <p:extLst>
      <p:ext uri="{BB962C8B-B14F-4D97-AF65-F5344CB8AC3E}">
        <p14:creationId xmlns:p14="http://schemas.microsoft.com/office/powerpoint/2010/main" val="284854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Mobile apps are sometimes categorized according to whether they are web-based or </a:t>
            </a:r>
            <a:r>
              <a:rPr lang="en-US" dirty="0">
                <a:hlinkClick r:id="rId2"/>
              </a:rPr>
              <a:t>native apps</a:t>
            </a:r>
            <a:r>
              <a:rPr lang="en-US" dirty="0"/>
              <a:t>,(</a:t>
            </a:r>
            <a:r>
              <a:rPr lang="en-US" b="1" dirty="0"/>
              <a:t>A native app is an app that is developed for one particular operating system (e.g., iOS or Android) </a:t>
            </a:r>
            <a:r>
              <a:rPr lang="en-US" b="1" dirty="0"/>
              <a:t>only</a:t>
            </a:r>
            <a:r>
              <a:rPr lang="en-US" dirty="0"/>
              <a:t>) </a:t>
            </a:r>
            <a:r>
              <a:rPr lang="en-US" dirty="0"/>
              <a:t>which are created specifically for a given platform. A third category, </a:t>
            </a:r>
            <a:r>
              <a:rPr lang="en-US" dirty="0">
                <a:hlinkClick r:id="rId3"/>
              </a:rPr>
              <a:t>hybrid apps</a:t>
            </a:r>
            <a:r>
              <a:rPr lang="en-US" dirty="0"/>
              <a:t>, combines elements of both native and web apps</a:t>
            </a:r>
            <a:r>
              <a:rPr lang="en-US" dirty="0" smtClean="0"/>
              <a:t>.</a:t>
            </a:r>
          </a:p>
          <a:p>
            <a:r>
              <a:rPr lang="en-US" dirty="0"/>
              <a:t>A web-based mobile app, also known as a mobile web app, is </a:t>
            </a:r>
            <a:r>
              <a:rPr lang="en-US" b="1" dirty="0"/>
              <a:t>a type of application that is accessed through a mobile device’s web browser, rather than being downloaded and installed from an app store</a:t>
            </a:r>
            <a:r>
              <a:rPr lang="en-US" dirty="0"/>
              <a:t>. </a:t>
            </a:r>
            <a:endParaRPr lang="en-US" dirty="0"/>
          </a:p>
        </p:txBody>
      </p:sp>
    </p:spTree>
    <p:extLst>
      <p:ext uri="{BB962C8B-B14F-4D97-AF65-F5344CB8AC3E}">
        <p14:creationId xmlns:p14="http://schemas.microsoft.com/office/powerpoint/2010/main" val="1387697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Do Students Need to Know Before Flutter Framework?</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Before </a:t>
            </a:r>
            <a:r>
              <a:rPr lang="en-US" dirty="0"/>
              <a:t>diving into the Flutter framework, there are a few important concepts and skills that students should have a good understanding of to ensure a smooth and productive learning experience:</a:t>
            </a:r>
          </a:p>
          <a:p>
            <a:r>
              <a:rPr lang="en-US" b="1" dirty="0"/>
              <a:t>Programming Fundamentals</a:t>
            </a:r>
            <a:r>
              <a:rPr lang="en-US" dirty="0"/>
              <a:t>:</a:t>
            </a:r>
          </a:p>
          <a:p>
            <a:pPr lvl="1"/>
            <a:r>
              <a:rPr lang="en-US" dirty="0"/>
              <a:t>Proficiency in the Dart programming language is highly recommended.</a:t>
            </a:r>
          </a:p>
          <a:p>
            <a:pPr lvl="1"/>
            <a:r>
              <a:rPr lang="en-US" dirty="0"/>
              <a:t>Knowledge of basic programming concepts like data types, control structures, functions, and object-oriented programming.</a:t>
            </a:r>
          </a:p>
          <a:p>
            <a:r>
              <a:rPr lang="en-US" b="1" dirty="0"/>
              <a:t>Mobile App Development Basics</a:t>
            </a:r>
            <a:r>
              <a:rPr lang="en-US" dirty="0"/>
              <a:t>:</a:t>
            </a:r>
          </a:p>
          <a:p>
            <a:pPr lvl="1"/>
            <a:r>
              <a:rPr lang="en-US" dirty="0"/>
              <a:t>Familiarity with the core components of mobile app development, such as UI elements, navigation, and application lifecycle.</a:t>
            </a:r>
          </a:p>
          <a:p>
            <a:pPr lvl="1"/>
            <a:r>
              <a:rPr lang="en-US" dirty="0"/>
              <a:t>Understanding of the differences between iOS and Android platforms and their respective design patterns and guidelines</a:t>
            </a:r>
            <a:r>
              <a:rPr lang="en-US" dirty="0" smtClean="0"/>
              <a:t>..</a:t>
            </a:r>
            <a:endParaRPr lang="en-US" dirty="0"/>
          </a:p>
          <a:p>
            <a:endParaRPr lang="en-US" dirty="0"/>
          </a:p>
        </p:txBody>
      </p:sp>
    </p:spTree>
    <p:extLst>
      <p:ext uri="{BB962C8B-B14F-4D97-AF65-F5344CB8AC3E}">
        <p14:creationId xmlns:p14="http://schemas.microsoft.com/office/powerpoint/2010/main" val="1373574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Software Development Principles</a:t>
            </a:r>
            <a:r>
              <a:rPr lang="en-US" dirty="0"/>
              <a:t>:</a:t>
            </a:r>
          </a:p>
          <a:p>
            <a:pPr lvl="1"/>
            <a:r>
              <a:rPr lang="en-US" dirty="0" smtClean="0"/>
              <a:t>Have understanding </a:t>
            </a:r>
            <a:r>
              <a:rPr lang="en-US" dirty="0"/>
              <a:t>of software design patterns, data structures, and algorithms.</a:t>
            </a:r>
          </a:p>
          <a:p>
            <a:pPr lvl="1"/>
            <a:r>
              <a:rPr lang="en-US" dirty="0"/>
              <a:t>Ability to write clean, maintainable, and testable code.</a:t>
            </a:r>
          </a:p>
          <a:p>
            <a:r>
              <a:rPr lang="en-US" b="1" dirty="0"/>
              <a:t>Dart Programming Language</a:t>
            </a:r>
            <a:r>
              <a:rPr lang="en-US" dirty="0"/>
              <a:t>:</a:t>
            </a:r>
          </a:p>
          <a:p>
            <a:pPr lvl="1"/>
            <a:r>
              <a:rPr lang="en-US" dirty="0"/>
              <a:t>Thorough understanding of the Dart programming language, as it is the primary language used in Flutter development.</a:t>
            </a:r>
          </a:p>
          <a:p>
            <a:pPr lvl="1"/>
            <a:r>
              <a:rPr lang="en-US" dirty="0"/>
              <a:t>Knowledge of Dart's syntax, data types, control flow, and object-oriented features.</a:t>
            </a:r>
          </a:p>
        </p:txBody>
      </p:sp>
    </p:spTree>
    <p:extLst>
      <p:ext uri="{BB962C8B-B14F-4D97-AF65-F5344CB8AC3E}">
        <p14:creationId xmlns:p14="http://schemas.microsoft.com/office/powerpoint/2010/main" val="1456043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Version Control and Tooling</a:t>
            </a:r>
            <a:r>
              <a:rPr lang="en-US" dirty="0"/>
              <a:t>:</a:t>
            </a:r>
          </a:p>
          <a:p>
            <a:pPr lvl="1"/>
            <a:r>
              <a:rPr lang="en-US" dirty="0"/>
              <a:t>Familiarity with version control systems, such as </a:t>
            </a:r>
            <a:r>
              <a:rPr lang="en-US" dirty="0" err="1"/>
              <a:t>Git</a:t>
            </a:r>
            <a:r>
              <a:rPr lang="en-US" dirty="0"/>
              <a:t>, and the ability to use them effectively.</a:t>
            </a:r>
          </a:p>
          <a:p>
            <a:pPr lvl="1"/>
            <a:r>
              <a:rPr lang="en-US" dirty="0"/>
              <a:t>Familiarity with popular Integrated Development Environments (IDEs) like Android Studio, </a:t>
            </a:r>
            <a:r>
              <a:rPr lang="en-US" dirty="0" err="1"/>
              <a:t>Xcode</a:t>
            </a:r>
            <a:r>
              <a:rPr lang="en-US" dirty="0"/>
              <a:t>, or Visual Studio Code.</a:t>
            </a:r>
          </a:p>
          <a:p>
            <a:r>
              <a:rPr lang="en-US" b="1" dirty="0"/>
              <a:t>Problem-Solving and Debugging Skills</a:t>
            </a:r>
            <a:r>
              <a:rPr lang="en-US" dirty="0"/>
              <a:t>:</a:t>
            </a:r>
          </a:p>
          <a:p>
            <a:pPr lvl="1"/>
            <a:r>
              <a:rPr lang="en-US" dirty="0"/>
              <a:t>Ability to analyze and debug code, identify and fix issues, and handle errors and exceptions.</a:t>
            </a:r>
          </a:p>
          <a:p>
            <a:pPr lvl="1"/>
            <a:r>
              <a:rPr lang="en-US" dirty="0"/>
              <a:t>Strong problem-solving skills to tackle complex challenges during the development process.</a:t>
            </a:r>
          </a:p>
        </p:txBody>
      </p:sp>
    </p:spTree>
    <p:extLst>
      <p:ext uri="{BB962C8B-B14F-4D97-AF65-F5344CB8AC3E}">
        <p14:creationId xmlns:p14="http://schemas.microsoft.com/office/powerpoint/2010/main" val="3983288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Searching Skills are important for developers?</a:t>
            </a:r>
            <a:endParaRPr lang="en-US" dirty="0"/>
          </a:p>
        </p:txBody>
      </p:sp>
      <p:sp>
        <p:nvSpPr>
          <p:cNvPr id="3" name="Content Placeholder 2"/>
          <p:cNvSpPr>
            <a:spLocks noGrp="1"/>
          </p:cNvSpPr>
          <p:nvPr>
            <p:ph idx="1"/>
          </p:nvPr>
        </p:nvSpPr>
        <p:spPr/>
        <p:txBody>
          <a:bodyPr/>
          <a:lstStyle/>
          <a:p>
            <a:r>
              <a:rPr lang="en-US" b="1" dirty="0"/>
              <a:t>Accurate Information Gathering</a:t>
            </a:r>
            <a:r>
              <a:rPr lang="en-US" dirty="0"/>
              <a:t>: Developers need to gather accurate and relevant information to solve complex problems, understand requirements, and implement solutions. Research skills help them find the right information, evaluate its credibility, and apply it effectively.</a:t>
            </a:r>
          </a:p>
        </p:txBody>
      </p:sp>
    </p:spTree>
    <p:extLst>
      <p:ext uri="{BB962C8B-B14F-4D97-AF65-F5344CB8AC3E}">
        <p14:creationId xmlns:p14="http://schemas.microsoft.com/office/powerpoint/2010/main" val="2070451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Efficient Problem-Solving</a:t>
            </a:r>
            <a:r>
              <a:rPr lang="en-US" dirty="0"/>
              <a:t>: Research skills enable developers to quickly identify and troubleshoot issues, reducing the time spent on debugging and increasing productivity.</a:t>
            </a:r>
          </a:p>
        </p:txBody>
      </p:sp>
    </p:spTree>
    <p:extLst>
      <p:ext uri="{BB962C8B-B14F-4D97-AF65-F5344CB8AC3E}">
        <p14:creationId xmlns:p14="http://schemas.microsoft.com/office/powerpoint/2010/main" val="1767892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Staying Up-to-Date with Industry Trends</a:t>
            </a:r>
            <a:r>
              <a:rPr lang="en-US" dirty="0"/>
              <a:t>: The tech industry is constantly evolving, and developers need to stay informed about the latest technologies, frameworks, and best practices. Research skills help them stay current and adapt to new developments.</a:t>
            </a:r>
          </a:p>
        </p:txBody>
      </p:sp>
    </p:spTree>
    <p:extLst>
      <p:ext uri="{BB962C8B-B14F-4D97-AF65-F5344CB8AC3E}">
        <p14:creationId xmlns:p14="http://schemas.microsoft.com/office/powerpoint/2010/main" val="224119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Effective Communication</a:t>
            </a:r>
            <a:r>
              <a:rPr lang="en-US" dirty="0"/>
              <a:t>: Research skills also facilitate effective communication with colleagues, clients, and stakeholders. Developers can provide accurate and well-researched information, ensuring that everyone is on the same page.</a:t>
            </a:r>
          </a:p>
        </p:txBody>
      </p:sp>
    </p:spTree>
    <p:extLst>
      <p:ext uri="{BB962C8B-B14F-4D97-AF65-F5344CB8AC3E}">
        <p14:creationId xmlns:p14="http://schemas.microsoft.com/office/powerpoint/2010/main" val="2508288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Improved Code Quality</a:t>
            </a:r>
            <a:r>
              <a:rPr lang="en-US" dirty="0"/>
              <a:t>: Research skills help developers write better code by ensuring they understand the underlying technologies, frameworks, and design patterns.</a:t>
            </a:r>
          </a:p>
        </p:txBody>
      </p:sp>
    </p:spTree>
    <p:extLst>
      <p:ext uri="{BB962C8B-B14F-4D97-AF65-F5344CB8AC3E}">
        <p14:creationId xmlns:p14="http://schemas.microsoft.com/office/powerpoint/2010/main" val="4121788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Enhanced Creativity</a:t>
            </a:r>
            <a:r>
              <a:rPr lang="en-US" dirty="0"/>
              <a:t>: Research skills can inspire creativity and innovation, as developers explore new ideas, concepts, and solutions.</a:t>
            </a:r>
          </a:p>
        </p:txBody>
      </p:sp>
    </p:spTree>
    <p:extLst>
      <p:ext uri="{BB962C8B-B14F-4D97-AF65-F5344CB8AC3E}">
        <p14:creationId xmlns:p14="http://schemas.microsoft.com/office/powerpoint/2010/main" val="16002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Time Management</a:t>
            </a:r>
            <a:r>
              <a:rPr lang="en-US" dirty="0"/>
              <a:t>: Research skills enable developers to manage their time effectively, prioritize tasks, and meet deadlines.</a:t>
            </a:r>
          </a:p>
        </p:txBody>
      </p:sp>
    </p:spTree>
    <p:extLst>
      <p:ext uri="{BB962C8B-B14F-4D97-AF65-F5344CB8AC3E}">
        <p14:creationId xmlns:p14="http://schemas.microsoft.com/office/powerpoint/2010/main" val="48342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mobile Apps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4041" y="2557463"/>
            <a:ext cx="4923918" cy="3317875"/>
          </a:xfrm>
        </p:spPr>
      </p:pic>
    </p:spTree>
    <p:extLst>
      <p:ext uri="{BB962C8B-B14F-4D97-AF65-F5344CB8AC3E}">
        <p14:creationId xmlns:p14="http://schemas.microsoft.com/office/powerpoint/2010/main" val="2277788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Collaboration</a:t>
            </a:r>
            <a:r>
              <a:rPr lang="en-US" dirty="0"/>
              <a:t>: Research skills facilitate collaboration with others, as developers can share knowledge, expertise, and resources to achieve common goals.</a:t>
            </a:r>
          </a:p>
        </p:txBody>
      </p:sp>
    </p:spTree>
    <p:extLst>
      <p:ext uri="{BB962C8B-B14F-4D97-AF65-F5344CB8AC3E}">
        <p14:creationId xmlns:p14="http://schemas.microsoft.com/office/powerpoint/2010/main" val="436205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summary, searching and research skills are vital for developers to excel in their profession. They enable developers to gather accurate information, solve problems efficiently, stay up-to-date with industry trends, communicate effectively, write high-quality code, and manage their time and resources effectively.</a:t>
            </a:r>
            <a:endParaRPr lang="en-US" dirty="0"/>
          </a:p>
        </p:txBody>
      </p:sp>
    </p:spTree>
    <p:extLst>
      <p:ext uri="{BB962C8B-B14F-4D97-AF65-F5344CB8AC3E}">
        <p14:creationId xmlns:p14="http://schemas.microsoft.com/office/powerpoint/2010/main" val="417364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today's digital age, mobile apps are an essential part of most people's daily lives. From </a:t>
            </a:r>
            <a:r>
              <a:rPr lang="en-US" dirty="0">
                <a:hlinkClick r:id="rId2"/>
              </a:rPr>
              <a:t>social networking</a:t>
            </a:r>
            <a:r>
              <a:rPr lang="en-US" dirty="0"/>
              <a:t> and entertainment to productivity and business, mobile apps play a vital role in how we interact with technology.</a:t>
            </a:r>
            <a:endParaRPr lang="en-US" dirty="0"/>
          </a:p>
        </p:txBody>
      </p:sp>
    </p:spTree>
    <p:extLst>
      <p:ext uri="{BB962C8B-B14F-4D97-AF65-F5344CB8AC3E}">
        <p14:creationId xmlns:p14="http://schemas.microsoft.com/office/powerpoint/2010/main" val="388476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are mobile apps built?</a:t>
            </a:r>
            <a:br>
              <a:rPr lang="en-US" b="1" dirty="0"/>
            </a:br>
            <a:endParaRPr lang="en-US" dirty="0"/>
          </a:p>
        </p:txBody>
      </p:sp>
      <p:sp>
        <p:nvSpPr>
          <p:cNvPr id="3" name="Content Placeholder 2"/>
          <p:cNvSpPr>
            <a:spLocks noGrp="1"/>
          </p:cNvSpPr>
          <p:nvPr>
            <p:ph idx="1"/>
          </p:nvPr>
        </p:nvSpPr>
        <p:spPr/>
        <p:txBody>
          <a:bodyPr/>
          <a:lstStyle/>
          <a:p>
            <a:r>
              <a:rPr lang="en-US" dirty="0"/>
              <a:t>Mobile apps are built using a variety of programming languages and frameworks, and they can be downloaded and installed from app stores such as the Apple App Store or </a:t>
            </a:r>
            <a:r>
              <a:rPr lang="en-US" dirty="0">
                <a:hlinkClick r:id="rId2"/>
              </a:rPr>
              <a:t>Google Play</a:t>
            </a:r>
            <a:r>
              <a:rPr lang="en-US" dirty="0"/>
              <a:t>.</a:t>
            </a:r>
            <a:endParaRPr lang="en-US" dirty="0"/>
          </a:p>
        </p:txBody>
      </p:sp>
    </p:spTree>
    <p:extLst>
      <p:ext uri="{BB962C8B-B14F-4D97-AF65-F5344CB8AC3E}">
        <p14:creationId xmlns:p14="http://schemas.microsoft.com/office/powerpoint/2010/main" val="249910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mobile app development 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671" y="2557463"/>
            <a:ext cx="6158753" cy="3317875"/>
          </a:xfrm>
        </p:spPr>
      </p:pic>
    </p:spTree>
    <p:extLst>
      <p:ext uri="{BB962C8B-B14F-4D97-AF65-F5344CB8AC3E}">
        <p14:creationId xmlns:p14="http://schemas.microsoft.com/office/powerpoint/2010/main" val="120434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a mobile app work?</a:t>
            </a:r>
          </a:p>
        </p:txBody>
      </p:sp>
      <p:sp>
        <p:nvSpPr>
          <p:cNvPr id="3" name="Content Placeholder 2"/>
          <p:cNvSpPr>
            <a:spLocks noGrp="1"/>
          </p:cNvSpPr>
          <p:nvPr>
            <p:ph idx="1"/>
          </p:nvPr>
        </p:nvSpPr>
        <p:spPr/>
        <p:txBody>
          <a:bodyPr/>
          <a:lstStyle/>
          <a:p>
            <a:endParaRPr lang="en-US" dirty="0"/>
          </a:p>
          <a:p>
            <a:r>
              <a:rPr lang="en-US" dirty="0"/>
              <a:t>1. Mobile apps are made for specific phone operating systems like </a:t>
            </a:r>
            <a:r>
              <a:rPr lang="en-US" b="1" dirty="0"/>
              <a:t>iOS, Android, or Windows.</a:t>
            </a:r>
          </a:p>
          <a:p>
            <a:r>
              <a:rPr lang="en-US" dirty="0"/>
              <a:t>2. When you download and install a mobile app, it's saved in your </a:t>
            </a:r>
            <a:r>
              <a:rPr lang="en-US" b="1" dirty="0"/>
              <a:t>phone's memory.</a:t>
            </a:r>
          </a:p>
          <a:p>
            <a:r>
              <a:rPr lang="en-US" dirty="0"/>
              <a:t>3. Your phone's </a:t>
            </a:r>
            <a:r>
              <a:rPr lang="en-US" b="1" dirty="0"/>
              <a:t>operating system </a:t>
            </a:r>
            <a:r>
              <a:rPr lang="en-US" dirty="0"/>
              <a:t>is used to open and run the installed app.</a:t>
            </a:r>
          </a:p>
        </p:txBody>
      </p:sp>
    </p:spTree>
    <p:extLst>
      <p:ext uri="{BB962C8B-B14F-4D97-AF65-F5344CB8AC3E}">
        <p14:creationId xmlns:p14="http://schemas.microsoft.com/office/powerpoint/2010/main" val="3310162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When </a:t>
            </a:r>
            <a:r>
              <a:rPr lang="en-US" dirty="0"/>
              <a:t>a user opens a mobile app, the app communicates with the device's </a:t>
            </a:r>
            <a:r>
              <a:rPr lang="en-US" u="sng" dirty="0">
                <a:hlinkClick r:id="rId2"/>
              </a:rPr>
              <a:t>operating system</a:t>
            </a:r>
            <a:r>
              <a:rPr lang="en-US" dirty="0"/>
              <a:t> and other built-in software components to access the device's hardware and services such as the camera, </a:t>
            </a:r>
            <a:r>
              <a:rPr lang="en-US" u="sng" dirty="0">
                <a:hlinkClick r:id="rId3"/>
              </a:rPr>
              <a:t>GPS</a:t>
            </a:r>
            <a:r>
              <a:rPr lang="en-US" dirty="0"/>
              <a:t> and internet connection. The app then uses this information to provide its specific functions and services to the user.</a:t>
            </a:r>
            <a:endParaRPr lang="en-US" dirty="0"/>
          </a:p>
        </p:txBody>
      </p:sp>
    </p:spTree>
    <p:extLst>
      <p:ext uri="{BB962C8B-B14F-4D97-AF65-F5344CB8AC3E}">
        <p14:creationId xmlns:p14="http://schemas.microsoft.com/office/powerpoint/2010/main" val="19552753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1420</TotalTime>
  <Words>1524</Words>
  <Application>Microsoft Office PowerPoint</Application>
  <PresentationFormat>Widescreen</PresentationFormat>
  <Paragraphs>118</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Garamond</vt:lpstr>
      <vt:lpstr>Organic</vt:lpstr>
      <vt:lpstr>Introduction of Mobile Application</vt:lpstr>
      <vt:lpstr>What is a mobile app (mobile application)?</vt:lpstr>
      <vt:lpstr>continue</vt:lpstr>
      <vt:lpstr>Types of mobile Apps</vt:lpstr>
      <vt:lpstr>PowerPoint Presentation</vt:lpstr>
      <vt:lpstr>How are mobile apps built? </vt:lpstr>
      <vt:lpstr>The mobile app development cycle</vt:lpstr>
      <vt:lpstr>How does a mobile app work?</vt:lpstr>
      <vt:lpstr>PowerPoint Presentation</vt:lpstr>
      <vt:lpstr>Advantages of mobile apps</vt:lpstr>
      <vt:lpstr>Benefits for mobile apps in real word </vt:lpstr>
      <vt:lpstr>Disadvantages of mobile apps</vt:lpstr>
      <vt:lpstr>Is my phone listening to me?</vt:lpstr>
      <vt:lpstr>The evolution of mobile Apps</vt:lpstr>
      <vt:lpstr>PowerPoint Presentation</vt:lpstr>
      <vt:lpstr>PowerPoint Presentation</vt:lpstr>
      <vt:lpstr>PowerPoint Presentation</vt:lpstr>
      <vt:lpstr>augmented reality</vt:lpstr>
      <vt:lpstr>Who created first mobile app</vt:lpstr>
      <vt:lpstr>Early Mobile Apps</vt:lpstr>
      <vt:lpstr>What is Flutter?</vt:lpstr>
      <vt:lpstr>Key Features of Flutter</vt:lpstr>
      <vt:lpstr>Cross-platform development:</vt:lpstr>
      <vt:lpstr>Fast development cycle:</vt:lpstr>
      <vt:lpstr>Expressive and flexible UI:</vt:lpstr>
      <vt:lpstr>Native performance:</vt:lpstr>
      <vt:lpstr>Wide range of widgets and tools:</vt:lpstr>
      <vt:lpstr>Dart Language</vt:lpstr>
      <vt:lpstr>Flutter Framework</vt:lpstr>
      <vt:lpstr>What Do Students Need to Know Before Flutter Framework?</vt:lpstr>
      <vt:lpstr>PowerPoint Presentation</vt:lpstr>
      <vt:lpstr>PowerPoint Presentation</vt:lpstr>
      <vt:lpstr>Why Searching Skills are important for developers?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Mobile Application</dc:title>
  <dc:creator>Microsoft account</dc:creator>
  <cp:lastModifiedBy>Microsoft account</cp:lastModifiedBy>
  <cp:revision>11</cp:revision>
  <dcterms:created xsi:type="dcterms:W3CDTF">2024-06-07T06:27:25Z</dcterms:created>
  <dcterms:modified xsi:type="dcterms:W3CDTF">2024-06-08T06:07:32Z</dcterms:modified>
</cp:coreProperties>
</file>