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3" r:id="rId8"/>
    <p:sldId id="264" r:id="rId9"/>
    <p:sldId id="265" r:id="rId10"/>
    <p:sldId id="268" r:id="rId11"/>
    <p:sldId id="266" r:id="rId12"/>
    <p:sldId id="267" r:id="rId13"/>
    <p:sldId id="271" r:id="rId14"/>
    <p:sldId id="269" r:id="rId15"/>
    <p:sldId id="270" r:id="rId16"/>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C185C-2BE3-85A5-6186-016970EE57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BBA26A19-68E7-505D-3B07-77B1FB5402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DC5992F9-F6ED-1FF8-888F-A4F9A1682BB0}"/>
              </a:ext>
            </a:extLst>
          </p:cNvPr>
          <p:cNvSpPr>
            <a:spLocks noGrp="1"/>
          </p:cNvSpPr>
          <p:nvPr>
            <p:ph type="dt" sz="half" idx="10"/>
          </p:nvPr>
        </p:nvSpPr>
        <p:spPr/>
        <p:txBody>
          <a:bodyPr/>
          <a:lstStyle/>
          <a:p>
            <a:fld id="{B6425AB7-481C-42D0-B374-D28502E1FE2C}" type="datetimeFigureOut">
              <a:rPr lang="nb-NO" smtClean="0"/>
              <a:t>19.05.2022</a:t>
            </a:fld>
            <a:endParaRPr lang="nb-NO"/>
          </a:p>
        </p:txBody>
      </p:sp>
      <p:sp>
        <p:nvSpPr>
          <p:cNvPr id="5" name="Footer Placeholder 4">
            <a:extLst>
              <a:ext uri="{FF2B5EF4-FFF2-40B4-BE49-F238E27FC236}">
                <a16:creationId xmlns:a16="http://schemas.microsoft.com/office/drawing/2014/main" id="{0E12CDEB-CAF9-53A7-E5B6-F99D21DC1656}"/>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DAD587B8-FC7D-C8E6-0CD7-4E76C5B43F0D}"/>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3199301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4BCE-3F16-D4F8-9B4F-E45939E71B00}"/>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139B33CC-9C4B-1692-5B97-40314F1FBD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AF93D394-8989-09B3-64A0-B8F8FF637303}"/>
              </a:ext>
            </a:extLst>
          </p:cNvPr>
          <p:cNvSpPr>
            <a:spLocks noGrp="1"/>
          </p:cNvSpPr>
          <p:nvPr>
            <p:ph type="dt" sz="half" idx="10"/>
          </p:nvPr>
        </p:nvSpPr>
        <p:spPr/>
        <p:txBody>
          <a:bodyPr/>
          <a:lstStyle/>
          <a:p>
            <a:fld id="{B6425AB7-481C-42D0-B374-D28502E1FE2C}" type="datetimeFigureOut">
              <a:rPr lang="nb-NO" smtClean="0"/>
              <a:t>19.05.2022</a:t>
            </a:fld>
            <a:endParaRPr lang="nb-NO"/>
          </a:p>
        </p:txBody>
      </p:sp>
      <p:sp>
        <p:nvSpPr>
          <p:cNvPr id="5" name="Footer Placeholder 4">
            <a:extLst>
              <a:ext uri="{FF2B5EF4-FFF2-40B4-BE49-F238E27FC236}">
                <a16:creationId xmlns:a16="http://schemas.microsoft.com/office/drawing/2014/main" id="{C3D8C599-8253-1889-F84A-2A442B158D22}"/>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E60A9403-024D-5091-A07F-B2F560E579DD}"/>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1224488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7BF582-E034-430D-0481-723339F0F1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64720574-8359-26E8-BFD9-986C89F8C1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1CD5C044-955A-7B27-8FE5-5E3E6E7866E0}"/>
              </a:ext>
            </a:extLst>
          </p:cNvPr>
          <p:cNvSpPr>
            <a:spLocks noGrp="1"/>
          </p:cNvSpPr>
          <p:nvPr>
            <p:ph type="dt" sz="half" idx="10"/>
          </p:nvPr>
        </p:nvSpPr>
        <p:spPr/>
        <p:txBody>
          <a:bodyPr/>
          <a:lstStyle/>
          <a:p>
            <a:fld id="{B6425AB7-481C-42D0-B374-D28502E1FE2C}" type="datetimeFigureOut">
              <a:rPr lang="nb-NO" smtClean="0"/>
              <a:t>19.05.2022</a:t>
            </a:fld>
            <a:endParaRPr lang="nb-NO"/>
          </a:p>
        </p:txBody>
      </p:sp>
      <p:sp>
        <p:nvSpPr>
          <p:cNvPr id="5" name="Footer Placeholder 4">
            <a:extLst>
              <a:ext uri="{FF2B5EF4-FFF2-40B4-BE49-F238E27FC236}">
                <a16:creationId xmlns:a16="http://schemas.microsoft.com/office/drawing/2014/main" id="{A29027D3-DEC1-3471-180B-AA22B809300B}"/>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2967C5D8-259C-D472-B5FE-3A25B4348D39}"/>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258891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A9CD-EE2E-EFAD-18BD-EA2F2EE63A24}"/>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35CEE274-62FA-E0F2-5072-B12B4AEAB3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273EE69-9CD5-0B0F-4DAA-766EAB35E1C3}"/>
              </a:ext>
            </a:extLst>
          </p:cNvPr>
          <p:cNvSpPr>
            <a:spLocks noGrp="1"/>
          </p:cNvSpPr>
          <p:nvPr>
            <p:ph type="dt" sz="half" idx="10"/>
          </p:nvPr>
        </p:nvSpPr>
        <p:spPr/>
        <p:txBody>
          <a:bodyPr/>
          <a:lstStyle/>
          <a:p>
            <a:fld id="{B6425AB7-481C-42D0-B374-D28502E1FE2C}" type="datetimeFigureOut">
              <a:rPr lang="nb-NO" smtClean="0"/>
              <a:t>19.05.2022</a:t>
            </a:fld>
            <a:endParaRPr lang="nb-NO"/>
          </a:p>
        </p:txBody>
      </p:sp>
      <p:sp>
        <p:nvSpPr>
          <p:cNvPr id="5" name="Footer Placeholder 4">
            <a:extLst>
              <a:ext uri="{FF2B5EF4-FFF2-40B4-BE49-F238E27FC236}">
                <a16:creationId xmlns:a16="http://schemas.microsoft.com/office/drawing/2014/main" id="{7A4C3B57-02F9-4B8E-E6AC-631748A0B7EB}"/>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402F4B7-0DF4-1030-D882-0764AB4476DD}"/>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4051356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EEEA-5EB0-C411-AE10-54C00842B1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9FC35129-CC89-6A85-DD8F-8BDCF067B4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F75FF2-6E1A-D743-949F-845F2355F64A}"/>
              </a:ext>
            </a:extLst>
          </p:cNvPr>
          <p:cNvSpPr>
            <a:spLocks noGrp="1"/>
          </p:cNvSpPr>
          <p:nvPr>
            <p:ph type="dt" sz="half" idx="10"/>
          </p:nvPr>
        </p:nvSpPr>
        <p:spPr/>
        <p:txBody>
          <a:bodyPr/>
          <a:lstStyle/>
          <a:p>
            <a:fld id="{B6425AB7-481C-42D0-B374-D28502E1FE2C}" type="datetimeFigureOut">
              <a:rPr lang="nb-NO" smtClean="0"/>
              <a:t>19.05.2022</a:t>
            </a:fld>
            <a:endParaRPr lang="nb-NO"/>
          </a:p>
        </p:txBody>
      </p:sp>
      <p:sp>
        <p:nvSpPr>
          <p:cNvPr id="5" name="Footer Placeholder 4">
            <a:extLst>
              <a:ext uri="{FF2B5EF4-FFF2-40B4-BE49-F238E27FC236}">
                <a16:creationId xmlns:a16="http://schemas.microsoft.com/office/drawing/2014/main" id="{A06AF7E8-70F0-2023-BD89-070B71205E92}"/>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BBCF07E8-15C0-F878-5397-C003E4EA275D}"/>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36941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64B9-9F27-77F8-ADC8-9DD97E6F51B7}"/>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3CB3254F-C1CC-98B8-E53B-CF8028EA6B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66484739-F746-389F-AE38-B57086EA69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762EC0-C871-441D-98F7-88ECB334C5CA}"/>
              </a:ext>
            </a:extLst>
          </p:cNvPr>
          <p:cNvSpPr>
            <a:spLocks noGrp="1"/>
          </p:cNvSpPr>
          <p:nvPr>
            <p:ph type="dt" sz="half" idx="10"/>
          </p:nvPr>
        </p:nvSpPr>
        <p:spPr/>
        <p:txBody>
          <a:bodyPr/>
          <a:lstStyle/>
          <a:p>
            <a:fld id="{B6425AB7-481C-42D0-B374-D28502E1FE2C}" type="datetimeFigureOut">
              <a:rPr lang="nb-NO" smtClean="0"/>
              <a:t>19.05.2022</a:t>
            </a:fld>
            <a:endParaRPr lang="nb-NO"/>
          </a:p>
        </p:txBody>
      </p:sp>
      <p:sp>
        <p:nvSpPr>
          <p:cNvPr id="6" name="Footer Placeholder 5">
            <a:extLst>
              <a:ext uri="{FF2B5EF4-FFF2-40B4-BE49-F238E27FC236}">
                <a16:creationId xmlns:a16="http://schemas.microsoft.com/office/drawing/2014/main" id="{40DF67B9-357E-E6A1-936C-39AA8790AD8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B838FBF4-CE4D-BD68-E437-B8F674B54645}"/>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783733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8238-8F40-55D2-D639-FD694306FCE5}"/>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E86B8DEC-92D5-D0D5-331E-6B0E539035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B684ED-5EF3-66A0-FE7A-3845DEBF1A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CFB420B9-D311-BBC6-B412-AA0781ECB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9B4E31-B5AE-3BE6-3A19-EA30A0E7EF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D19C9D79-DD88-8A68-DFE1-2FB7A6ECFC8F}"/>
              </a:ext>
            </a:extLst>
          </p:cNvPr>
          <p:cNvSpPr>
            <a:spLocks noGrp="1"/>
          </p:cNvSpPr>
          <p:nvPr>
            <p:ph type="dt" sz="half" idx="10"/>
          </p:nvPr>
        </p:nvSpPr>
        <p:spPr/>
        <p:txBody>
          <a:bodyPr/>
          <a:lstStyle/>
          <a:p>
            <a:fld id="{B6425AB7-481C-42D0-B374-D28502E1FE2C}" type="datetimeFigureOut">
              <a:rPr lang="nb-NO" smtClean="0"/>
              <a:t>19.05.2022</a:t>
            </a:fld>
            <a:endParaRPr lang="nb-NO"/>
          </a:p>
        </p:txBody>
      </p:sp>
      <p:sp>
        <p:nvSpPr>
          <p:cNvPr id="8" name="Footer Placeholder 7">
            <a:extLst>
              <a:ext uri="{FF2B5EF4-FFF2-40B4-BE49-F238E27FC236}">
                <a16:creationId xmlns:a16="http://schemas.microsoft.com/office/drawing/2014/main" id="{AEFCA9A5-3EA4-03B6-7E9D-4FDAAC698B0D}"/>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6A41896C-188C-1A99-8FD3-FB3EC0DA0ED3}"/>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4189689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7D72-5A9E-1CBC-979B-41E96485972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13350518-79F7-2D5F-AD69-3F65C80CD834}"/>
              </a:ext>
            </a:extLst>
          </p:cNvPr>
          <p:cNvSpPr>
            <a:spLocks noGrp="1"/>
          </p:cNvSpPr>
          <p:nvPr>
            <p:ph type="dt" sz="half" idx="10"/>
          </p:nvPr>
        </p:nvSpPr>
        <p:spPr/>
        <p:txBody>
          <a:bodyPr/>
          <a:lstStyle/>
          <a:p>
            <a:fld id="{B6425AB7-481C-42D0-B374-D28502E1FE2C}" type="datetimeFigureOut">
              <a:rPr lang="nb-NO" smtClean="0"/>
              <a:t>19.05.2022</a:t>
            </a:fld>
            <a:endParaRPr lang="nb-NO"/>
          </a:p>
        </p:txBody>
      </p:sp>
      <p:sp>
        <p:nvSpPr>
          <p:cNvPr id="4" name="Footer Placeholder 3">
            <a:extLst>
              <a:ext uri="{FF2B5EF4-FFF2-40B4-BE49-F238E27FC236}">
                <a16:creationId xmlns:a16="http://schemas.microsoft.com/office/drawing/2014/main" id="{6EE43243-ABC7-36C6-7523-866C6D6324EA}"/>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FE6659DD-EF57-4A45-8ECA-BA51CDCE63F2}"/>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94749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D8BB1E-EA9F-9427-7BAD-FDE2432AA94B}"/>
              </a:ext>
            </a:extLst>
          </p:cNvPr>
          <p:cNvSpPr>
            <a:spLocks noGrp="1"/>
          </p:cNvSpPr>
          <p:nvPr>
            <p:ph type="dt" sz="half" idx="10"/>
          </p:nvPr>
        </p:nvSpPr>
        <p:spPr/>
        <p:txBody>
          <a:bodyPr/>
          <a:lstStyle/>
          <a:p>
            <a:fld id="{B6425AB7-481C-42D0-B374-D28502E1FE2C}" type="datetimeFigureOut">
              <a:rPr lang="nb-NO" smtClean="0"/>
              <a:t>19.05.2022</a:t>
            </a:fld>
            <a:endParaRPr lang="nb-NO"/>
          </a:p>
        </p:txBody>
      </p:sp>
      <p:sp>
        <p:nvSpPr>
          <p:cNvPr id="3" name="Footer Placeholder 2">
            <a:extLst>
              <a:ext uri="{FF2B5EF4-FFF2-40B4-BE49-F238E27FC236}">
                <a16:creationId xmlns:a16="http://schemas.microsoft.com/office/drawing/2014/main" id="{377FE63E-828E-96DC-1415-7205DCF30A0F}"/>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BA3FF445-F0DA-6752-F917-7DA4E1856626}"/>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2759607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F2498-1C3C-9758-2831-E5DFD8AB2A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16E17BFA-787B-FC38-4763-6E65CBD45C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62F8406B-FB3C-50ED-C63D-F489ED154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F9375B-967C-24EE-D08F-15F3A85F7D88}"/>
              </a:ext>
            </a:extLst>
          </p:cNvPr>
          <p:cNvSpPr>
            <a:spLocks noGrp="1"/>
          </p:cNvSpPr>
          <p:nvPr>
            <p:ph type="dt" sz="half" idx="10"/>
          </p:nvPr>
        </p:nvSpPr>
        <p:spPr/>
        <p:txBody>
          <a:bodyPr/>
          <a:lstStyle/>
          <a:p>
            <a:fld id="{B6425AB7-481C-42D0-B374-D28502E1FE2C}" type="datetimeFigureOut">
              <a:rPr lang="nb-NO" smtClean="0"/>
              <a:t>19.05.2022</a:t>
            </a:fld>
            <a:endParaRPr lang="nb-NO"/>
          </a:p>
        </p:txBody>
      </p:sp>
      <p:sp>
        <p:nvSpPr>
          <p:cNvPr id="6" name="Footer Placeholder 5">
            <a:extLst>
              <a:ext uri="{FF2B5EF4-FFF2-40B4-BE49-F238E27FC236}">
                <a16:creationId xmlns:a16="http://schemas.microsoft.com/office/drawing/2014/main" id="{75D9B7D3-71BF-E317-6052-8D918719AA75}"/>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EB304DD5-C139-4959-E4B5-B2E8435EC0E9}"/>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1482274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66F1-8786-74BC-FE3C-8532B5F7F8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1AD2F37-B947-A7D3-684E-70D49B0A99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B7F2FEF7-1A65-4F1F-EE1D-DA42A9AF3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872837-386B-E5F3-2E6B-FA1E2A0182B1}"/>
              </a:ext>
            </a:extLst>
          </p:cNvPr>
          <p:cNvSpPr>
            <a:spLocks noGrp="1"/>
          </p:cNvSpPr>
          <p:nvPr>
            <p:ph type="dt" sz="half" idx="10"/>
          </p:nvPr>
        </p:nvSpPr>
        <p:spPr/>
        <p:txBody>
          <a:bodyPr/>
          <a:lstStyle/>
          <a:p>
            <a:fld id="{B6425AB7-481C-42D0-B374-D28502E1FE2C}" type="datetimeFigureOut">
              <a:rPr lang="nb-NO" smtClean="0"/>
              <a:t>19.05.2022</a:t>
            </a:fld>
            <a:endParaRPr lang="nb-NO"/>
          </a:p>
        </p:txBody>
      </p:sp>
      <p:sp>
        <p:nvSpPr>
          <p:cNvPr id="6" name="Footer Placeholder 5">
            <a:extLst>
              <a:ext uri="{FF2B5EF4-FFF2-40B4-BE49-F238E27FC236}">
                <a16:creationId xmlns:a16="http://schemas.microsoft.com/office/drawing/2014/main" id="{A34F6DA0-1BEF-6470-4A1B-3AF57EF3452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38076ABA-3859-391D-4EF2-38B7C9D2E149}"/>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202746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CDA890-2824-1E22-94FE-0995D2D8C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56A49835-1550-A784-BABA-EB87293AB2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E53EA26A-0D59-DE99-7250-C22CA82C6C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425AB7-481C-42D0-B374-D28502E1FE2C}" type="datetimeFigureOut">
              <a:rPr lang="nb-NO" smtClean="0"/>
              <a:t>19.05.2022</a:t>
            </a:fld>
            <a:endParaRPr lang="nb-NO"/>
          </a:p>
        </p:txBody>
      </p:sp>
      <p:sp>
        <p:nvSpPr>
          <p:cNvPr id="5" name="Footer Placeholder 4">
            <a:extLst>
              <a:ext uri="{FF2B5EF4-FFF2-40B4-BE49-F238E27FC236}">
                <a16:creationId xmlns:a16="http://schemas.microsoft.com/office/drawing/2014/main" id="{BFD4F126-EA00-2FBB-04A7-1C29E41E6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a:extLst>
              <a:ext uri="{FF2B5EF4-FFF2-40B4-BE49-F238E27FC236}">
                <a16:creationId xmlns:a16="http://schemas.microsoft.com/office/drawing/2014/main" id="{5B8B3581-6D86-9318-08DC-E3335FF39D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7DAD56-654D-45FE-81B0-464208600CAB}" type="slidenum">
              <a:rPr lang="nb-NO" smtClean="0"/>
              <a:t>‹#›</a:t>
            </a:fld>
            <a:endParaRPr lang="nb-NO"/>
          </a:p>
        </p:txBody>
      </p:sp>
    </p:spTree>
    <p:extLst>
      <p:ext uri="{BB962C8B-B14F-4D97-AF65-F5344CB8AC3E}">
        <p14:creationId xmlns:p14="http://schemas.microsoft.com/office/powerpoint/2010/main" val="1676170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7AB18-C775-500F-299D-12E069CCBA78}"/>
              </a:ext>
            </a:extLst>
          </p:cNvPr>
          <p:cNvSpPr>
            <a:spLocks noGrp="1"/>
          </p:cNvSpPr>
          <p:nvPr>
            <p:ph type="ctrTitle"/>
          </p:nvPr>
        </p:nvSpPr>
        <p:spPr>
          <a:xfrm>
            <a:off x="7464614" y="2957383"/>
            <a:ext cx="4087303" cy="1715689"/>
          </a:xfrm>
        </p:spPr>
        <p:txBody>
          <a:bodyPr anchor="b">
            <a:normAutofit/>
          </a:bodyPr>
          <a:lstStyle/>
          <a:p>
            <a:pPr algn="l"/>
            <a:br>
              <a:rPr lang="nb-NO" sz="1800" dirty="0">
                <a:effectLst/>
                <a:latin typeface="Calibri" panose="020F0502020204030204" pitchFamily="34" charset="0"/>
                <a:ea typeface="Calibri" panose="020F0502020204030204" pitchFamily="34" charset="0"/>
                <a:cs typeface="Times New Roman" panose="02020603050405020304" pitchFamily="18" charset="0"/>
              </a:rPr>
            </a:br>
            <a:r>
              <a:rPr lang="nb-NO"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a:effectLst/>
                <a:latin typeface="Calibri" panose="020F0502020204030204" pitchFamily="34" charset="0"/>
                <a:ea typeface="Calibri" panose="020F0502020204030204" pitchFamily="34" charset="0"/>
                <a:cs typeface="Times New Roman" panose="02020603050405020304" pitchFamily="18" charset="0"/>
              </a:rPr>
              <a:t>A Cyber Incident Response Game</a:t>
            </a:r>
            <a:endParaRPr lang="en-GB" sz="5400" dirty="0"/>
          </a:p>
        </p:txBody>
      </p:sp>
      <p:sp>
        <p:nvSpPr>
          <p:cNvPr id="3" name="Subtitle 2">
            <a:extLst>
              <a:ext uri="{FF2B5EF4-FFF2-40B4-BE49-F238E27FC236}">
                <a16:creationId xmlns:a16="http://schemas.microsoft.com/office/drawing/2014/main" id="{64306797-10F8-2CB3-8A8E-9720ECA3B38B}"/>
              </a:ext>
            </a:extLst>
          </p:cNvPr>
          <p:cNvSpPr>
            <a:spLocks noGrp="1"/>
          </p:cNvSpPr>
          <p:nvPr>
            <p:ph type="subTitle" idx="1"/>
          </p:nvPr>
        </p:nvSpPr>
        <p:spPr>
          <a:xfrm>
            <a:off x="7464612" y="4750893"/>
            <a:ext cx="4087305" cy="1147863"/>
          </a:xfrm>
        </p:spPr>
        <p:txBody>
          <a:bodyPr anchor="t">
            <a:normAutofit/>
          </a:bodyPr>
          <a:lstStyle/>
          <a:p>
            <a:r>
              <a:rPr lang="nb-NO" sz="2000" b="1" dirty="0"/>
              <a:t>Scenario 2</a:t>
            </a:r>
          </a:p>
          <a:p>
            <a:pPr algn="l"/>
            <a:endParaRPr lang="nb-NO" sz="2000" dirty="0"/>
          </a:p>
        </p:txBody>
      </p:sp>
      <p:sp>
        <p:nvSpPr>
          <p:cNvPr id="12" name="Freeform: Shape 11">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E2BEA028-DD21-1D04-2CEA-C633C8900DF5}"/>
              </a:ext>
            </a:extLst>
          </p:cNvPr>
          <p:cNvPicPr>
            <a:picLocks noChangeAspect="1"/>
          </p:cNvPicPr>
          <p:nvPr/>
        </p:nvPicPr>
        <p:blipFill rotWithShape="1">
          <a:blip r:embed="rId2">
            <a:extLst>
              <a:ext uri="{28A0092B-C50C-407E-A947-70E740481C1C}">
                <a14:useLocalDpi xmlns:a14="http://schemas.microsoft.com/office/drawing/2010/main" val="0"/>
              </a:ext>
            </a:extLst>
          </a:blip>
          <a:srcRect l="8428" r="8559" b="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26" name="TextBox 25">
            <a:extLst>
              <a:ext uri="{FF2B5EF4-FFF2-40B4-BE49-F238E27FC236}">
                <a16:creationId xmlns:a16="http://schemas.microsoft.com/office/drawing/2014/main" id="{68026F27-08F7-87A9-CCA5-D34F826E310B}"/>
              </a:ext>
            </a:extLst>
          </p:cNvPr>
          <p:cNvSpPr txBox="1"/>
          <p:nvPr/>
        </p:nvSpPr>
        <p:spPr>
          <a:xfrm>
            <a:off x="953528" y="4885721"/>
            <a:ext cx="2391033" cy="923330"/>
          </a:xfrm>
          <a:prstGeom prst="rect">
            <a:avLst/>
          </a:prstGeom>
          <a:noFill/>
        </p:spPr>
        <p:txBody>
          <a:bodyPr wrap="square">
            <a:spAutoFit/>
          </a:bodyPr>
          <a:lstStyle/>
          <a:p>
            <a:r>
              <a:rPr lang="nb-NO" sz="5400" b="1" spc="50" dirty="0">
                <a:ln w="9525" cap="flat" cmpd="sng" algn="ctr">
                  <a:solidFill>
                    <a:srgbClr val="4472C4"/>
                  </a:solidFill>
                  <a:prstDash val="solid"/>
                  <a:round/>
                </a:ln>
                <a:solidFill>
                  <a:schemeClr val="bg2">
                    <a:lumMod val="60000"/>
                    <a:lumOff val="40000"/>
                  </a:schemeClr>
                </a:solidFill>
                <a:effectLst>
                  <a:glow rad="38100">
                    <a:schemeClr val="accent1">
                      <a:alpha val="40000"/>
                    </a:schemeClr>
                  </a:glow>
                </a:effectLst>
                <a:latin typeface="Calibri" panose="020F0502020204030204" pitchFamily="34" charset="0"/>
                <a:ea typeface="Calibri" panose="020F0502020204030204" pitchFamily="34" charset="0"/>
                <a:cs typeface="Times New Roman" panose="02020603050405020304" pitchFamily="18" charset="0"/>
              </a:rPr>
              <a:t>Koios</a:t>
            </a:r>
            <a:endParaRPr lang="nb-NO" dirty="0">
              <a:solidFill>
                <a:schemeClr val="bg2">
                  <a:lumMod val="60000"/>
                  <a:lumOff val="40000"/>
                </a:schemeClr>
              </a:solidFill>
            </a:endParaRPr>
          </a:p>
        </p:txBody>
      </p:sp>
    </p:spTree>
    <p:extLst>
      <p:ext uri="{BB962C8B-B14F-4D97-AF65-F5344CB8AC3E}">
        <p14:creationId xmlns:p14="http://schemas.microsoft.com/office/powerpoint/2010/main" val="33705665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38D7-C744-5D85-BBDD-908F2C67C408}"/>
              </a:ext>
            </a:extLst>
          </p:cNvPr>
          <p:cNvSpPr>
            <a:spLocks noGrp="1"/>
          </p:cNvSpPr>
          <p:nvPr>
            <p:ph type="title"/>
          </p:nvPr>
        </p:nvSpPr>
        <p:spPr>
          <a:xfrm>
            <a:off x="804673" y="1445494"/>
            <a:ext cx="3616856" cy="4376572"/>
          </a:xfrm>
        </p:spPr>
        <p:txBody>
          <a:bodyPr anchor="ctr">
            <a:normAutofit/>
          </a:bodyPr>
          <a:lstStyle/>
          <a:p>
            <a:r>
              <a:rPr lang="en-GB" sz="4800" dirty="0"/>
              <a:t>10.05am - Day 2</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F03AF7-43E1-42E3-7047-B58BA754975E}"/>
              </a:ext>
            </a:extLst>
          </p:cNvPr>
          <p:cNvSpPr>
            <a:spLocks noGrp="1"/>
          </p:cNvSpPr>
          <p:nvPr>
            <p:ph idx="1"/>
          </p:nvPr>
        </p:nvSpPr>
        <p:spPr>
          <a:xfrm>
            <a:off x="6096000" y="1435258"/>
            <a:ext cx="5501834" cy="4471416"/>
          </a:xfrm>
        </p:spPr>
        <p:txBody>
          <a:bodyPr anchor="ctr">
            <a:normAutofit lnSpcReduction="10000"/>
          </a:bodyPr>
          <a:lstStyle/>
          <a:p>
            <a:pPr marL="0" indent="0">
              <a:buNone/>
            </a:pPr>
            <a:r>
              <a:rPr lang="en-GB" sz="2200" dirty="0">
                <a:solidFill>
                  <a:srgbClr val="C00000"/>
                </a:solidFill>
              </a:rPr>
              <a:t>[PLAYER] </a:t>
            </a:r>
            <a:r>
              <a:rPr lang="en-GB" sz="2200" dirty="0">
                <a:solidFill>
                  <a:schemeClr val="bg1"/>
                </a:solidFill>
              </a:rPr>
              <a:t>Gets a phone call from </a:t>
            </a:r>
            <a:r>
              <a:rPr lang="en-GB" sz="2200" dirty="0">
                <a:solidFill>
                  <a:srgbClr val="C00000"/>
                </a:solidFill>
              </a:rPr>
              <a:t>[DAYCARE/SCHOOL, find someone with a kid]. </a:t>
            </a:r>
            <a:r>
              <a:rPr lang="en-GB" sz="2200" dirty="0">
                <a:solidFill>
                  <a:schemeClr val="bg1"/>
                </a:solidFill>
              </a:rPr>
              <a:t>Their child has a fever and you need to pick up the kid.</a:t>
            </a:r>
          </a:p>
          <a:p>
            <a:pPr marL="0" indent="0">
              <a:buNone/>
            </a:pPr>
            <a:endParaRPr lang="en-GB" sz="2200" dirty="0">
              <a:solidFill>
                <a:srgbClr val="C00000"/>
              </a:solidFill>
            </a:endParaRPr>
          </a:p>
          <a:p>
            <a:pPr marL="0" indent="0">
              <a:buNone/>
            </a:pPr>
            <a:r>
              <a:rPr lang="en-GB" sz="2200" dirty="0">
                <a:solidFill>
                  <a:schemeClr val="bg1"/>
                </a:solidFill>
              </a:rPr>
              <a:t>Roll without modifiers</a:t>
            </a:r>
          </a:p>
          <a:p>
            <a:pPr marL="0" indent="0">
              <a:buNone/>
            </a:pPr>
            <a:endParaRPr lang="en-GB" sz="2200" dirty="0">
              <a:solidFill>
                <a:schemeClr val="bg1"/>
              </a:solidFill>
            </a:endParaRPr>
          </a:p>
          <a:p>
            <a:pPr marL="0" indent="0">
              <a:buNone/>
            </a:pPr>
            <a:r>
              <a:rPr lang="en-GB" sz="2200" b="1" dirty="0">
                <a:solidFill>
                  <a:schemeClr val="bg1"/>
                </a:solidFill>
              </a:rPr>
              <a:t>1-10</a:t>
            </a:r>
            <a:r>
              <a:rPr lang="en-GB" sz="2200" dirty="0">
                <a:solidFill>
                  <a:schemeClr val="bg1"/>
                </a:solidFill>
              </a:rPr>
              <a:t> = you are stuck at home with a sick kid until tomorrow</a:t>
            </a:r>
          </a:p>
          <a:p>
            <a:pPr marL="0" indent="0">
              <a:buNone/>
            </a:pPr>
            <a:r>
              <a:rPr lang="en-GB" sz="2200" b="1" dirty="0">
                <a:solidFill>
                  <a:schemeClr val="bg1"/>
                </a:solidFill>
              </a:rPr>
              <a:t>11-20 </a:t>
            </a:r>
            <a:r>
              <a:rPr lang="en-GB" sz="2200" dirty="0">
                <a:solidFill>
                  <a:schemeClr val="bg1"/>
                </a:solidFill>
              </a:rPr>
              <a:t>= You only have to make a few phone calls to arrange pick up. Take a small timeout until the game master says you are back from making calls.</a:t>
            </a:r>
          </a:p>
          <a:p>
            <a:pPr marL="0" indent="0">
              <a:buNone/>
            </a:pPr>
            <a:endParaRPr lang="nb-NO" sz="2200" dirty="0">
              <a:solidFill>
                <a:schemeClr val="bg1"/>
              </a:solidFill>
            </a:endParaRPr>
          </a:p>
        </p:txBody>
      </p:sp>
    </p:spTree>
    <p:extLst>
      <p:ext uri="{BB962C8B-B14F-4D97-AF65-F5344CB8AC3E}">
        <p14:creationId xmlns:p14="http://schemas.microsoft.com/office/powerpoint/2010/main" val="27319509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38D7-C744-5D85-BBDD-908F2C67C408}"/>
              </a:ext>
            </a:extLst>
          </p:cNvPr>
          <p:cNvSpPr>
            <a:spLocks noGrp="1"/>
          </p:cNvSpPr>
          <p:nvPr>
            <p:ph type="title"/>
          </p:nvPr>
        </p:nvSpPr>
        <p:spPr>
          <a:xfrm>
            <a:off x="804673" y="1445494"/>
            <a:ext cx="3616856" cy="4376572"/>
          </a:xfrm>
        </p:spPr>
        <p:txBody>
          <a:bodyPr anchor="ctr">
            <a:normAutofit/>
          </a:bodyPr>
          <a:lstStyle/>
          <a:p>
            <a:r>
              <a:rPr lang="en-GB" sz="4800" dirty="0"/>
              <a:t>11am - Day 2</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F03AF7-43E1-42E3-7047-B58BA754975E}"/>
              </a:ext>
            </a:extLst>
          </p:cNvPr>
          <p:cNvSpPr>
            <a:spLocks noGrp="1"/>
          </p:cNvSpPr>
          <p:nvPr>
            <p:ph idx="1"/>
          </p:nvPr>
        </p:nvSpPr>
        <p:spPr>
          <a:xfrm>
            <a:off x="6096000" y="1435258"/>
            <a:ext cx="5501834" cy="4471416"/>
          </a:xfrm>
        </p:spPr>
        <p:txBody>
          <a:bodyPr anchor="ctr">
            <a:normAutofit/>
          </a:bodyPr>
          <a:lstStyle/>
          <a:p>
            <a:pPr marL="0" indent="0">
              <a:buNone/>
            </a:pPr>
            <a:r>
              <a:rPr lang="en-GB" sz="2200" dirty="0">
                <a:solidFill>
                  <a:schemeClr val="bg1"/>
                </a:solidFill>
              </a:rPr>
              <a:t>The Files on the system is not retrievable. Do you have a copy? And when was it last copied?</a:t>
            </a:r>
          </a:p>
          <a:p>
            <a:pPr marL="0" indent="0">
              <a:buNone/>
            </a:pPr>
            <a:endParaRPr lang="nb-NO" sz="2200" dirty="0">
              <a:solidFill>
                <a:schemeClr val="bg1"/>
              </a:solidFill>
            </a:endParaRPr>
          </a:p>
        </p:txBody>
      </p:sp>
    </p:spTree>
    <p:extLst>
      <p:ext uri="{BB962C8B-B14F-4D97-AF65-F5344CB8AC3E}">
        <p14:creationId xmlns:p14="http://schemas.microsoft.com/office/powerpoint/2010/main" val="71913725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38D7-C744-5D85-BBDD-908F2C67C408}"/>
              </a:ext>
            </a:extLst>
          </p:cNvPr>
          <p:cNvSpPr>
            <a:spLocks noGrp="1"/>
          </p:cNvSpPr>
          <p:nvPr>
            <p:ph type="title"/>
          </p:nvPr>
        </p:nvSpPr>
        <p:spPr>
          <a:xfrm>
            <a:off x="804673" y="1445494"/>
            <a:ext cx="3616856" cy="4376572"/>
          </a:xfrm>
        </p:spPr>
        <p:txBody>
          <a:bodyPr anchor="ctr">
            <a:normAutofit/>
          </a:bodyPr>
          <a:lstStyle/>
          <a:p>
            <a:r>
              <a:rPr lang="en-GB" sz="4800" dirty="0"/>
              <a:t>1pm - Day 2</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F03AF7-43E1-42E3-7047-B58BA754975E}"/>
              </a:ext>
            </a:extLst>
          </p:cNvPr>
          <p:cNvSpPr>
            <a:spLocks noGrp="1"/>
          </p:cNvSpPr>
          <p:nvPr>
            <p:ph idx="1"/>
          </p:nvPr>
        </p:nvSpPr>
        <p:spPr>
          <a:xfrm>
            <a:off x="6096000" y="1435258"/>
            <a:ext cx="5501834" cy="4471416"/>
          </a:xfrm>
        </p:spPr>
        <p:txBody>
          <a:bodyPr anchor="ctr">
            <a:normAutofit/>
          </a:bodyPr>
          <a:lstStyle/>
          <a:p>
            <a:pPr marL="0" indent="0">
              <a:buNone/>
            </a:pPr>
            <a:r>
              <a:rPr lang="en-GB" sz="2200" dirty="0">
                <a:solidFill>
                  <a:srgbClr val="C00000"/>
                </a:solidFill>
              </a:rPr>
              <a:t>[SOMEONE HIGH LEVEL] </a:t>
            </a:r>
            <a:r>
              <a:rPr lang="en-GB" sz="2200" dirty="0">
                <a:solidFill>
                  <a:schemeClr val="bg1"/>
                </a:solidFill>
              </a:rPr>
              <a:t>is calling to ask when the system will be up again. Calculate an estimated time-line and present it to </a:t>
            </a:r>
            <a:r>
              <a:rPr lang="en-GB" sz="2200" dirty="0">
                <a:solidFill>
                  <a:srgbClr val="C00000"/>
                </a:solidFill>
              </a:rPr>
              <a:t>[SOMEONE]</a:t>
            </a:r>
          </a:p>
          <a:p>
            <a:pPr marL="0" indent="0">
              <a:buNone/>
            </a:pPr>
            <a:endParaRPr lang="nb-NO" sz="2200" dirty="0">
              <a:solidFill>
                <a:schemeClr val="bg1"/>
              </a:solidFill>
            </a:endParaRPr>
          </a:p>
        </p:txBody>
      </p:sp>
    </p:spTree>
    <p:extLst>
      <p:ext uri="{BB962C8B-B14F-4D97-AF65-F5344CB8AC3E}">
        <p14:creationId xmlns:p14="http://schemas.microsoft.com/office/powerpoint/2010/main" val="288801348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38D7-C744-5D85-BBDD-908F2C67C408}"/>
              </a:ext>
            </a:extLst>
          </p:cNvPr>
          <p:cNvSpPr>
            <a:spLocks noGrp="1"/>
          </p:cNvSpPr>
          <p:nvPr>
            <p:ph type="title"/>
          </p:nvPr>
        </p:nvSpPr>
        <p:spPr>
          <a:xfrm>
            <a:off x="804673" y="1445494"/>
            <a:ext cx="3616856" cy="4376572"/>
          </a:xfrm>
        </p:spPr>
        <p:txBody>
          <a:bodyPr anchor="ctr">
            <a:normAutofit/>
          </a:bodyPr>
          <a:lstStyle/>
          <a:p>
            <a:r>
              <a:rPr lang="en-GB" sz="4800" dirty="0"/>
              <a:t>3pm - Day 2</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F03AF7-43E1-42E3-7047-B58BA754975E}"/>
              </a:ext>
            </a:extLst>
          </p:cNvPr>
          <p:cNvSpPr>
            <a:spLocks noGrp="1"/>
          </p:cNvSpPr>
          <p:nvPr>
            <p:ph idx="1"/>
          </p:nvPr>
        </p:nvSpPr>
        <p:spPr>
          <a:xfrm>
            <a:off x="6096000" y="1435258"/>
            <a:ext cx="5501834" cy="4471416"/>
          </a:xfrm>
        </p:spPr>
        <p:txBody>
          <a:bodyPr anchor="ctr">
            <a:normAutofit/>
          </a:bodyPr>
          <a:lstStyle/>
          <a:p>
            <a:pPr marL="0" indent="0">
              <a:buNone/>
            </a:pPr>
            <a:r>
              <a:rPr lang="en-GB" sz="2200" dirty="0">
                <a:solidFill>
                  <a:srgbClr val="C00000"/>
                </a:solidFill>
              </a:rPr>
              <a:t>[C-LEVEL] </a:t>
            </a:r>
            <a:r>
              <a:rPr lang="en-GB" sz="2200" dirty="0">
                <a:solidFill>
                  <a:schemeClr val="bg1"/>
                </a:solidFill>
              </a:rPr>
              <a:t>Wants a preliminary report of the incident by tomorrow morning. They also wants a clear plan on how to prevent this from happening again.</a:t>
            </a:r>
          </a:p>
          <a:p>
            <a:pPr marL="0" indent="0">
              <a:buNone/>
            </a:pPr>
            <a:r>
              <a:rPr lang="en-GB" sz="2200" dirty="0">
                <a:solidFill>
                  <a:schemeClr val="bg1"/>
                </a:solidFill>
              </a:rPr>
              <a:t>Create the plan as in depth as you are told within the given deadline, and present it. </a:t>
            </a:r>
            <a:endParaRPr lang="en-GB" sz="2200" dirty="0">
              <a:solidFill>
                <a:srgbClr val="C00000"/>
              </a:solidFill>
            </a:endParaRPr>
          </a:p>
          <a:p>
            <a:pPr marL="0" indent="0">
              <a:buNone/>
            </a:pPr>
            <a:endParaRPr lang="nb-NO" sz="2200" dirty="0">
              <a:solidFill>
                <a:schemeClr val="bg1"/>
              </a:solidFill>
            </a:endParaRPr>
          </a:p>
        </p:txBody>
      </p:sp>
    </p:spTree>
    <p:extLst>
      <p:ext uri="{BB962C8B-B14F-4D97-AF65-F5344CB8AC3E}">
        <p14:creationId xmlns:p14="http://schemas.microsoft.com/office/powerpoint/2010/main" val="386979658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D92F3-6583-04C2-8ED6-391B325A4B12}"/>
              </a:ext>
            </a:extLst>
          </p:cNvPr>
          <p:cNvSpPr>
            <a:spLocks noGrp="1"/>
          </p:cNvSpPr>
          <p:nvPr>
            <p:ph type="title"/>
          </p:nvPr>
        </p:nvSpPr>
        <p:spPr>
          <a:xfrm>
            <a:off x="678213" y="966766"/>
            <a:ext cx="4524973" cy="1426238"/>
          </a:xfrm>
        </p:spPr>
        <p:txBody>
          <a:bodyPr vert="horz" lIns="91440" tIns="45720" rIns="91440" bIns="45720" rtlCol="0" anchor="t">
            <a:normAutofit/>
          </a:bodyPr>
          <a:lstStyle/>
          <a:p>
            <a:r>
              <a:rPr lang="en-US" sz="4800" dirty="0"/>
              <a:t>Review time!</a:t>
            </a:r>
          </a:p>
        </p:txBody>
      </p:sp>
      <p:sp>
        <p:nvSpPr>
          <p:cNvPr id="17" name="Freeform: Shape 14">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Background pattern&#10;&#10;Description automatically generated">
            <a:extLst>
              <a:ext uri="{FF2B5EF4-FFF2-40B4-BE49-F238E27FC236}">
                <a16:creationId xmlns:a16="http://schemas.microsoft.com/office/drawing/2014/main" id="{D300A45B-0756-B2FA-73AE-1AFF8E4DCCA5}"/>
              </a:ext>
            </a:extLst>
          </p:cNvPr>
          <p:cNvPicPr>
            <a:picLocks noChangeAspect="1"/>
          </p:cNvPicPr>
          <p:nvPr/>
        </p:nvPicPr>
        <p:blipFill rotWithShape="1">
          <a:blip r:embed="rId2">
            <a:extLst>
              <a:ext uri="{28A0092B-C50C-407E-A947-70E740481C1C}">
                <a14:useLocalDpi xmlns:a14="http://schemas.microsoft.com/office/drawing/2010/main" val="0"/>
              </a:ext>
            </a:extLst>
          </a:blip>
          <a:srcRect l="11897" r="13572"/>
          <a:stretch/>
        </p:blipFill>
        <p:spPr>
          <a:xfrm>
            <a:off x="6021086" y="544777"/>
            <a:ext cx="6170914" cy="6313225"/>
          </a:xfrm>
          <a:custGeom>
            <a:avLst/>
            <a:gdLst/>
            <a:ahLst/>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p:spPr>
      </p:pic>
      <p:sp>
        <p:nvSpPr>
          <p:cNvPr id="11" name="Title 1">
            <a:extLst>
              <a:ext uri="{FF2B5EF4-FFF2-40B4-BE49-F238E27FC236}">
                <a16:creationId xmlns:a16="http://schemas.microsoft.com/office/drawing/2014/main" id="{8F14B9AA-0481-B446-7A70-F72CE254D06B}"/>
              </a:ext>
            </a:extLst>
          </p:cNvPr>
          <p:cNvSpPr txBox="1">
            <a:spLocks/>
          </p:cNvSpPr>
          <p:nvPr/>
        </p:nvSpPr>
        <p:spPr>
          <a:xfrm>
            <a:off x="6974731" y="1332689"/>
            <a:ext cx="5131325" cy="4732552"/>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6400" dirty="0">
                <a:solidFill>
                  <a:schemeClr val="bg2">
                    <a:lumMod val="75000"/>
                  </a:schemeClr>
                </a:solidFill>
              </a:rPr>
              <a:t>Did the response go as planned? What was done well, and what can be improved?</a:t>
            </a:r>
            <a:br>
              <a:rPr lang="en-US" sz="6400" dirty="0">
                <a:solidFill>
                  <a:schemeClr val="bg2">
                    <a:lumMod val="75000"/>
                  </a:schemeClr>
                </a:solidFill>
              </a:rPr>
            </a:br>
            <a:endParaRPr lang="nb-NO" sz="6400" dirty="0">
              <a:solidFill>
                <a:schemeClr val="bg2">
                  <a:lumMod val="75000"/>
                </a:schemeClr>
              </a:solidFill>
            </a:endParaRPr>
          </a:p>
          <a:p>
            <a:pPr marL="285750" indent="-285750">
              <a:buFont typeface="Arial" panose="020B0604020202020204" pitchFamily="34" charset="0"/>
              <a:buChar char="•"/>
            </a:pPr>
            <a:r>
              <a:rPr lang="en-US" sz="6400" dirty="0">
                <a:solidFill>
                  <a:schemeClr val="bg2">
                    <a:lumMod val="75000"/>
                  </a:schemeClr>
                </a:solidFill>
              </a:rPr>
              <a:t>Did the incident response plan work according to the scenario? If not, what didn’t work? Do you have any suggestions on how to fix this? </a:t>
            </a:r>
            <a:br>
              <a:rPr lang="en-US" sz="6400" dirty="0">
                <a:solidFill>
                  <a:schemeClr val="bg2">
                    <a:lumMod val="75000"/>
                  </a:schemeClr>
                </a:solidFill>
              </a:rPr>
            </a:br>
            <a:endParaRPr lang="nb-NO" sz="6400" dirty="0">
              <a:solidFill>
                <a:schemeClr val="bg2">
                  <a:lumMod val="75000"/>
                </a:schemeClr>
              </a:solidFill>
            </a:endParaRPr>
          </a:p>
          <a:p>
            <a:pPr marL="285750" indent="-285750">
              <a:buFont typeface="Arial" panose="020B0604020202020204" pitchFamily="34" charset="0"/>
              <a:buChar char="•"/>
            </a:pPr>
            <a:r>
              <a:rPr lang="en-US" sz="6400" dirty="0">
                <a:solidFill>
                  <a:schemeClr val="bg2">
                    <a:lumMod val="75000"/>
                  </a:schemeClr>
                </a:solidFill>
              </a:rPr>
              <a:t>Was Service Level Agreements and contractual obligations met during the simulation? What did not seem to work and how can it be improved?</a:t>
            </a:r>
            <a:br>
              <a:rPr lang="en-US" sz="6400" dirty="0">
                <a:solidFill>
                  <a:schemeClr val="bg2">
                    <a:lumMod val="75000"/>
                  </a:schemeClr>
                </a:solidFill>
              </a:rPr>
            </a:br>
            <a:endParaRPr lang="nb-NO" sz="6400" dirty="0">
              <a:solidFill>
                <a:schemeClr val="bg2">
                  <a:lumMod val="75000"/>
                </a:schemeClr>
              </a:solidFill>
            </a:endParaRPr>
          </a:p>
          <a:p>
            <a:pPr marL="285750" indent="-285750">
              <a:buFont typeface="Arial" panose="020B0604020202020204" pitchFamily="34" charset="0"/>
              <a:buChar char="•"/>
            </a:pPr>
            <a:r>
              <a:rPr lang="en-US" sz="6400" dirty="0">
                <a:solidFill>
                  <a:schemeClr val="bg2">
                    <a:lumMod val="75000"/>
                  </a:schemeClr>
                </a:solidFill>
              </a:rPr>
              <a:t>Were the roles and responsibilities of everyone clear and did everyone know what others were responsible for?</a:t>
            </a:r>
            <a:br>
              <a:rPr lang="en-US" sz="6400" dirty="0">
                <a:solidFill>
                  <a:schemeClr val="bg2">
                    <a:lumMod val="75000"/>
                  </a:schemeClr>
                </a:solidFill>
              </a:rPr>
            </a:br>
            <a:endParaRPr lang="nb-NO" sz="6400" dirty="0">
              <a:solidFill>
                <a:schemeClr val="bg2">
                  <a:lumMod val="75000"/>
                </a:schemeClr>
              </a:solidFill>
            </a:endParaRPr>
          </a:p>
          <a:p>
            <a:pPr marL="285750" indent="-285750">
              <a:buFont typeface="Arial" panose="020B0604020202020204" pitchFamily="34" charset="0"/>
              <a:buChar char="•"/>
            </a:pPr>
            <a:r>
              <a:rPr lang="en-US" sz="6400" dirty="0">
                <a:solidFill>
                  <a:schemeClr val="bg2">
                    <a:lumMod val="75000"/>
                  </a:schemeClr>
                </a:solidFill>
              </a:rPr>
              <a:t>Did everyone know who needed to communicate what and to whom? Was all contact information available?</a:t>
            </a:r>
            <a:br>
              <a:rPr lang="en-US" sz="6400" dirty="0">
                <a:solidFill>
                  <a:schemeClr val="bg2">
                    <a:lumMod val="75000"/>
                  </a:schemeClr>
                </a:solidFill>
              </a:rPr>
            </a:br>
            <a:endParaRPr lang="nb-NO" sz="6400" dirty="0">
              <a:solidFill>
                <a:schemeClr val="bg2">
                  <a:lumMod val="75000"/>
                </a:schemeClr>
              </a:solidFill>
            </a:endParaRPr>
          </a:p>
          <a:p>
            <a:pPr marL="285750" indent="-285750">
              <a:buFont typeface="Arial" panose="020B0604020202020204" pitchFamily="34" charset="0"/>
              <a:buChar char="•"/>
            </a:pPr>
            <a:r>
              <a:rPr lang="en-US" sz="6400" dirty="0">
                <a:solidFill>
                  <a:schemeClr val="bg2">
                    <a:lumMod val="75000"/>
                  </a:schemeClr>
                </a:solidFill>
              </a:rPr>
              <a:t>Looking at the scenario, what could we have done to prevent it from happening all together?</a:t>
            </a:r>
            <a:br>
              <a:rPr lang="en-US" sz="6400" dirty="0">
                <a:solidFill>
                  <a:schemeClr val="bg2">
                    <a:lumMod val="75000"/>
                  </a:schemeClr>
                </a:solidFill>
              </a:rPr>
            </a:br>
            <a:endParaRPr lang="nb-NO" sz="6400" dirty="0">
              <a:solidFill>
                <a:schemeClr val="bg2">
                  <a:lumMod val="75000"/>
                </a:schemeClr>
              </a:solidFill>
            </a:endParaRPr>
          </a:p>
          <a:p>
            <a:pPr marL="285750" indent="-285750">
              <a:buFont typeface="Arial" panose="020B0604020202020204" pitchFamily="34" charset="0"/>
              <a:buChar char="•"/>
            </a:pPr>
            <a:r>
              <a:rPr lang="en-US" sz="6400" dirty="0">
                <a:solidFill>
                  <a:schemeClr val="bg2">
                    <a:lumMod val="75000"/>
                  </a:schemeClr>
                </a:solidFill>
              </a:rPr>
              <a:t>Did we have enough monitoring and auditing to adequately support the investigation process?</a:t>
            </a:r>
            <a:br>
              <a:rPr lang="en-US" sz="6400" dirty="0">
                <a:solidFill>
                  <a:schemeClr val="bg2">
                    <a:lumMod val="75000"/>
                  </a:schemeClr>
                </a:solidFill>
              </a:rPr>
            </a:br>
            <a:endParaRPr lang="nb-NO" sz="6400" dirty="0">
              <a:solidFill>
                <a:schemeClr val="bg2">
                  <a:lumMod val="75000"/>
                </a:schemeClr>
              </a:solidFill>
            </a:endParaRPr>
          </a:p>
          <a:p>
            <a:pPr marL="285750" indent="-285750">
              <a:buFont typeface="Arial" panose="020B0604020202020204" pitchFamily="34" charset="0"/>
              <a:buChar char="•"/>
            </a:pPr>
            <a:r>
              <a:rPr lang="en-US" sz="6400" dirty="0">
                <a:solidFill>
                  <a:schemeClr val="bg2">
                    <a:lumMod val="75000"/>
                  </a:schemeClr>
                </a:solidFill>
              </a:rPr>
              <a:t>How was the media handling done? And how was the communication plan with other relevant third parties such as law enforcement, contractors, partners, etc.?</a:t>
            </a:r>
            <a:br>
              <a:rPr lang="en-US" sz="6400" dirty="0">
                <a:solidFill>
                  <a:schemeClr val="bg2">
                    <a:lumMod val="75000"/>
                  </a:schemeClr>
                </a:solidFill>
              </a:rPr>
            </a:br>
            <a:endParaRPr lang="nb-NO" sz="6400" dirty="0">
              <a:solidFill>
                <a:schemeClr val="bg2">
                  <a:lumMod val="75000"/>
                </a:schemeClr>
              </a:solidFill>
            </a:endParaRPr>
          </a:p>
          <a:p>
            <a:pPr marL="285750" indent="-285750">
              <a:buFont typeface="Arial" panose="020B0604020202020204" pitchFamily="34" charset="0"/>
              <a:buChar char="•"/>
            </a:pPr>
            <a:r>
              <a:rPr lang="en-US" sz="6400" dirty="0">
                <a:solidFill>
                  <a:schemeClr val="bg2">
                    <a:lumMod val="75000"/>
                  </a:schemeClr>
                </a:solidFill>
              </a:rPr>
              <a:t>How was the reporting done? Was it good enough? Did everyone get the information they needed, and was everything documented appropriately during the incident handling? </a:t>
            </a:r>
            <a:endParaRPr lang="nb-NO" sz="6400" dirty="0">
              <a:solidFill>
                <a:schemeClr val="bg2">
                  <a:lumMod val="75000"/>
                </a:schemeClr>
              </a:solidFill>
            </a:endParaRPr>
          </a:p>
          <a:p>
            <a:endParaRPr lang="en-US" sz="4800" dirty="0">
              <a:solidFill>
                <a:schemeClr val="bg2">
                  <a:lumMod val="75000"/>
                </a:schemeClr>
              </a:solidFill>
            </a:endParaRPr>
          </a:p>
        </p:txBody>
      </p:sp>
      <p:sp>
        <p:nvSpPr>
          <p:cNvPr id="6" name="Title 1">
            <a:extLst>
              <a:ext uri="{FF2B5EF4-FFF2-40B4-BE49-F238E27FC236}">
                <a16:creationId xmlns:a16="http://schemas.microsoft.com/office/drawing/2014/main" id="{6A7ABE6D-9304-5442-53F6-40E97345FFA5}"/>
              </a:ext>
            </a:extLst>
          </p:cNvPr>
          <p:cNvSpPr txBox="1">
            <a:spLocks/>
          </p:cNvSpPr>
          <p:nvPr/>
        </p:nvSpPr>
        <p:spPr>
          <a:xfrm>
            <a:off x="678213" y="2193262"/>
            <a:ext cx="4524973" cy="142623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3 phases of review – This is the first</a:t>
            </a:r>
          </a:p>
          <a:p>
            <a:r>
              <a:rPr lang="en-US" sz="2400" dirty="0"/>
              <a:t>Please answer the documents handed out as well.</a:t>
            </a:r>
          </a:p>
        </p:txBody>
      </p:sp>
    </p:spTree>
    <p:extLst>
      <p:ext uri="{BB962C8B-B14F-4D97-AF65-F5344CB8AC3E}">
        <p14:creationId xmlns:p14="http://schemas.microsoft.com/office/powerpoint/2010/main" val="155003192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54B6A1-B766-CD0B-C2A4-D0D37049B2B4}"/>
              </a:ext>
            </a:extLst>
          </p:cNvPr>
          <p:cNvSpPr>
            <a:spLocks noGrp="1"/>
          </p:cNvSpPr>
          <p:nvPr>
            <p:ph type="title"/>
          </p:nvPr>
        </p:nvSpPr>
        <p:spPr>
          <a:xfrm>
            <a:off x="1537097" y="1428750"/>
            <a:ext cx="9117807" cy="2105026"/>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Thank you for playing</a:t>
            </a:r>
          </a:p>
        </p:txBody>
      </p:sp>
      <p:sp>
        <p:nvSpPr>
          <p:cNvPr id="3" name="Content Placeholder 2">
            <a:extLst>
              <a:ext uri="{FF2B5EF4-FFF2-40B4-BE49-F238E27FC236}">
                <a16:creationId xmlns:a16="http://schemas.microsoft.com/office/drawing/2014/main" id="{D904200D-DB55-E209-C936-2A56567E2651}"/>
              </a:ext>
            </a:extLst>
          </p:cNvPr>
          <p:cNvSpPr>
            <a:spLocks noGrp="1"/>
          </p:cNvSpPr>
          <p:nvPr>
            <p:ph idx="1"/>
          </p:nvPr>
        </p:nvSpPr>
        <p:spPr>
          <a:xfrm>
            <a:off x="1537097" y="3960557"/>
            <a:ext cx="9117807" cy="1097215"/>
          </a:xfrm>
        </p:spPr>
        <p:txBody>
          <a:bodyPr vert="horz" lIns="91440" tIns="45720" rIns="91440" bIns="45720" rtlCol="0">
            <a:normAutofit/>
          </a:bodyPr>
          <a:lstStyle/>
          <a:p>
            <a:pPr marL="0" indent="0" algn="ctr">
              <a:buNone/>
            </a:pPr>
            <a:r>
              <a:rPr lang="en-US" sz="2400" kern="1200" dirty="0">
                <a:solidFill>
                  <a:schemeClr val="tx1"/>
                </a:solidFill>
                <a:latin typeface="+mn-lt"/>
                <a:ea typeface="+mn-ea"/>
                <a:cs typeface="+mn-cs"/>
              </a:rPr>
              <a:t>Stay vigilant!</a:t>
            </a:r>
          </a:p>
        </p:txBody>
      </p:sp>
      <p:cxnSp>
        <p:nvCxnSpPr>
          <p:cNvPr id="12" name="Straight Connector 11">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277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9918DA-3466-4299-AC99-0C1CFFF1EA89}"/>
              </a:ext>
            </a:extLst>
          </p:cNvPr>
          <p:cNvSpPr>
            <a:spLocks noGrp="1"/>
          </p:cNvSpPr>
          <p:nvPr>
            <p:ph type="title"/>
          </p:nvPr>
        </p:nvSpPr>
        <p:spPr>
          <a:xfrm>
            <a:off x="2311147" y="365760"/>
            <a:ext cx="7569706" cy="1288238"/>
          </a:xfrm>
        </p:spPr>
        <p:txBody>
          <a:bodyPr anchor="ctr">
            <a:normAutofit/>
          </a:bodyPr>
          <a:lstStyle/>
          <a:p>
            <a:pPr algn="ctr"/>
            <a:r>
              <a:rPr lang="en-GB" dirty="0"/>
              <a:t>Before we begin</a:t>
            </a:r>
          </a:p>
        </p:txBody>
      </p:sp>
      <p:sp>
        <p:nvSpPr>
          <p:cNvPr id="3" name="Content Placeholder 2">
            <a:extLst>
              <a:ext uri="{FF2B5EF4-FFF2-40B4-BE49-F238E27FC236}">
                <a16:creationId xmlns:a16="http://schemas.microsoft.com/office/drawing/2014/main" id="{D5C07CD7-B9B0-1823-9C08-B1A1CCBC01DD}"/>
              </a:ext>
            </a:extLst>
          </p:cNvPr>
          <p:cNvSpPr>
            <a:spLocks noGrp="1"/>
          </p:cNvSpPr>
          <p:nvPr>
            <p:ph idx="1"/>
          </p:nvPr>
        </p:nvSpPr>
        <p:spPr>
          <a:xfrm>
            <a:off x="1719743" y="1956816"/>
            <a:ext cx="8992998" cy="4024884"/>
          </a:xfrm>
        </p:spPr>
        <p:txBody>
          <a:bodyPr anchor="t">
            <a:normAutofit lnSpcReduction="10000"/>
          </a:bodyPr>
          <a:lstStyle/>
          <a:p>
            <a:r>
              <a:rPr lang="en-GB" sz="2400" dirty="0"/>
              <a:t>You as a player will be yourself in this game, with your current job and responsibilities</a:t>
            </a:r>
            <a:br>
              <a:rPr lang="en-GB" sz="2400" dirty="0"/>
            </a:br>
            <a:endParaRPr lang="en-GB" sz="2400" dirty="0"/>
          </a:p>
          <a:p>
            <a:r>
              <a:rPr lang="en-GB" sz="2400" dirty="0"/>
              <a:t>We will walk through an incident scenario. It is allowed to ask questions if anything is unclear</a:t>
            </a:r>
            <a:br>
              <a:rPr lang="en-GB" sz="2400" dirty="0"/>
            </a:br>
            <a:endParaRPr lang="en-GB" sz="2400" dirty="0"/>
          </a:p>
          <a:p>
            <a:r>
              <a:rPr lang="en-GB" sz="2400" dirty="0"/>
              <a:t>Discussion amongst each other is allowed and highly recommended</a:t>
            </a:r>
          </a:p>
          <a:p>
            <a:endParaRPr lang="en-GB" sz="2400" dirty="0"/>
          </a:p>
          <a:p>
            <a:r>
              <a:rPr lang="en-GB" sz="2400" dirty="0"/>
              <a:t>Don’t fight the scenario! Try to think how you would act if this was real. You don’t know everything at once in real life. Same goes for the game. Be patient and ride the wave!</a:t>
            </a:r>
          </a:p>
          <a:p>
            <a:endParaRPr lang="nb-NO" sz="2400" dirty="0"/>
          </a:p>
          <a:p>
            <a:endParaRPr lang="nb-NO" sz="2400" dirty="0"/>
          </a:p>
        </p:txBody>
      </p:sp>
    </p:spTree>
    <p:extLst>
      <p:ext uri="{BB962C8B-B14F-4D97-AF65-F5344CB8AC3E}">
        <p14:creationId xmlns:p14="http://schemas.microsoft.com/office/powerpoint/2010/main" val="4089598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D92F3-6583-04C2-8ED6-391B325A4B12}"/>
              </a:ext>
            </a:extLst>
          </p:cNvPr>
          <p:cNvSpPr>
            <a:spLocks noGrp="1"/>
          </p:cNvSpPr>
          <p:nvPr>
            <p:ph type="title"/>
          </p:nvPr>
        </p:nvSpPr>
        <p:spPr>
          <a:xfrm>
            <a:off x="678213" y="966766"/>
            <a:ext cx="4524973" cy="1426238"/>
          </a:xfrm>
        </p:spPr>
        <p:txBody>
          <a:bodyPr vert="horz" lIns="91440" tIns="45720" rIns="91440" bIns="45720" rtlCol="0" anchor="t">
            <a:normAutofit/>
          </a:bodyPr>
          <a:lstStyle/>
          <a:p>
            <a:r>
              <a:rPr lang="en-US" sz="4800" dirty="0"/>
              <a:t>Something has happened…</a:t>
            </a:r>
          </a:p>
        </p:txBody>
      </p:sp>
      <p:sp>
        <p:nvSpPr>
          <p:cNvPr id="17" name="Freeform: Shape 14">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Background pattern&#10;&#10;Description automatically generated">
            <a:extLst>
              <a:ext uri="{FF2B5EF4-FFF2-40B4-BE49-F238E27FC236}">
                <a16:creationId xmlns:a16="http://schemas.microsoft.com/office/drawing/2014/main" id="{D300A45B-0756-B2FA-73AE-1AFF8E4DCCA5}"/>
              </a:ext>
            </a:extLst>
          </p:cNvPr>
          <p:cNvPicPr>
            <a:picLocks noChangeAspect="1"/>
          </p:cNvPicPr>
          <p:nvPr/>
        </p:nvPicPr>
        <p:blipFill rotWithShape="1">
          <a:blip r:embed="rId2">
            <a:extLst>
              <a:ext uri="{28A0092B-C50C-407E-A947-70E740481C1C}">
                <a14:useLocalDpi xmlns:a14="http://schemas.microsoft.com/office/drawing/2010/main" val="0"/>
              </a:ext>
            </a:extLst>
          </a:blip>
          <a:srcRect l="11897" r="13572"/>
          <a:stretch/>
        </p:blipFill>
        <p:spPr>
          <a:xfrm>
            <a:off x="6021086" y="544777"/>
            <a:ext cx="6170914" cy="6313225"/>
          </a:xfrm>
          <a:custGeom>
            <a:avLst/>
            <a:gdLst/>
            <a:ahLst/>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p:spPr>
      </p:pic>
      <p:sp>
        <p:nvSpPr>
          <p:cNvPr id="11" name="Title 1">
            <a:extLst>
              <a:ext uri="{FF2B5EF4-FFF2-40B4-BE49-F238E27FC236}">
                <a16:creationId xmlns:a16="http://schemas.microsoft.com/office/drawing/2014/main" id="{8F14B9AA-0481-B446-7A70-F72CE254D06B}"/>
              </a:ext>
            </a:extLst>
          </p:cNvPr>
          <p:cNvSpPr txBox="1">
            <a:spLocks/>
          </p:cNvSpPr>
          <p:nvPr/>
        </p:nvSpPr>
        <p:spPr>
          <a:xfrm>
            <a:off x="7513516" y="3538679"/>
            <a:ext cx="4524973" cy="142623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2">
                    <a:lumMod val="75000"/>
                  </a:schemeClr>
                </a:solidFill>
              </a:rPr>
              <a:t>Listen to the game master!</a:t>
            </a:r>
          </a:p>
        </p:txBody>
      </p:sp>
    </p:spTree>
    <p:extLst>
      <p:ext uri="{BB962C8B-B14F-4D97-AF65-F5344CB8AC3E}">
        <p14:creationId xmlns:p14="http://schemas.microsoft.com/office/powerpoint/2010/main" val="40969738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38D7-C744-5D85-BBDD-908F2C67C408}"/>
              </a:ext>
            </a:extLst>
          </p:cNvPr>
          <p:cNvSpPr>
            <a:spLocks noGrp="1"/>
          </p:cNvSpPr>
          <p:nvPr>
            <p:ph type="title"/>
          </p:nvPr>
        </p:nvSpPr>
        <p:spPr>
          <a:xfrm>
            <a:off x="804673" y="1445494"/>
            <a:ext cx="3616856" cy="4376572"/>
          </a:xfrm>
        </p:spPr>
        <p:txBody>
          <a:bodyPr anchor="ctr">
            <a:normAutofit/>
          </a:bodyPr>
          <a:lstStyle/>
          <a:p>
            <a:r>
              <a:rPr lang="en-GB" sz="4800" dirty="0"/>
              <a:t>4pm - Day 1</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F03AF7-43E1-42E3-7047-B58BA754975E}"/>
              </a:ext>
            </a:extLst>
          </p:cNvPr>
          <p:cNvSpPr>
            <a:spLocks noGrp="1"/>
          </p:cNvSpPr>
          <p:nvPr>
            <p:ph idx="1"/>
          </p:nvPr>
        </p:nvSpPr>
        <p:spPr>
          <a:xfrm>
            <a:off x="6096000" y="1399032"/>
            <a:ext cx="5501834" cy="4471416"/>
          </a:xfrm>
        </p:spPr>
        <p:txBody>
          <a:bodyPr anchor="ctr">
            <a:normAutofit/>
          </a:bodyPr>
          <a:lstStyle/>
          <a:p>
            <a:pPr marL="0" indent="0">
              <a:buNone/>
            </a:pPr>
            <a:r>
              <a:rPr lang="nb-NO" sz="2200" dirty="0">
                <a:solidFill>
                  <a:srgbClr val="C00000"/>
                </a:solidFill>
              </a:rPr>
              <a:t>[</a:t>
            </a:r>
            <a:r>
              <a:rPr lang="en-GB" sz="2200" dirty="0">
                <a:solidFill>
                  <a:srgbClr val="C00000"/>
                </a:solidFill>
              </a:rPr>
              <a:t>PLAYER] </a:t>
            </a:r>
            <a:r>
              <a:rPr lang="en-GB" sz="2200" dirty="0">
                <a:solidFill>
                  <a:schemeClr val="bg1"/>
                </a:solidFill>
              </a:rPr>
              <a:t>gets a phone call from </a:t>
            </a:r>
            <a:r>
              <a:rPr lang="en-GB" sz="2200" dirty="0">
                <a:solidFill>
                  <a:srgbClr val="C00000"/>
                </a:solidFill>
              </a:rPr>
              <a:t>[1</a:t>
            </a:r>
            <a:r>
              <a:rPr lang="en-GB" sz="2200" baseline="30000" dirty="0">
                <a:solidFill>
                  <a:srgbClr val="C00000"/>
                </a:solidFill>
              </a:rPr>
              <a:t>st</a:t>
            </a:r>
            <a:r>
              <a:rPr lang="en-GB" sz="2200" dirty="0">
                <a:solidFill>
                  <a:srgbClr val="C00000"/>
                </a:solidFill>
              </a:rPr>
              <a:t> LINE OR USER] </a:t>
            </a:r>
          </a:p>
          <a:p>
            <a:pPr marL="0" indent="0">
              <a:buNone/>
            </a:pPr>
            <a:endParaRPr lang="en-GB" sz="2200" dirty="0">
              <a:solidFill>
                <a:schemeClr val="bg1"/>
              </a:solidFill>
            </a:endParaRPr>
          </a:p>
          <a:p>
            <a:pPr marL="0" indent="0">
              <a:buNone/>
            </a:pPr>
            <a:r>
              <a:rPr lang="en-GB" sz="2200" dirty="0">
                <a:solidFill>
                  <a:srgbClr val="C00000"/>
                </a:solidFill>
              </a:rPr>
              <a:t>[INSERT SYSTEM]</a:t>
            </a:r>
            <a:r>
              <a:rPr lang="en-GB" sz="2200" dirty="0">
                <a:solidFill>
                  <a:schemeClr val="bg1"/>
                </a:solidFill>
              </a:rPr>
              <a:t> is not accessible.</a:t>
            </a:r>
            <a:endParaRPr lang="nb-NO" sz="2200" dirty="0">
              <a:solidFill>
                <a:schemeClr val="bg1"/>
              </a:solidFill>
            </a:endParaRPr>
          </a:p>
          <a:p>
            <a:pPr marL="0" indent="0">
              <a:buNone/>
            </a:pPr>
            <a:endParaRPr lang="nb-NO" sz="2200" dirty="0">
              <a:solidFill>
                <a:schemeClr val="bg1"/>
              </a:solidFill>
            </a:endParaRPr>
          </a:p>
        </p:txBody>
      </p:sp>
    </p:spTree>
    <p:extLst>
      <p:ext uri="{BB962C8B-B14F-4D97-AF65-F5344CB8AC3E}">
        <p14:creationId xmlns:p14="http://schemas.microsoft.com/office/powerpoint/2010/main" val="310217742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38D7-C744-5D85-BBDD-908F2C67C408}"/>
              </a:ext>
            </a:extLst>
          </p:cNvPr>
          <p:cNvSpPr>
            <a:spLocks noGrp="1"/>
          </p:cNvSpPr>
          <p:nvPr>
            <p:ph type="title"/>
          </p:nvPr>
        </p:nvSpPr>
        <p:spPr>
          <a:xfrm>
            <a:off x="804673" y="1445494"/>
            <a:ext cx="3616856" cy="4376572"/>
          </a:xfrm>
        </p:spPr>
        <p:txBody>
          <a:bodyPr anchor="ctr">
            <a:normAutofit/>
          </a:bodyPr>
          <a:lstStyle/>
          <a:p>
            <a:r>
              <a:rPr lang="en-GB" sz="4800" dirty="0"/>
              <a:t>5pm – Day 1</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F03AF7-43E1-42E3-7047-B58BA754975E}"/>
              </a:ext>
            </a:extLst>
          </p:cNvPr>
          <p:cNvSpPr>
            <a:spLocks noGrp="1"/>
          </p:cNvSpPr>
          <p:nvPr>
            <p:ph idx="1"/>
          </p:nvPr>
        </p:nvSpPr>
        <p:spPr>
          <a:xfrm>
            <a:off x="6096000" y="1399032"/>
            <a:ext cx="5501834" cy="4471416"/>
          </a:xfrm>
        </p:spPr>
        <p:txBody>
          <a:bodyPr anchor="ctr">
            <a:normAutofit/>
          </a:bodyPr>
          <a:lstStyle/>
          <a:p>
            <a:pPr marL="0" indent="0">
              <a:buNone/>
            </a:pPr>
            <a:r>
              <a:rPr lang="nb-NO" sz="2200" dirty="0">
                <a:solidFill>
                  <a:srgbClr val="C00000"/>
                </a:solidFill>
              </a:rPr>
              <a:t>SYSTEM </a:t>
            </a:r>
            <a:r>
              <a:rPr lang="en-GB" sz="2200" dirty="0">
                <a:solidFill>
                  <a:srgbClr val="C00000"/>
                </a:solidFill>
              </a:rPr>
              <a:t>NAME]</a:t>
            </a:r>
            <a:r>
              <a:rPr lang="en-GB" sz="2200" dirty="0">
                <a:solidFill>
                  <a:schemeClr val="bg1"/>
                </a:solidFill>
              </a:rPr>
              <a:t>’s event log shows error messages.</a:t>
            </a:r>
            <a:endParaRPr lang="nb-NO" sz="2200" dirty="0">
              <a:solidFill>
                <a:schemeClr val="bg1"/>
              </a:solidFill>
            </a:endParaRPr>
          </a:p>
          <a:p>
            <a:pPr marL="0" indent="0">
              <a:buNone/>
            </a:pPr>
            <a:endParaRPr lang="nb-NO" sz="2200" dirty="0">
              <a:solidFill>
                <a:schemeClr val="bg1"/>
              </a:solidFill>
            </a:endParaRPr>
          </a:p>
        </p:txBody>
      </p:sp>
    </p:spTree>
    <p:extLst>
      <p:ext uri="{BB962C8B-B14F-4D97-AF65-F5344CB8AC3E}">
        <p14:creationId xmlns:p14="http://schemas.microsoft.com/office/powerpoint/2010/main" val="292183769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38D7-C744-5D85-BBDD-908F2C67C408}"/>
              </a:ext>
            </a:extLst>
          </p:cNvPr>
          <p:cNvSpPr>
            <a:spLocks noGrp="1"/>
          </p:cNvSpPr>
          <p:nvPr>
            <p:ph type="title"/>
          </p:nvPr>
        </p:nvSpPr>
        <p:spPr>
          <a:xfrm>
            <a:off x="804673" y="1445494"/>
            <a:ext cx="3616856" cy="4376572"/>
          </a:xfrm>
        </p:spPr>
        <p:txBody>
          <a:bodyPr anchor="ctr">
            <a:normAutofit/>
          </a:bodyPr>
          <a:lstStyle/>
          <a:p>
            <a:r>
              <a:rPr lang="en-GB" sz="4800" dirty="0"/>
              <a:t>7pm – </a:t>
            </a:r>
            <a:br>
              <a:rPr lang="en-GB" sz="4800" dirty="0"/>
            </a:br>
            <a:r>
              <a:rPr lang="en-GB" sz="4800" dirty="0"/>
              <a:t>Day 1</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F03AF7-43E1-42E3-7047-B58BA754975E}"/>
              </a:ext>
            </a:extLst>
          </p:cNvPr>
          <p:cNvSpPr>
            <a:spLocks noGrp="1"/>
          </p:cNvSpPr>
          <p:nvPr>
            <p:ph idx="1"/>
          </p:nvPr>
        </p:nvSpPr>
        <p:spPr>
          <a:xfrm>
            <a:off x="6096000" y="1399032"/>
            <a:ext cx="5501834" cy="4471416"/>
          </a:xfrm>
        </p:spPr>
        <p:txBody>
          <a:bodyPr anchor="ctr">
            <a:normAutofit/>
          </a:bodyPr>
          <a:lstStyle/>
          <a:p>
            <a:pPr marL="0" indent="0">
              <a:buNone/>
            </a:pPr>
            <a:r>
              <a:rPr lang="en-GB" sz="2200" dirty="0">
                <a:solidFill>
                  <a:schemeClr val="bg1"/>
                </a:solidFill>
              </a:rPr>
              <a:t>While working on the system it suddenly gets a bluescreen and reboots. The system restarts, but some services does not.</a:t>
            </a:r>
          </a:p>
          <a:p>
            <a:pPr marL="0" indent="0">
              <a:buNone/>
            </a:pPr>
            <a:endParaRPr lang="nb-NO" sz="2200" dirty="0">
              <a:solidFill>
                <a:schemeClr val="bg1"/>
              </a:solidFill>
            </a:endParaRPr>
          </a:p>
        </p:txBody>
      </p:sp>
    </p:spTree>
    <p:extLst>
      <p:ext uri="{BB962C8B-B14F-4D97-AF65-F5344CB8AC3E}">
        <p14:creationId xmlns:p14="http://schemas.microsoft.com/office/powerpoint/2010/main" val="101839828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38D7-C744-5D85-BBDD-908F2C67C408}"/>
              </a:ext>
            </a:extLst>
          </p:cNvPr>
          <p:cNvSpPr>
            <a:spLocks noGrp="1"/>
          </p:cNvSpPr>
          <p:nvPr>
            <p:ph type="title"/>
          </p:nvPr>
        </p:nvSpPr>
        <p:spPr>
          <a:xfrm>
            <a:off x="804673" y="1445494"/>
            <a:ext cx="3616856" cy="4376572"/>
          </a:xfrm>
        </p:spPr>
        <p:txBody>
          <a:bodyPr anchor="ctr">
            <a:normAutofit/>
          </a:bodyPr>
          <a:lstStyle/>
          <a:p>
            <a:r>
              <a:rPr lang="en-GB" sz="4800" dirty="0"/>
              <a:t>8am - Day 2</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F03AF7-43E1-42E3-7047-B58BA754975E}"/>
              </a:ext>
            </a:extLst>
          </p:cNvPr>
          <p:cNvSpPr>
            <a:spLocks noGrp="1"/>
          </p:cNvSpPr>
          <p:nvPr>
            <p:ph idx="1"/>
          </p:nvPr>
        </p:nvSpPr>
        <p:spPr>
          <a:xfrm>
            <a:off x="6096000" y="1445494"/>
            <a:ext cx="5501834" cy="4471416"/>
          </a:xfrm>
        </p:spPr>
        <p:txBody>
          <a:bodyPr anchor="ctr">
            <a:normAutofit/>
          </a:bodyPr>
          <a:lstStyle/>
          <a:p>
            <a:pPr marL="0" indent="0">
              <a:buNone/>
            </a:pPr>
            <a:r>
              <a:rPr lang="en-GB" sz="2200" dirty="0">
                <a:solidFill>
                  <a:schemeClr val="bg1"/>
                </a:solidFill>
              </a:rPr>
              <a:t>Mayhem has broken lose. Someone’s deadline depends on gaining access to the information on the system.</a:t>
            </a:r>
          </a:p>
          <a:p>
            <a:pPr marL="0" indent="0">
              <a:buNone/>
            </a:pPr>
            <a:endParaRPr lang="en-GB" sz="2200" dirty="0">
              <a:solidFill>
                <a:srgbClr val="C00000"/>
              </a:solidFill>
            </a:endParaRPr>
          </a:p>
          <a:p>
            <a:pPr marL="0" indent="0">
              <a:buNone/>
            </a:pPr>
            <a:r>
              <a:rPr lang="en-GB" sz="2200" dirty="0">
                <a:solidFill>
                  <a:srgbClr val="C00000"/>
                </a:solidFill>
              </a:rPr>
              <a:t>[PLAYER] </a:t>
            </a:r>
            <a:r>
              <a:rPr lang="en-GB" sz="2200" dirty="0">
                <a:solidFill>
                  <a:schemeClr val="bg1"/>
                </a:solidFill>
              </a:rPr>
              <a:t>needs to roll to see if they can get the users to calm down long enough to come up with a solution</a:t>
            </a:r>
          </a:p>
          <a:p>
            <a:pPr marL="0" indent="0">
              <a:buNone/>
            </a:pPr>
            <a:endParaRPr lang="nb-NO" sz="2200" dirty="0">
              <a:solidFill>
                <a:schemeClr val="bg1"/>
              </a:solidFill>
            </a:endParaRPr>
          </a:p>
        </p:txBody>
      </p:sp>
    </p:spTree>
    <p:extLst>
      <p:ext uri="{BB962C8B-B14F-4D97-AF65-F5344CB8AC3E}">
        <p14:creationId xmlns:p14="http://schemas.microsoft.com/office/powerpoint/2010/main" val="168759427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38D7-C744-5D85-BBDD-908F2C67C408}"/>
              </a:ext>
            </a:extLst>
          </p:cNvPr>
          <p:cNvSpPr>
            <a:spLocks noGrp="1"/>
          </p:cNvSpPr>
          <p:nvPr>
            <p:ph type="title"/>
          </p:nvPr>
        </p:nvSpPr>
        <p:spPr>
          <a:xfrm>
            <a:off x="804673" y="1445494"/>
            <a:ext cx="3616856" cy="4376572"/>
          </a:xfrm>
        </p:spPr>
        <p:txBody>
          <a:bodyPr anchor="ctr">
            <a:normAutofit/>
          </a:bodyPr>
          <a:lstStyle/>
          <a:p>
            <a:r>
              <a:rPr lang="en-GB" sz="4800" dirty="0"/>
              <a:t>9am - Day 2</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F03AF7-43E1-42E3-7047-B58BA754975E}"/>
              </a:ext>
            </a:extLst>
          </p:cNvPr>
          <p:cNvSpPr>
            <a:spLocks noGrp="1"/>
          </p:cNvSpPr>
          <p:nvPr>
            <p:ph idx="1"/>
          </p:nvPr>
        </p:nvSpPr>
        <p:spPr>
          <a:xfrm>
            <a:off x="6096000" y="1435258"/>
            <a:ext cx="5501834" cy="4471416"/>
          </a:xfrm>
        </p:spPr>
        <p:txBody>
          <a:bodyPr anchor="ctr">
            <a:normAutofit/>
          </a:bodyPr>
          <a:lstStyle/>
          <a:p>
            <a:pPr marL="0" indent="0">
              <a:buNone/>
            </a:pPr>
            <a:r>
              <a:rPr lang="en-GB" sz="2200" dirty="0">
                <a:solidFill>
                  <a:schemeClr val="bg1"/>
                </a:solidFill>
              </a:rPr>
              <a:t>Turns out that the disc controller is not working.</a:t>
            </a:r>
          </a:p>
          <a:p>
            <a:pPr marL="0" indent="0">
              <a:buNone/>
            </a:pPr>
            <a:endParaRPr lang="en-GB" sz="2200" dirty="0">
              <a:solidFill>
                <a:schemeClr val="bg1"/>
              </a:solidFill>
            </a:endParaRPr>
          </a:p>
          <a:p>
            <a:pPr marL="0" indent="0">
              <a:buNone/>
            </a:pPr>
            <a:r>
              <a:rPr lang="en-GB" sz="2200" dirty="0">
                <a:solidFill>
                  <a:schemeClr val="bg1"/>
                </a:solidFill>
              </a:rPr>
              <a:t>What to do?</a:t>
            </a:r>
          </a:p>
          <a:p>
            <a:pPr marL="0" indent="0">
              <a:buNone/>
            </a:pPr>
            <a:endParaRPr lang="nb-NO" sz="2200" dirty="0">
              <a:solidFill>
                <a:schemeClr val="bg1"/>
              </a:solidFill>
            </a:endParaRPr>
          </a:p>
        </p:txBody>
      </p:sp>
    </p:spTree>
    <p:extLst>
      <p:ext uri="{BB962C8B-B14F-4D97-AF65-F5344CB8AC3E}">
        <p14:creationId xmlns:p14="http://schemas.microsoft.com/office/powerpoint/2010/main" val="93057692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38D7-C744-5D85-BBDD-908F2C67C408}"/>
              </a:ext>
            </a:extLst>
          </p:cNvPr>
          <p:cNvSpPr>
            <a:spLocks noGrp="1"/>
          </p:cNvSpPr>
          <p:nvPr>
            <p:ph type="title"/>
          </p:nvPr>
        </p:nvSpPr>
        <p:spPr>
          <a:xfrm>
            <a:off x="804673" y="1445494"/>
            <a:ext cx="3616856" cy="4376572"/>
          </a:xfrm>
        </p:spPr>
        <p:txBody>
          <a:bodyPr anchor="ctr">
            <a:normAutofit/>
          </a:bodyPr>
          <a:lstStyle/>
          <a:p>
            <a:r>
              <a:rPr lang="en-GB" sz="4800" dirty="0"/>
              <a:t>10am - Day 2</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F03AF7-43E1-42E3-7047-B58BA754975E}"/>
              </a:ext>
            </a:extLst>
          </p:cNvPr>
          <p:cNvSpPr>
            <a:spLocks noGrp="1"/>
          </p:cNvSpPr>
          <p:nvPr>
            <p:ph idx="1"/>
          </p:nvPr>
        </p:nvSpPr>
        <p:spPr>
          <a:xfrm>
            <a:off x="6096000" y="1435258"/>
            <a:ext cx="5501834" cy="4471416"/>
          </a:xfrm>
        </p:spPr>
        <p:txBody>
          <a:bodyPr anchor="ctr">
            <a:normAutofit/>
          </a:bodyPr>
          <a:lstStyle/>
          <a:p>
            <a:pPr marL="0" indent="0">
              <a:buNone/>
            </a:pPr>
            <a:r>
              <a:rPr lang="en-GB" sz="2200" dirty="0">
                <a:solidFill>
                  <a:schemeClr val="bg1"/>
                </a:solidFill>
              </a:rPr>
              <a:t>There is some problems getting the parts needed. How do you proceed?</a:t>
            </a:r>
          </a:p>
          <a:p>
            <a:pPr marL="0" indent="0">
              <a:buNone/>
            </a:pPr>
            <a:endParaRPr lang="nb-NO" sz="2200" dirty="0">
              <a:solidFill>
                <a:schemeClr val="bg1"/>
              </a:solidFill>
            </a:endParaRPr>
          </a:p>
        </p:txBody>
      </p:sp>
    </p:spTree>
    <p:extLst>
      <p:ext uri="{BB962C8B-B14F-4D97-AF65-F5344CB8AC3E}">
        <p14:creationId xmlns:p14="http://schemas.microsoft.com/office/powerpoint/2010/main" val="317395472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1694</TotalTime>
  <Words>689</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 A Cyber Incident Response Game</vt:lpstr>
      <vt:lpstr>Before we begin</vt:lpstr>
      <vt:lpstr>Something has happened…</vt:lpstr>
      <vt:lpstr>4pm - Day 1</vt:lpstr>
      <vt:lpstr>5pm – Day 1</vt:lpstr>
      <vt:lpstr>7pm –  Day 1</vt:lpstr>
      <vt:lpstr>8am - Day 2</vt:lpstr>
      <vt:lpstr>9am - Day 2</vt:lpstr>
      <vt:lpstr>10am - Day 2</vt:lpstr>
      <vt:lpstr>10.05am - Day 2</vt:lpstr>
      <vt:lpstr>11am - Day 2</vt:lpstr>
      <vt:lpstr>1pm - Day 2</vt:lpstr>
      <vt:lpstr>3pm - Day 2</vt:lpstr>
      <vt:lpstr>Review time!</vt:lpstr>
      <vt:lpstr>Thank you for playing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Cyber Incident Response Game</dc:title>
  <dc:creator>Ragnhild Sageng</dc:creator>
  <cp:lastModifiedBy>Ragnhild Sageng</cp:lastModifiedBy>
  <cp:revision>10</cp:revision>
  <dcterms:created xsi:type="dcterms:W3CDTF">2022-05-17T20:11:33Z</dcterms:created>
  <dcterms:modified xsi:type="dcterms:W3CDTF">2022-05-19T23:18:48Z</dcterms:modified>
</cp:coreProperties>
</file>