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8" r:id="rId11"/>
    <p:sldId id="266" r:id="rId12"/>
    <p:sldId id="267" r:id="rId13"/>
    <p:sldId id="269" r:id="rId14"/>
    <p:sldId id="270" r:id="rId1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185C-2BE3-85A5-6186-016970EE5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BBA26A19-68E7-505D-3B07-77B1FB540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DC5992F9-F6ED-1FF8-888F-A4F9A1682BB0}"/>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0E12CDEB-CAF9-53A7-E5B6-F99D21DC165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AD587B8-FC7D-C8E6-0CD7-4E76C5B43F0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19930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4BCE-3F16-D4F8-9B4F-E45939E71B00}"/>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139B33CC-9C4B-1692-5B97-40314F1FB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AF93D394-8989-09B3-64A0-B8F8FF637303}"/>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C3D8C599-8253-1889-F84A-2A442B158D2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60A9403-024D-5091-A07F-B2F560E579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22448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BF582-E034-430D-0481-723339F0F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64720574-8359-26E8-BFD9-986C89F8C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CD5C044-955A-7B27-8FE5-5E3E6E7866E0}"/>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A29027D3-DEC1-3471-180B-AA22B809300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967C5D8-259C-D472-B5FE-3A25B4348D3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58891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A9CD-EE2E-EFAD-18BD-EA2F2EE63A24}"/>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5CEE274-62FA-E0F2-5072-B12B4AEAB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273EE69-9CD5-0B0F-4DAA-766EAB35E1C3}"/>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7A4C3B57-02F9-4B8E-E6AC-631748A0B7E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402F4B7-0DF4-1030-D882-0764AB4476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05135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EEA-5EB0-C411-AE10-54C00842B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FC35129-CC89-6A85-DD8F-8BDCF067B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5FF2-6E1A-D743-949F-845F2355F64A}"/>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A06AF7E8-70F0-2023-BD89-070B71205E9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BCF07E8-15C0-F878-5397-C003E4EA275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694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64B9-9F27-77F8-ADC8-9DD97E6F51B7}"/>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CB3254F-C1CC-98B8-E53B-CF8028EA6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66484739-F746-389F-AE38-B57086EA6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762EC0-C871-441D-98F7-88ECB334C5CA}"/>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40DF67B9-357E-E6A1-936C-39AA8790AD8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B838FBF4-CE4D-BD68-E437-B8F674B54645}"/>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78373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8238-8F40-55D2-D639-FD694306FCE5}"/>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86B8DEC-92D5-D0D5-331E-6B0E5390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84ED-5EF3-66A0-FE7A-3845DEBF1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FB420B9-D311-BBC6-B412-AA0781ECB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9B4E31-B5AE-3BE6-3A19-EA30A0E7E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D19C9D79-DD88-8A68-DFE1-2FB7A6ECFC8F}"/>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8" name="Footer Placeholder 7">
            <a:extLst>
              <a:ext uri="{FF2B5EF4-FFF2-40B4-BE49-F238E27FC236}">
                <a16:creationId xmlns:a16="http://schemas.microsoft.com/office/drawing/2014/main" id="{AEFCA9A5-3EA4-03B6-7E9D-4FDAAC698B0D}"/>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6A41896C-188C-1A99-8FD3-FB3EC0DA0ED3}"/>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18968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7D72-5A9E-1CBC-979B-41E96485972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13350518-79F7-2D5F-AD69-3F65C80CD834}"/>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4" name="Footer Placeholder 3">
            <a:extLst>
              <a:ext uri="{FF2B5EF4-FFF2-40B4-BE49-F238E27FC236}">
                <a16:creationId xmlns:a16="http://schemas.microsoft.com/office/drawing/2014/main" id="{6EE43243-ABC7-36C6-7523-866C6D6324EA}"/>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FE6659DD-EF57-4A45-8ECA-BA51CDCE63F2}"/>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94749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BB1E-EA9F-9427-7BAD-FDE2432AA94B}"/>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3" name="Footer Placeholder 2">
            <a:extLst>
              <a:ext uri="{FF2B5EF4-FFF2-40B4-BE49-F238E27FC236}">
                <a16:creationId xmlns:a16="http://schemas.microsoft.com/office/drawing/2014/main" id="{377FE63E-828E-96DC-1415-7205DCF30A0F}"/>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A3FF445-F0DA-6752-F917-7DA4E1856626}"/>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75960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2498-1C3C-9758-2831-E5DFD8AB2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6E17BFA-787B-FC38-4763-6E65CBD4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2F8406B-FB3C-50ED-C63D-F489ED15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9375B-967C-24EE-D08F-15F3A85F7D88}"/>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75D9B7D3-71BF-E317-6052-8D918719AA7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B304DD5-C139-4959-E4B5-B2E8435EC0E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48227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66F1-8786-74BC-FE3C-8532B5F7F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1AD2F37-B947-A7D3-684E-70D49B0A9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B7F2FEF7-1A65-4F1F-EE1D-DA42A9AF3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72837-386B-E5F3-2E6B-FA1E2A0182B1}"/>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A34F6DA0-1BEF-6470-4A1B-3AF57EF3452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38076ABA-3859-391D-4EF2-38B7C9D2E14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02746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DA890-2824-1E22-94FE-0995D2D8C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56A49835-1550-A784-BABA-EB87293A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53EA26A-0D59-DE99-7250-C22CA82C6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BFD4F126-EA00-2FBB-04A7-1C29E41E6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5B8B3581-6D86-9318-08DC-E3335FF39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DAD56-654D-45FE-81B0-464208600CAB}" type="slidenum">
              <a:rPr lang="nb-NO" smtClean="0"/>
              <a:t>‹#›</a:t>
            </a:fld>
            <a:endParaRPr lang="nb-NO"/>
          </a:p>
        </p:txBody>
      </p:sp>
    </p:spTree>
    <p:extLst>
      <p:ext uri="{BB962C8B-B14F-4D97-AF65-F5344CB8AC3E}">
        <p14:creationId xmlns:p14="http://schemas.microsoft.com/office/powerpoint/2010/main" val="167617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AB18-C775-500F-299D-12E069CCBA78}"/>
              </a:ext>
            </a:extLst>
          </p:cNvPr>
          <p:cNvSpPr>
            <a:spLocks noGrp="1"/>
          </p:cNvSpPr>
          <p:nvPr>
            <p:ph type="ctrTitle"/>
          </p:nvPr>
        </p:nvSpPr>
        <p:spPr>
          <a:xfrm>
            <a:off x="7464614" y="2957383"/>
            <a:ext cx="4087303" cy="1715689"/>
          </a:xfrm>
        </p:spPr>
        <p:txBody>
          <a:bodyPr anchor="b">
            <a:normAutofit/>
          </a:bodyPr>
          <a:lstStyle/>
          <a:p>
            <a:pPr algn="l"/>
            <a:br>
              <a:rPr lang="nb-NO" sz="1800" dirty="0">
                <a:effectLst/>
                <a:latin typeface="Calibri" panose="020F0502020204030204" pitchFamily="34" charset="0"/>
                <a:ea typeface="Calibri" panose="020F0502020204030204" pitchFamily="34" charset="0"/>
                <a:cs typeface="Times New Roman" panose="02020603050405020304" pitchFamily="18" charset="0"/>
              </a:rPr>
            </a:br>
            <a:r>
              <a:rPr lang="nb-NO"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 Cyber Incident Response Game</a:t>
            </a:r>
            <a:endParaRPr lang="en-GB" sz="5400" dirty="0"/>
          </a:p>
        </p:txBody>
      </p:sp>
      <p:sp>
        <p:nvSpPr>
          <p:cNvPr id="3" name="Subtitle 2">
            <a:extLst>
              <a:ext uri="{FF2B5EF4-FFF2-40B4-BE49-F238E27FC236}">
                <a16:creationId xmlns:a16="http://schemas.microsoft.com/office/drawing/2014/main" id="{64306797-10F8-2CB3-8A8E-9720ECA3B38B}"/>
              </a:ext>
            </a:extLst>
          </p:cNvPr>
          <p:cNvSpPr>
            <a:spLocks noGrp="1"/>
          </p:cNvSpPr>
          <p:nvPr>
            <p:ph type="subTitle" idx="1"/>
          </p:nvPr>
        </p:nvSpPr>
        <p:spPr>
          <a:xfrm>
            <a:off x="7464612" y="4750893"/>
            <a:ext cx="4087305" cy="1147863"/>
          </a:xfrm>
        </p:spPr>
        <p:txBody>
          <a:bodyPr anchor="t">
            <a:normAutofit/>
          </a:bodyPr>
          <a:lstStyle/>
          <a:p>
            <a:r>
              <a:rPr lang="nb-NO" sz="2000" b="1" dirty="0"/>
              <a:t>Scenario 1</a:t>
            </a:r>
          </a:p>
          <a:p>
            <a:pPr algn="l"/>
            <a:endParaRPr lang="nb-NO" sz="2000" dirty="0"/>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2BEA028-DD21-1D04-2CEA-C633C8900DF5}"/>
              </a:ext>
            </a:extLst>
          </p:cNvPr>
          <p:cNvPicPr>
            <a:picLocks noChangeAspect="1"/>
          </p:cNvPicPr>
          <p:nvPr/>
        </p:nvPicPr>
        <p:blipFill rotWithShape="1">
          <a:blip r:embed="rId2">
            <a:extLst>
              <a:ext uri="{28A0092B-C50C-407E-A947-70E740481C1C}">
                <a14:useLocalDpi xmlns:a14="http://schemas.microsoft.com/office/drawing/2010/main" val="0"/>
              </a:ext>
            </a:extLst>
          </a:blip>
          <a:srcRect l="8428" r="8559"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6" name="TextBox 25">
            <a:extLst>
              <a:ext uri="{FF2B5EF4-FFF2-40B4-BE49-F238E27FC236}">
                <a16:creationId xmlns:a16="http://schemas.microsoft.com/office/drawing/2014/main" id="{68026F27-08F7-87A9-CCA5-D34F826E310B}"/>
              </a:ext>
            </a:extLst>
          </p:cNvPr>
          <p:cNvSpPr txBox="1"/>
          <p:nvPr/>
        </p:nvSpPr>
        <p:spPr>
          <a:xfrm>
            <a:off x="953528" y="4885721"/>
            <a:ext cx="2391033" cy="923330"/>
          </a:xfrm>
          <a:prstGeom prst="rect">
            <a:avLst/>
          </a:prstGeom>
          <a:noFill/>
        </p:spPr>
        <p:txBody>
          <a:bodyPr wrap="square">
            <a:spAutoFit/>
          </a:bodyPr>
          <a:lstStyle/>
          <a:p>
            <a:r>
              <a:rPr lang="nb-NO" sz="5400" b="1" spc="50" dirty="0">
                <a:ln w="9525" cap="flat" cmpd="sng" algn="ctr">
                  <a:solidFill>
                    <a:srgbClr val="4472C4"/>
                  </a:solidFill>
                  <a:prstDash val="solid"/>
                  <a:round/>
                </a:ln>
                <a:solidFill>
                  <a:schemeClr val="bg2">
                    <a:lumMod val="60000"/>
                    <a:lumOff val="40000"/>
                  </a:scheme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rPr>
              <a:t>Koios</a:t>
            </a:r>
            <a:endParaRPr lang="nb-NO" dirty="0">
              <a:solidFill>
                <a:schemeClr val="bg2">
                  <a:lumMod val="60000"/>
                  <a:lumOff val="40000"/>
                </a:schemeClr>
              </a:solidFill>
            </a:endParaRPr>
          </a:p>
        </p:txBody>
      </p:sp>
    </p:spTree>
    <p:extLst>
      <p:ext uri="{BB962C8B-B14F-4D97-AF65-F5344CB8AC3E}">
        <p14:creationId xmlns:p14="http://schemas.microsoft.com/office/powerpoint/2010/main" val="33705665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10.05am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lnSpcReduction="10000"/>
          </a:bodyPr>
          <a:lstStyle/>
          <a:p>
            <a:pPr marL="0" indent="0">
              <a:buNone/>
            </a:pPr>
            <a:r>
              <a:rPr lang="en-GB" sz="2200" dirty="0">
                <a:solidFill>
                  <a:srgbClr val="C00000"/>
                </a:solidFill>
              </a:rPr>
              <a:t>[PLAYER] </a:t>
            </a:r>
            <a:r>
              <a:rPr lang="en-GB" sz="2200" dirty="0">
                <a:solidFill>
                  <a:schemeClr val="bg1"/>
                </a:solidFill>
              </a:rPr>
              <a:t>Gets a phone call from </a:t>
            </a:r>
            <a:r>
              <a:rPr lang="en-GB" sz="2200" dirty="0">
                <a:solidFill>
                  <a:srgbClr val="C00000"/>
                </a:solidFill>
              </a:rPr>
              <a:t>[DAYCARE/SCHOOL, find someone with a kid]. </a:t>
            </a:r>
            <a:r>
              <a:rPr lang="en-GB" sz="2200" dirty="0">
                <a:solidFill>
                  <a:schemeClr val="bg1"/>
                </a:solidFill>
              </a:rPr>
              <a:t>Their child has a fever and you need to pick up the kid.</a:t>
            </a:r>
          </a:p>
          <a:p>
            <a:pPr marL="0" indent="0">
              <a:buNone/>
            </a:pPr>
            <a:endParaRPr lang="en-GB" sz="2200" dirty="0">
              <a:solidFill>
                <a:srgbClr val="C00000"/>
              </a:solidFill>
            </a:endParaRPr>
          </a:p>
          <a:p>
            <a:pPr marL="0" indent="0">
              <a:buNone/>
            </a:pPr>
            <a:r>
              <a:rPr lang="en-GB" sz="2200" dirty="0">
                <a:solidFill>
                  <a:schemeClr val="bg1"/>
                </a:solidFill>
              </a:rPr>
              <a:t>Roll without modifiers</a:t>
            </a:r>
          </a:p>
          <a:p>
            <a:pPr marL="0" indent="0">
              <a:buNone/>
            </a:pPr>
            <a:endParaRPr lang="en-GB" sz="2200" dirty="0">
              <a:solidFill>
                <a:schemeClr val="bg1"/>
              </a:solidFill>
            </a:endParaRPr>
          </a:p>
          <a:p>
            <a:pPr marL="0" indent="0">
              <a:buNone/>
            </a:pPr>
            <a:r>
              <a:rPr lang="en-GB" sz="2200" b="1" dirty="0">
                <a:solidFill>
                  <a:schemeClr val="bg1"/>
                </a:solidFill>
              </a:rPr>
              <a:t>1-10</a:t>
            </a:r>
            <a:r>
              <a:rPr lang="en-GB" sz="2200" dirty="0">
                <a:solidFill>
                  <a:schemeClr val="bg1"/>
                </a:solidFill>
              </a:rPr>
              <a:t> = you are stuck at home with a sick kid until tomorrow</a:t>
            </a:r>
          </a:p>
          <a:p>
            <a:pPr marL="0" indent="0">
              <a:buNone/>
            </a:pPr>
            <a:r>
              <a:rPr lang="en-GB" sz="2200" b="1" dirty="0">
                <a:solidFill>
                  <a:schemeClr val="bg1"/>
                </a:solidFill>
              </a:rPr>
              <a:t>11-20 </a:t>
            </a:r>
            <a:r>
              <a:rPr lang="en-GB" sz="2200" dirty="0">
                <a:solidFill>
                  <a:schemeClr val="bg1"/>
                </a:solidFill>
              </a:rPr>
              <a:t>= You only have to make a few phone calls to arrange pick up. Take a small timeout until the game master says you are back from making calls.</a:t>
            </a:r>
          </a:p>
          <a:p>
            <a:pPr marL="0" indent="0">
              <a:buNone/>
            </a:pPr>
            <a:endParaRPr lang="nb-NO" sz="2200" dirty="0">
              <a:solidFill>
                <a:schemeClr val="bg1"/>
              </a:solidFill>
            </a:endParaRPr>
          </a:p>
        </p:txBody>
      </p:sp>
    </p:spTree>
    <p:extLst>
      <p:ext uri="{BB962C8B-B14F-4D97-AF65-F5344CB8AC3E}">
        <p14:creationId xmlns:p14="http://schemas.microsoft.com/office/powerpoint/2010/main" val="2731950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9am - Day 3</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Logs shows another user account has been trying to log on </a:t>
            </a:r>
            <a:r>
              <a:rPr lang="en-GB" sz="2200" dirty="0">
                <a:solidFill>
                  <a:srgbClr val="C00000"/>
                </a:solidFill>
              </a:rPr>
              <a:t>[UNUSUAL SYSTEM ACTIVITY TOWARDS ANOTHER SYSTEM]. </a:t>
            </a:r>
            <a:endParaRPr lang="en-GB"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7191372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1pm - Day 3</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A talk with the owners of the user accounts shows that they both got an e-mail last week requesting them to log in.</a:t>
            </a:r>
          </a:p>
          <a:p>
            <a:pPr marL="0" indent="0">
              <a:buNone/>
            </a:pPr>
            <a:endParaRPr lang="nb-NO" sz="2200" dirty="0">
              <a:solidFill>
                <a:schemeClr val="bg1"/>
              </a:solidFill>
            </a:endParaRPr>
          </a:p>
        </p:txBody>
      </p:sp>
    </p:spTree>
    <p:extLst>
      <p:ext uri="{BB962C8B-B14F-4D97-AF65-F5344CB8AC3E}">
        <p14:creationId xmlns:p14="http://schemas.microsoft.com/office/powerpoint/2010/main" val="28880134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Review time!</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6974731" y="1332689"/>
            <a:ext cx="5131325" cy="4732552"/>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6400" dirty="0">
                <a:solidFill>
                  <a:schemeClr val="bg2">
                    <a:lumMod val="75000"/>
                  </a:schemeClr>
                </a:solidFill>
              </a:rPr>
              <a:t>Did the response go as planned? What was done well, and what can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the incident response plan work according to the scenario? If not, what didn’t work? Do you have any suggestions on how to fix this? </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Was Service Level Agreements and contractual obligations met during the simulation? What did not seem to work and how can it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Were the roles and responsibilities of everyone clear and did everyone know what others were responsible for?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everyone know who needed to communicate what and to whom? Was all contact information available?</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Looking at the scenario, what could we have done to prevent it from happening all together?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we have enough monitoring and auditing to adequately support the investigation process?</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media handling done? And how was the communication plan with other relevant third parties such as law enforcement, contractors, partners, etc.?</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reporting done? Was it good enough? Did everyone get the information they needed, and was everything documented appropriately during the incident handling? </a:t>
            </a:r>
            <a:endParaRPr lang="nb-NO" sz="6400" dirty="0">
              <a:solidFill>
                <a:schemeClr val="bg2">
                  <a:lumMod val="75000"/>
                </a:schemeClr>
              </a:solidFill>
            </a:endParaRPr>
          </a:p>
          <a:p>
            <a:endParaRPr lang="en-US" sz="4800" dirty="0">
              <a:solidFill>
                <a:schemeClr val="bg2">
                  <a:lumMod val="75000"/>
                </a:schemeClr>
              </a:solidFill>
            </a:endParaRPr>
          </a:p>
        </p:txBody>
      </p:sp>
      <p:sp>
        <p:nvSpPr>
          <p:cNvPr id="6" name="Title 1">
            <a:extLst>
              <a:ext uri="{FF2B5EF4-FFF2-40B4-BE49-F238E27FC236}">
                <a16:creationId xmlns:a16="http://schemas.microsoft.com/office/drawing/2014/main" id="{6A7ABE6D-9304-5442-53F6-40E97345FFA5}"/>
              </a:ext>
            </a:extLst>
          </p:cNvPr>
          <p:cNvSpPr txBox="1">
            <a:spLocks/>
          </p:cNvSpPr>
          <p:nvPr/>
        </p:nvSpPr>
        <p:spPr>
          <a:xfrm>
            <a:off x="678213" y="2193262"/>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3 phases of review – This is the first</a:t>
            </a:r>
          </a:p>
          <a:p>
            <a:r>
              <a:rPr lang="en-US" sz="2400" dirty="0"/>
              <a:t>Please answer the documents handed out as well.</a:t>
            </a:r>
          </a:p>
        </p:txBody>
      </p:sp>
    </p:spTree>
    <p:extLst>
      <p:ext uri="{BB962C8B-B14F-4D97-AF65-F5344CB8AC3E}">
        <p14:creationId xmlns:p14="http://schemas.microsoft.com/office/powerpoint/2010/main" val="15500319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54B6A1-B766-CD0B-C2A4-D0D37049B2B4}"/>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 for playing</a:t>
            </a:r>
          </a:p>
        </p:txBody>
      </p:sp>
      <p:sp>
        <p:nvSpPr>
          <p:cNvPr id="3" name="Content Placeholder 2">
            <a:extLst>
              <a:ext uri="{FF2B5EF4-FFF2-40B4-BE49-F238E27FC236}">
                <a16:creationId xmlns:a16="http://schemas.microsoft.com/office/drawing/2014/main" id="{D904200D-DB55-E209-C936-2A56567E2651}"/>
              </a:ext>
            </a:extLst>
          </p:cNvPr>
          <p:cNvSpPr>
            <a:spLocks noGrp="1"/>
          </p:cNvSpPr>
          <p:nvPr>
            <p:ph idx="1"/>
          </p:nvPr>
        </p:nvSpPr>
        <p:spPr>
          <a:xfrm>
            <a:off x="1537097" y="3960557"/>
            <a:ext cx="9117807" cy="1097215"/>
          </a:xfrm>
        </p:spPr>
        <p:txBody>
          <a:bodyPr vert="horz" lIns="91440" tIns="45720" rIns="91440" bIns="45720" rtlCol="0">
            <a:normAutofit/>
          </a:bodyPr>
          <a:lstStyle/>
          <a:p>
            <a:pPr marL="0" indent="0" algn="ctr">
              <a:buNone/>
            </a:pPr>
            <a:r>
              <a:rPr lang="en-US" sz="2400" kern="1200" dirty="0">
                <a:solidFill>
                  <a:schemeClr val="tx1"/>
                </a:solidFill>
                <a:latin typeface="+mn-lt"/>
                <a:ea typeface="+mn-ea"/>
                <a:cs typeface="+mn-cs"/>
              </a:rPr>
              <a:t>Stay vigilant!</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2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9918DA-3466-4299-AC99-0C1CFFF1EA89}"/>
              </a:ext>
            </a:extLst>
          </p:cNvPr>
          <p:cNvSpPr>
            <a:spLocks noGrp="1"/>
          </p:cNvSpPr>
          <p:nvPr>
            <p:ph type="title"/>
          </p:nvPr>
        </p:nvSpPr>
        <p:spPr>
          <a:xfrm>
            <a:off x="2311147" y="365760"/>
            <a:ext cx="7569706" cy="1288238"/>
          </a:xfrm>
        </p:spPr>
        <p:txBody>
          <a:bodyPr anchor="ctr">
            <a:normAutofit/>
          </a:bodyPr>
          <a:lstStyle/>
          <a:p>
            <a:pPr algn="ctr"/>
            <a:r>
              <a:rPr lang="en-GB" dirty="0"/>
              <a:t>Before we begin</a:t>
            </a:r>
          </a:p>
        </p:txBody>
      </p:sp>
      <p:sp>
        <p:nvSpPr>
          <p:cNvPr id="3" name="Content Placeholder 2">
            <a:extLst>
              <a:ext uri="{FF2B5EF4-FFF2-40B4-BE49-F238E27FC236}">
                <a16:creationId xmlns:a16="http://schemas.microsoft.com/office/drawing/2014/main" id="{D5C07CD7-B9B0-1823-9C08-B1A1CCBC01DD}"/>
              </a:ext>
            </a:extLst>
          </p:cNvPr>
          <p:cNvSpPr>
            <a:spLocks noGrp="1"/>
          </p:cNvSpPr>
          <p:nvPr>
            <p:ph idx="1"/>
          </p:nvPr>
        </p:nvSpPr>
        <p:spPr>
          <a:xfrm>
            <a:off x="1719743" y="1956816"/>
            <a:ext cx="8992998" cy="4024884"/>
          </a:xfrm>
        </p:spPr>
        <p:txBody>
          <a:bodyPr anchor="t">
            <a:normAutofit lnSpcReduction="10000"/>
          </a:bodyPr>
          <a:lstStyle/>
          <a:p>
            <a:r>
              <a:rPr lang="en-GB" sz="2400" dirty="0"/>
              <a:t>You as a player will be yourself in this game, with your current job and responsibilities</a:t>
            </a:r>
            <a:br>
              <a:rPr lang="en-GB" sz="2400" dirty="0"/>
            </a:br>
            <a:endParaRPr lang="en-GB" sz="2400" dirty="0"/>
          </a:p>
          <a:p>
            <a:r>
              <a:rPr lang="en-GB" sz="2400" dirty="0"/>
              <a:t>We will walk through an incident scenario. It is allowed to ask questions if anything is unclear</a:t>
            </a:r>
            <a:br>
              <a:rPr lang="en-GB" sz="2400" dirty="0"/>
            </a:br>
            <a:endParaRPr lang="en-GB" sz="2400" dirty="0"/>
          </a:p>
          <a:p>
            <a:r>
              <a:rPr lang="en-GB" sz="2400" dirty="0"/>
              <a:t>Discussion amongst each other is allowed and highly recommended</a:t>
            </a:r>
          </a:p>
          <a:p>
            <a:endParaRPr lang="en-GB" sz="2400" dirty="0"/>
          </a:p>
          <a:p>
            <a:r>
              <a:rPr lang="en-GB" sz="2400" dirty="0"/>
              <a:t>Don’t fight the scenario! Try to think how you would act if this was real. You don’t know everything at once in real life. Same goes for the game. Be patient and ride the wave!</a:t>
            </a:r>
          </a:p>
          <a:p>
            <a:endParaRPr lang="nb-NO" sz="2400" dirty="0"/>
          </a:p>
          <a:p>
            <a:endParaRPr lang="nb-NO" sz="2400" dirty="0"/>
          </a:p>
        </p:txBody>
      </p:sp>
    </p:spTree>
    <p:extLst>
      <p:ext uri="{BB962C8B-B14F-4D97-AF65-F5344CB8AC3E}">
        <p14:creationId xmlns:p14="http://schemas.microsoft.com/office/powerpoint/2010/main" val="408959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Something has happened…</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7513516" y="3538679"/>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2">
                    <a:lumMod val="75000"/>
                  </a:schemeClr>
                </a:solidFill>
              </a:rPr>
              <a:t>Listen to the game master!</a:t>
            </a:r>
          </a:p>
        </p:txBody>
      </p:sp>
    </p:spTree>
    <p:extLst>
      <p:ext uri="{BB962C8B-B14F-4D97-AF65-F5344CB8AC3E}">
        <p14:creationId xmlns:p14="http://schemas.microsoft.com/office/powerpoint/2010/main" val="40969738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8am - 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a:t>
            </a:r>
            <a:r>
              <a:rPr lang="en-GB" sz="2200" dirty="0">
                <a:solidFill>
                  <a:srgbClr val="C00000"/>
                </a:solidFill>
              </a:rPr>
              <a:t>PLAYER] </a:t>
            </a:r>
            <a:r>
              <a:rPr lang="en-GB" sz="2200" dirty="0">
                <a:solidFill>
                  <a:schemeClr val="bg1"/>
                </a:solidFill>
              </a:rPr>
              <a:t>gets a phone call from </a:t>
            </a:r>
            <a:r>
              <a:rPr lang="en-GB" sz="2200" dirty="0">
                <a:solidFill>
                  <a:srgbClr val="C00000"/>
                </a:solidFill>
              </a:rPr>
              <a:t>[SOC OR OTHER RELEVANT LOG PERSONNEL] </a:t>
            </a:r>
          </a:p>
          <a:p>
            <a:pPr marL="0" indent="0">
              <a:buNone/>
            </a:pPr>
            <a:endParaRPr lang="en-GB" sz="2200" dirty="0">
              <a:solidFill>
                <a:schemeClr val="bg1"/>
              </a:solidFill>
            </a:endParaRPr>
          </a:p>
          <a:p>
            <a:pPr marL="0" indent="0">
              <a:buNone/>
            </a:pPr>
            <a:r>
              <a:rPr lang="en-GB" sz="2200" dirty="0">
                <a:solidFill>
                  <a:schemeClr val="bg1"/>
                </a:solidFill>
              </a:rPr>
              <a:t>There has been an increase in log activity. Several successful login attempts towards the </a:t>
            </a:r>
            <a:r>
              <a:rPr lang="en-GB" sz="2200" dirty="0">
                <a:solidFill>
                  <a:srgbClr val="C00000"/>
                </a:solidFill>
              </a:rPr>
              <a:t>[INSERT SYSTEM]</a:t>
            </a:r>
            <a:r>
              <a:rPr lang="en-GB" sz="2200" dirty="0">
                <a:solidFill>
                  <a:schemeClr val="bg1"/>
                </a:solidFill>
              </a:rPr>
              <a:t> has been done at odd times for the last two nights.</a:t>
            </a:r>
          </a:p>
          <a:p>
            <a:pPr marL="0" indent="0">
              <a:buNone/>
            </a:pP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31021774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1pm – 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a:t>
            </a:r>
            <a:r>
              <a:rPr lang="en-GB" sz="2200" dirty="0">
                <a:solidFill>
                  <a:srgbClr val="C00000"/>
                </a:solidFill>
              </a:rPr>
              <a:t>DIRECTOR NAME] </a:t>
            </a:r>
            <a:r>
              <a:rPr lang="en-GB" sz="2200" dirty="0">
                <a:solidFill>
                  <a:schemeClr val="bg1"/>
                </a:solidFill>
              </a:rPr>
              <a:t>gets an email. It is a mail from a hacker group stating they have your data.  </a:t>
            </a:r>
          </a:p>
          <a:p>
            <a:pPr marL="0" indent="0">
              <a:buNone/>
            </a:pPr>
            <a:endParaRPr lang="en-GB" sz="2200" dirty="0">
              <a:solidFill>
                <a:schemeClr val="bg1"/>
              </a:solidFill>
            </a:endParaRPr>
          </a:p>
          <a:p>
            <a:pPr marL="0" indent="0">
              <a:buNone/>
            </a:pPr>
            <a:r>
              <a:rPr lang="en-GB" sz="2200" dirty="0">
                <a:solidFill>
                  <a:schemeClr val="bg1"/>
                </a:solidFill>
              </a:rPr>
              <a:t>-  The mail reads: “Pay up 3 million USD to this bitcoin wallet or have the data publicised for everyone to see”</a:t>
            </a:r>
          </a:p>
          <a:p>
            <a:pPr marL="0" indent="0">
              <a:buNone/>
            </a:pP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29218376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1.05pm – </a:t>
            </a:r>
            <a:br>
              <a:rPr lang="en-GB" sz="4800" dirty="0"/>
            </a:br>
            <a:r>
              <a:rPr lang="en-GB" sz="4800" dirty="0"/>
              <a:t>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a:t>
            </a:r>
            <a:r>
              <a:rPr lang="en-GB" sz="2200" dirty="0">
                <a:solidFill>
                  <a:srgbClr val="C00000"/>
                </a:solidFill>
              </a:rPr>
              <a:t>DIRECTOR NAME]</a:t>
            </a:r>
            <a:r>
              <a:rPr lang="en-GB" sz="2200" dirty="0">
                <a:solidFill>
                  <a:schemeClr val="bg1"/>
                </a:solidFill>
              </a:rPr>
              <a:t> calls </a:t>
            </a:r>
            <a:r>
              <a:rPr lang="en-GB" sz="2200" dirty="0">
                <a:solidFill>
                  <a:srgbClr val="C00000"/>
                </a:solidFill>
              </a:rPr>
              <a:t>[PLAYER] </a:t>
            </a:r>
            <a:r>
              <a:rPr lang="en-GB" sz="2200" dirty="0">
                <a:solidFill>
                  <a:schemeClr val="bg1"/>
                </a:solidFill>
              </a:rPr>
              <a:t>to get information. There is a lot of questions.</a:t>
            </a:r>
          </a:p>
          <a:p>
            <a:pPr marL="0" indent="0">
              <a:buNone/>
            </a:pPr>
            <a:endParaRPr lang="en-GB" sz="2200" dirty="0">
              <a:solidFill>
                <a:schemeClr val="bg1"/>
              </a:solidFill>
            </a:endParaRPr>
          </a:p>
          <a:p>
            <a:pPr marL="0" indent="0">
              <a:buNone/>
            </a:pPr>
            <a:r>
              <a:rPr lang="en-GB" sz="2200" dirty="0">
                <a:solidFill>
                  <a:schemeClr val="bg1"/>
                </a:solidFill>
              </a:rPr>
              <a:t>Roll (without modifiers) to see if you will be able to end the call quickly or if you are out of commission to help the team for some time.</a:t>
            </a: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10183982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9pm - 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rgbClr val="C00000"/>
                </a:solidFill>
              </a:rPr>
              <a:t>[Player] </a:t>
            </a:r>
            <a:r>
              <a:rPr lang="en-GB" sz="2200" dirty="0">
                <a:solidFill>
                  <a:schemeClr val="bg1"/>
                </a:solidFill>
              </a:rPr>
              <a:t>gets a call from </a:t>
            </a:r>
            <a:r>
              <a:rPr lang="en-GB" sz="2200" dirty="0">
                <a:solidFill>
                  <a:srgbClr val="C00000"/>
                </a:solidFill>
              </a:rPr>
              <a:t>[DIRECTOR]. </a:t>
            </a:r>
            <a:r>
              <a:rPr lang="en-GB" sz="2200" dirty="0">
                <a:solidFill>
                  <a:schemeClr val="bg1"/>
                </a:solidFill>
              </a:rPr>
              <a:t>Media has alerted them of a tip they have gotten about some data that stems from your company.</a:t>
            </a:r>
          </a:p>
          <a:p>
            <a:pPr marL="0" indent="0">
              <a:buNone/>
            </a:pPr>
            <a:endParaRPr lang="en-GB" sz="2200" dirty="0">
              <a:solidFill>
                <a:srgbClr val="C00000"/>
              </a:solidFill>
            </a:endParaRPr>
          </a:p>
          <a:p>
            <a:pPr marL="0" indent="0">
              <a:buNone/>
            </a:pPr>
            <a:r>
              <a:rPr lang="en-GB" sz="2200" dirty="0">
                <a:solidFill>
                  <a:srgbClr val="C00000"/>
                </a:solidFill>
              </a:rPr>
              <a:t> </a:t>
            </a:r>
            <a:r>
              <a:rPr lang="en-GB" sz="2200" dirty="0">
                <a:solidFill>
                  <a:schemeClr val="bg1"/>
                </a:solidFill>
              </a:rPr>
              <a:t>Regardless of your actions, the hacker group has publicised your data on </a:t>
            </a:r>
            <a:r>
              <a:rPr lang="en-GB" sz="2200" dirty="0" err="1">
                <a:solidFill>
                  <a:schemeClr val="bg1"/>
                </a:solidFill>
              </a:rPr>
              <a:t>Pastebin</a:t>
            </a:r>
            <a:r>
              <a:rPr lang="en-GB" sz="2200" dirty="0">
                <a:solidFill>
                  <a:schemeClr val="bg1"/>
                </a:solidFill>
              </a:rPr>
              <a:t>. </a:t>
            </a:r>
          </a:p>
          <a:p>
            <a:pPr marL="0" indent="0">
              <a:buNone/>
            </a:pPr>
            <a:endParaRPr lang="nb-NO" sz="2200" dirty="0">
              <a:solidFill>
                <a:schemeClr val="bg1"/>
              </a:solidFill>
            </a:endParaRPr>
          </a:p>
        </p:txBody>
      </p:sp>
    </p:spTree>
    <p:extLst>
      <p:ext uri="{BB962C8B-B14F-4D97-AF65-F5344CB8AC3E}">
        <p14:creationId xmlns:p14="http://schemas.microsoft.com/office/powerpoint/2010/main" val="16875942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8am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Several media companies has called and wants a statement about the information leak</a:t>
            </a:r>
          </a:p>
          <a:p>
            <a:pPr marL="0" indent="0">
              <a:buNone/>
            </a:pPr>
            <a:endParaRPr lang="nb-NO" sz="2200" dirty="0">
              <a:solidFill>
                <a:schemeClr val="bg1"/>
              </a:solidFill>
            </a:endParaRPr>
          </a:p>
        </p:txBody>
      </p:sp>
    </p:spTree>
    <p:extLst>
      <p:ext uri="{BB962C8B-B14F-4D97-AF65-F5344CB8AC3E}">
        <p14:creationId xmlns:p14="http://schemas.microsoft.com/office/powerpoint/2010/main" val="9305769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10am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rgbClr val="C00000"/>
                </a:solidFill>
              </a:rPr>
              <a:t>[SUPPORT/RECEPTION-CONTACT POINT] </a:t>
            </a:r>
            <a:r>
              <a:rPr lang="en-GB" sz="2200" dirty="0">
                <a:solidFill>
                  <a:schemeClr val="bg1"/>
                </a:solidFill>
              </a:rPr>
              <a:t>are being flooded with stressed out </a:t>
            </a:r>
            <a:r>
              <a:rPr lang="en-GB" sz="2200" dirty="0">
                <a:solidFill>
                  <a:srgbClr val="C00000"/>
                </a:solidFill>
              </a:rPr>
              <a:t>[CUSTOMERS/USERS]</a:t>
            </a:r>
            <a:r>
              <a:rPr lang="en-GB" sz="2200" dirty="0">
                <a:solidFill>
                  <a:schemeClr val="bg1"/>
                </a:solidFill>
              </a:rPr>
              <a:t>. Each demanding answers on what has been lost of information relevant to them.</a:t>
            </a:r>
          </a:p>
          <a:p>
            <a:pPr marL="0" indent="0">
              <a:buNone/>
            </a:pPr>
            <a:endParaRPr lang="nb-NO" sz="2200" dirty="0">
              <a:solidFill>
                <a:schemeClr val="bg1"/>
              </a:solidFill>
            </a:endParaRPr>
          </a:p>
        </p:txBody>
      </p:sp>
    </p:spTree>
    <p:extLst>
      <p:ext uri="{BB962C8B-B14F-4D97-AF65-F5344CB8AC3E}">
        <p14:creationId xmlns:p14="http://schemas.microsoft.com/office/powerpoint/2010/main" val="31739547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738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 A Cyber Incident Response Game</vt:lpstr>
      <vt:lpstr>Before we begin</vt:lpstr>
      <vt:lpstr>Something has happened…</vt:lpstr>
      <vt:lpstr>8am - Day 1</vt:lpstr>
      <vt:lpstr>1pm – Day 1</vt:lpstr>
      <vt:lpstr>1.05pm –  Day 1</vt:lpstr>
      <vt:lpstr>9pm - Day 1</vt:lpstr>
      <vt:lpstr>8am - Day 2</vt:lpstr>
      <vt:lpstr>10am - Day 2</vt:lpstr>
      <vt:lpstr>10.05am - Day 2</vt:lpstr>
      <vt:lpstr>9am - Day 3</vt:lpstr>
      <vt:lpstr>1pm - Day 3</vt:lpstr>
      <vt:lpstr>Review time!</vt:lpstr>
      <vt:lpstr>Thank you for playing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 A Cyber Incident Response Game</dc:title>
  <dc:creator>Ragnhild Sageng</dc:creator>
  <cp:lastModifiedBy>Ragnhild Sageng</cp:lastModifiedBy>
  <cp:revision>8</cp:revision>
  <dcterms:created xsi:type="dcterms:W3CDTF">2022-05-17T20:11:33Z</dcterms:created>
  <dcterms:modified xsi:type="dcterms:W3CDTF">2022-05-18T21:01:42Z</dcterms:modified>
</cp:coreProperties>
</file>