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450" r:id="rId5"/>
    <p:sldId id="474" r:id="rId6"/>
    <p:sldId id="467" r:id="rId7"/>
    <p:sldId id="475" r:id="rId8"/>
    <p:sldId id="476" r:id="rId9"/>
    <p:sldId id="473" r:id="rId10"/>
    <p:sldId id="4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" id="{7E193029-6832-42CF-AE24-0AE0DA476A36}">
          <p14:sldIdLst>
            <p14:sldId id="450"/>
            <p14:sldId id="474"/>
            <p14:sldId id="467"/>
            <p14:sldId id="475"/>
            <p14:sldId id="476"/>
            <p14:sldId id="473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/>
  <p:cmAuthor id="2" name="david groom" initials="dg" lastIdx="1" clrIdx="1"/>
  <p:cmAuthor id="3" name="Zhang, Jin-Hong" initials="ZJ" lastIdx="2" clrIdx="2">
    <p:extLst>
      <p:ext uri="{19B8F6BF-5375-455C-9EA6-DF929625EA0E}">
        <p15:presenceInfo xmlns:p15="http://schemas.microsoft.com/office/powerpoint/2012/main" userId="S-1-5-21-1343024091-879983540-725345543-3643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23F"/>
    <a:srgbClr val="CCD4E9"/>
    <a:srgbClr val="9FA3A9"/>
    <a:srgbClr val="F48B34"/>
    <a:srgbClr val="1AAC60"/>
    <a:srgbClr val="051D28"/>
    <a:srgbClr val="E5001A"/>
    <a:srgbClr val="FCDB1F"/>
    <a:srgbClr val="224457"/>
    <a:srgbClr val="8F9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3779" autoAdjust="0"/>
  </p:normalViewPr>
  <p:slideViewPr>
    <p:cSldViewPr snapToGrid="0" showGuides="1">
      <p:cViewPr varScale="1">
        <p:scale>
          <a:sx n="49" d="100"/>
          <a:sy n="49" d="100"/>
        </p:scale>
        <p:origin x="122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C2534-6EC5-4747-9DE7-6E78FC844808}" type="doc">
      <dgm:prSet loTypeId="urn:microsoft.com/office/officeart/2011/layout/HexagonRadial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F841FF1-81F5-4461-8CC0-FDD49B1F78A0}">
      <dgm:prSet phldrT="[Text]" custT="1"/>
      <dgm:spPr/>
      <dgm:t>
        <a:bodyPr/>
        <a:lstStyle/>
        <a:p>
          <a:r>
            <a:rPr lang="en-US" sz="1800" dirty="0"/>
            <a:t>PRs</a:t>
          </a:r>
        </a:p>
      </dgm:t>
    </dgm:pt>
    <dgm:pt modelId="{3BBD4CF6-659C-49D7-BC3E-51C8355D9141}" type="parTrans" cxnId="{6E8B4965-84C1-4513-8523-0021374E02B8}">
      <dgm:prSet/>
      <dgm:spPr/>
      <dgm:t>
        <a:bodyPr/>
        <a:lstStyle/>
        <a:p>
          <a:endParaRPr lang="en-US" sz="1800"/>
        </a:p>
      </dgm:t>
    </dgm:pt>
    <dgm:pt modelId="{B6C1C3DA-01C0-4EEB-95BC-2D519CC771B8}" type="sibTrans" cxnId="{6E8B4965-84C1-4513-8523-0021374E02B8}">
      <dgm:prSet/>
      <dgm:spPr/>
      <dgm:t>
        <a:bodyPr/>
        <a:lstStyle/>
        <a:p>
          <a:endParaRPr lang="en-US" sz="1800"/>
        </a:p>
      </dgm:t>
    </dgm:pt>
    <dgm:pt modelId="{843417A9-88E5-41E3-9AF8-91CFA6802962}">
      <dgm:prSet phldrT="[Text]" custT="1"/>
      <dgm:spPr/>
      <dgm:t>
        <a:bodyPr/>
        <a:lstStyle/>
        <a:p>
          <a:r>
            <a:rPr lang="en-US" sz="1800" dirty="0"/>
            <a:t>New bugs</a:t>
          </a:r>
        </a:p>
      </dgm:t>
    </dgm:pt>
    <dgm:pt modelId="{08BAD85F-7A5A-43E4-BF2A-0852AF423A9C}" type="parTrans" cxnId="{1C445EA1-603E-440D-803B-13CEB9D050C3}">
      <dgm:prSet/>
      <dgm:spPr/>
      <dgm:t>
        <a:bodyPr/>
        <a:lstStyle/>
        <a:p>
          <a:endParaRPr lang="en-US" sz="1800"/>
        </a:p>
      </dgm:t>
    </dgm:pt>
    <dgm:pt modelId="{EA5BE64B-5B3C-4076-9D90-831EA74DBC38}" type="sibTrans" cxnId="{1C445EA1-603E-440D-803B-13CEB9D050C3}">
      <dgm:prSet/>
      <dgm:spPr/>
      <dgm:t>
        <a:bodyPr/>
        <a:lstStyle/>
        <a:p>
          <a:endParaRPr lang="en-US" sz="1800"/>
        </a:p>
      </dgm:t>
    </dgm:pt>
    <dgm:pt modelId="{ED828D3E-A6D1-4DEE-AA6F-DE428260E5F0}">
      <dgm:prSet phldrT="[Text]" custT="1"/>
      <dgm:spPr/>
      <dgm:t>
        <a:bodyPr/>
        <a:lstStyle/>
        <a:p>
          <a:r>
            <a:rPr lang="en-US" sz="1800" dirty="0"/>
            <a:t>Coverages</a:t>
          </a:r>
        </a:p>
      </dgm:t>
    </dgm:pt>
    <dgm:pt modelId="{299A94F0-A1FB-4FA8-BFF2-EA5D629D9FC6}" type="parTrans" cxnId="{E0C816D7-444F-4386-8FF1-E523E8C6679C}">
      <dgm:prSet/>
      <dgm:spPr/>
      <dgm:t>
        <a:bodyPr/>
        <a:lstStyle/>
        <a:p>
          <a:endParaRPr lang="en-US" sz="1800"/>
        </a:p>
      </dgm:t>
    </dgm:pt>
    <dgm:pt modelId="{AD0E2437-2986-4B6C-8B26-5C3AB879B15C}" type="sibTrans" cxnId="{E0C816D7-444F-4386-8FF1-E523E8C6679C}">
      <dgm:prSet/>
      <dgm:spPr/>
      <dgm:t>
        <a:bodyPr/>
        <a:lstStyle/>
        <a:p>
          <a:endParaRPr lang="en-US" sz="1800"/>
        </a:p>
      </dgm:t>
    </dgm:pt>
    <dgm:pt modelId="{FFEEC4EA-C1F3-4232-BC1C-DE1F16DE668E}">
      <dgm:prSet phldrT="[Text]" custT="1"/>
      <dgm:spPr/>
      <dgm:t>
        <a:bodyPr/>
        <a:lstStyle/>
        <a:p>
          <a:r>
            <a:rPr lang="en-US" sz="1800" dirty="0"/>
            <a:t>Bad code smell</a:t>
          </a:r>
        </a:p>
      </dgm:t>
    </dgm:pt>
    <dgm:pt modelId="{92FECCB0-24DD-4305-ADA7-EBA2867C17E8}" type="parTrans" cxnId="{9E5F5507-260E-469B-80D8-0CF059B6C875}">
      <dgm:prSet/>
      <dgm:spPr/>
      <dgm:t>
        <a:bodyPr/>
        <a:lstStyle/>
        <a:p>
          <a:endParaRPr lang="en-US" sz="1800"/>
        </a:p>
      </dgm:t>
    </dgm:pt>
    <dgm:pt modelId="{074D3F26-D5A6-47C5-8F78-F85D4DFF0B40}" type="sibTrans" cxnId="{9E5F5507-260E-469B-80D8-0CF059B6C875}">
      <dgm:prSet/>
      <dgm:spPr/>
      <dgm:t>
        <a:bodyPr/>
        <a:lstStyle/>
        <a:p>
          <a:endParaRPr lang="en-US" sz="1800"/>
        </a:p>
      </dgm:t>
    </dgm:pt>
    <dgm:pt modelId="{473C4C29-5062-4B39-A116-CD27B09916A5}">
      <dgm:prSet phldrT="[Text]" custT="1"/>
      <dgm:spPr/>
      <dgm:t>
        <a:bodyPr/>
        <a:lstStyle/>
        <a:p>
          <a:r>
            <a:rPr lang="en-US" sz="1800" b="1" dirty="0"/>
            <a:t>Vulnerabilities</a:t>
          </a:r>
          <a:endParaRPr lang="en-US" sz="1800" dirty="0"/>
        </a:p>
      </dgm:t>
    </dgm:pt>
    <dgm:pt modelId="{C9D26532-227F-4EF6-AC20-F445DDBBE61E}" type="parTrans" cxnId="{9C64E987-0CB7-4AD1-9E6A-E6D049FD5327}">
      <dgm:prSet/>
      <dgm:spPr/>
      <dgm:t>
        <a:bodyPr/>
        <a:lstStyle/>
        <a:p>
          <a:endParaRPr lang="en-US" sz="1800"/>
        </a:p>
      </dgm:t>
    </dgm:pt>
    <dgm:pt modelId="{A143C225-6D72-48C2-8CC4-C271951E2AB5}" type="sibTrans" cxnId="{9C64E987-0CB7-4AD1-9E6A-E6D049FD5327}">
      <dgm:prSet/>
      <dgm:spPr/>
      <dgm:t>
        <a:bodyPr/>
        <a:lstStyle/>
        <a:p>
          <a:endParaRPr lang="en-US" sz="1800"/>
        </a:p>
      </dgm:t>
    </dgm:pt>
    <dgm:pt modelId="{F2DA04EC-BAEA-44DC-A8DB-C83EE4D3176B}">
      <dgm:prSet phldrT="[Text]" custT="1"/>
      <dgm:spPr/>
      <dgm:t>
        <a:bodyPr/>
        <a:lstStyle/>
        <a:p>
          <a:r>
            <a:rPr lang="en-US" sz="1800" dirty="0"/>
            <a:t>Technical debts</a:t>
          </a:r>
        </a:p>
      </dgm:t>
    </dgm:pt>
    <dgm:pt modelId="{767B8072-D9BD-40E9-8E07-5FFC89C1F94F}" type="parTrans" cxnId="{73FCB33E-59E0-4BE8-9431-9A3BF66251CC}">
      <dgm:prSet/>
      <dgm:spPr/>
      <dgm:t>
        <a:bodyPr/>
        <a:lstStyle/>
        <a:p>
          <a:endParaRPr lang="en-US" sz="1800"/>
        </a:p>
      </dgm:t>
    </dgm:pt>
    <dgm:pt modelId="{2A859828-181B-464C-9350-775AC0EFDD36}" type="sibTrans" cxnId="{73FCB33E-59E0-4BE8-9431-9A3BF66251CC}">
      <dgm:prSet/>
      <dgm:spPr/>
      <dgm:t>
        <a:bodyPr/>
        <a:lstStyle/>
        <a:p>
          <a:endParaRPr lang="en-US" sz="1800"/>
        </a:p>
      </dgm:t>
    </dgm:pt>
    <dgm:pt modelId="{D4E3DE90-A268-42CB-998B-EC639DEA5EA9}">
      <dgm:prSet phldrT="[Text]" custT="1"/>
      <dgm:spPr/>
      <dgm:t>
        <a:bodyPr/>
        <a:lstStyle/>
        <a:p>
          <a:r>
            <a:rPr lang="en-US" sz="1800" dirty="0"/>
            <a:t>Cost</a:t>
          </a:r>
        </a:p>
      </dgm:t>
    </dgm:pt>
    <dgm:pt modelId="{A337EF77-2A62-42F2-9DAF-DCED7A9B2D95}" type="parTrans" cxnId="{3E28AFEC-E1BD-476A-BF15-77C4770A9DA0}">
      <dgm:prSet/>
      <dgm:spPr/>
      <dgm:t>
        <a:bodyPr/>
        <a:lstStyle/>
        <a:p>
          <a:endParaRPr lang="en-US" sz="1800"/>
        </a:p>
      </dgm:t>
    </dgm:pt>
    <dgm:pt modelId="{B6B951E1-41D3-4BCC-967D-92468CB35B95}" type="sibTrans" cxnId="{3E28AFEC-E1BD-476A-BF15-77C4770A9DA0}">
      <dgm:prSet/>
      <dgm:spPr/>
      <dgm:t>
        <a:bodyPr/>
        <a:lstStyle/>
        <a:p>
          <a:endParaRPr lang="en-US" sz="1800"/>
        </a:p>
      </dgm:t>
    </dgm:pt>
    <dgm:pt modelId="{D330D83D-BDF2-4A85-B0D0-E7B342ECD848}" type="pres">
      <dgm:prSet presAssocID="{39FC2534-6EC5-4747-9DE7-6E78FC84480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EBD632C-5E16-4D86-923B-9208B43A20B6}" type="pres">
      <dgm:prSet presAssocID="{AF841FF1-81F5-4461-8CC0-FDD49B1F78A0}" presName="Parent" presStyleLbl="node0" presStyleIdx="0" presStyleCnt="1" custLinFactNeighborX="-344" custLinFactNeighborY="-7975">
        <dgm:presLayoutVars>
          <dgm:chMax val="6"/>
          <dgm:chPref val="6"/>
        </dgm:presLayoutVars>
      </dgm:prSet>
      <dgm:spPr/>
    </dgm:pt>
    <dgm:pt modelId="{EF10E947-F941-4162-8D30-E3387221880C}" type="pres">
      <dgm:prSet presAssocID="{843417A9-88E5-41E3-9AF8-91CFA6802962}" presName="Accent1" presStyleCnt="0"/>
      <dgm:spPr/>
    </dgm:pt>
    <dgm:pt modelId="{9BA152F2-B493-4344-BBA7-0CA3A4D82B22}" type="pres">
      <dgm:prSet presAssocID="{843417A9-88E5-41E3-9AF8-91CFA6802962}" presName="Accent" presStyleLbl="bgShp" presStyleIdx="0" presStyleCnt="6"/>
      <dgm:spPr/>
    </dgm:pt>
    <dgm:pt modelId="{B121837C-38AD-4544-8C50-132B6D7B7CA4}" type="pres">
      <dgm:prSet presAssocID="{843417A9-88E5-41E3-9AF8-91CFA6802962}" presName="Child1" presStyleLbl="node1" presStyleIdx="0" presStyleCnt="6" custLinFactNeighborX="-191" custLinFactNeighborY="1390">
        <dgm:presLayoutVars>
          <dgm:chMax val="0"/>
          <dgm:chPref val="0"/>
          <dgm:bulletEnabled val="1"/>
        </dgm:presLayoutVars>
      </dgm:prSet>
      <dgm:spPr/>
    </dgm:pt>
    <dgm:pt modelId="{ABE2B3F5-293F-4EE1-90CD-E01B87017E2A}" type="pres">
      <dgm:prSet presAssocID="{ED828D3E-A6D1-4DEE-AA6F-DE428260E5F0}" presName="Accent2" presStyleCnt="0"/>
      <dgm:spPr/>
    </dgm:pt>
    <dgm:pt modelId="{A328AAD8-9374-4D66-936A-60AAA7EF6241}" type="pres">
      <dgm:prSet presAssocID="{ED828D3E-A6D1-4DEE-AA6F-DE428260E5F0}" presName="Accent" presStyleLbl="bgShp" presStyleIdx="1" presStyleCnt="6"/>
      <dgm:spPr/>
    </dgm:pt>
    <dgm:pt modelId="{994F9647-E4E1-4E09-8CAC-81063624ED95}" type="pres">
      <dgm:prSet presAssocID="{ED828D3E-A6D1-4DEE-AA6F-DE428260E5F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CAB919D-478F-47BB-8521-29BB1DE8A371}" type="pres">
      <dgm:prSet presAssocID="{FFEEC4EA-C1F3-4232-BC1C-DE1F16DE668E}" presName="Accent3" presStyleCnt="0"/>
      <dgm:spPr/>
    </dgm:pt>
    <dgm:pt modelId="{6FB2EDDB-85A3-42B3-B0CA-ED3717386743}" type="pres">
      <dgm:prSet presAssocID="{FFEEC4EA-C1F3-4232-BC1C-DE1F16DE668E}" presName="Accent" presStyleLbl="bgShp" presStyleIdx="2" presStyleCnt="6"/>
      <dgm:spPr/>
    </dgm:pt>
    <dgm:pt modelId="{DD89AA9B-C103-422E-8F40-0CBD0308BAE7}" type="pres">
      <dgm:prSet presAssocID="{FFEEC4EA-C1F3-4232-BC1C-DE1F16DE668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B7A15F3-E503-416C-BD74-925D4EE39A37}" type="pres">
      <dgm:prSet presAssocID="{473C4C29-5062-4B39-A116-CD27B09916A5}" presName="Accent4" presStyleCnt="0"/>
      <dgm:spPr/>
    </dgm:pt>
    <dgm:pt modelId="{A6AF70CF-381A-4017-8A8B-7418BC7EF8B1}" type="pres">
      <dgm:prSet presAssocID="{473C4C29-5062-4B39-A116-CD27B09916A5}" presName="Accent" presStyleLbl="bgShp" presStyleIdx="3" presStyleCnt="6"/>
      <dgm:spPr/>
    </dgm:pt>
    <dgm:pt modelId="{FECD2686-04AD-415C-A0B9-F6B7994FFD09}" type="pres">
      <dgm:prSet presAssocID="{473C4C29-5062-4B39-A116-CD27B09916A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DE36920-E086-4113-A9EB-1E9126212102}" type="pres">
      <dgm:prSet presAssocID="{F2DA04EC-BAEA-44DC-A8DB-C83EE4D3176B}" presName="Accent5" presStyleCnt="0"/>
      <dgm:spPr/>
    </dgm:pt>
    <dgm:pt modelId="{597EDE7E-0D92-4970-B091-3684494C33D3}" type="pres">
      <dgm:prSet presAssocID="{F2DA04EC-BAEA-44DC-A8DB-C83EE4D3176B}" presName="Accent" presStyleLbl="bgShp" presStyleIdx="4" presStyleCnt="6"/>
      <dgm:spPr/>
    </dgm:pt>
    <dgm:pt modelId="{2FF62C50-4B7C-49A2-9C6E-B0200AB05090}" type="pres">
      <dgm:prSet presAssocID="{F2DA04EC-BAEA-44DC-A8DB-C83EE4D3176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7C0919D-CE6E-43A8-B6F6-EAFA7FDB2F0D}" type="pres">
      <dgm:prSet presAssocID="{D4E3DE90-A268-42CB-998B-EC639DEA5EA9}" presName="Accent6" presStyleCnt="0"/>
      <dgm:spPr/>
    </dgm:pt>
    <dgm:pt modelId="{95001BA2-4F00-4C98-97CE-6FA03D7BC9B0}" type="pres">
      <dgm:prSet presAssocID="{D4E3DE90-A268-42CB-998B-EC639DEA5EA9}" presName="Accent" presStyleLbl="bgShp" presStyleIdx="5" presStyleCnt="6"/>
      <dgm:spPr/>
    </dgm:pt>
    <dgm:pt modelId="{73139271-45D3-4079-8DA3-C4A297414B05}" type="pres">
      <dgm:prSet presAssocID="{D4E3DE90-A268-42CB-998B-EC639DEA5EA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E5F5507-260E-469B-80D8-0CF059B6C875}" srcId="{AF841FF1-81F5-4461-8CC0-FDD49B1F78A0}" destId="{FFEEC4EA-C1F3-4232-BC1C-DE1F16DE668E}" srcOrd="2" destOrd="0" parTransId="{92FECCB0-24DD-4305-ADA7-EBA2867C17E8}" sibTransId="{074D3F26-D5A6-47C5-8F78-F85D4DFF0B40}"/>
    <dgm:cxn modelId="{9CCE0615-9B53-4AA4-A44C-007601B866D5}" type="presOf" srcId="{ED828D3E-A6D1-4DEE-AA6F-DE428260E5F0}" destId="{994F9647-E4E1-4E09-8CAC-81063624ED95}" srcOrd="0" destOrd="0" presId="urn:microsoft.com/office/officeart/2011/layout/HexagonRadial"/>
    <dgm:cxn modelId="{4A55A22D-9CAC-4682-B432-C3BEB822F114}" type="presOf" srcId="{FFEEC4EA-C1F3-4232-BC1C-DE1F16DE668E}" destId="{DD89AA9B-C103-422E-8F40-0CBD0308BAE7}" srcOrd="0" destOrd="0" presId="urn:microsoft.com/office/officeart/2011/layout/HexagonRadial"/>
    <dgm:cxn modelId="{6BF25433-3C84-4FDB-97C0-C42A527686C1}" type="presOf" srcId="{473C4C29-5062-4B39-A116-CD27B09916A5}" destId="{FECD2686-04AD-415C-A0B9-F6B7994FFD09}" srcOrd="0" destOrd="0" presId="urn:microsoft.com/office/officeart/2011/layout/HexagonRadial"/>
    <dgm:cxn modelId="{73FCB33E-59E0-4BE8-9431-9A3BF66251CC}" srcId="{AF841FF1-81F5-4461-8CC0-FDD49B1F78A0}" destId="{F2DA04EC-BAEA-44DC-A8DB-C83EE4D3176B}" srcOrd="4" destOrd="0" parTransId="{767B8072-D9BD-40E9-8E07-5FFC89C1F94F}" sibTransId="{2A859828-181B-464C-9350-775AC0EFDD36}"/>
    <dgm:cxn modelId="{6E8B4965-84C1-4513-8523-0021374E02B8}" srcId="{39FC2534-6EC5-4747-9DE7-6E78FC844808}" destId="{AF841FF1-81F5-4461-8CC0-FDD49B1F78A0}" srcOrd="0" destOrd="0" parTransId="{3BBD4CF6-659C-49D7-BC3E-51C8355D9141}" sibTransId="{B6C1C3DA-01C0-4EEB-95BC-2D519CC771B8}"/>
    <dgm:cxn modelId="{1AE18947-B066-4355-8CF0-25E99908B2C2}" type="presOf" srcId="{39FC2534-6EC5-4747-9DE7-6E78FC844808}" destId="{D330D83D-BDF2-4A85-B0D0-E7B342ECD848}" srcOrd="0" destOrd="0" presId="urn:microsoft.com/office/officeart/2011/layout/HexagonRadial"/>
    <dgm:cxn modelId="{452A4A49-5100-4EAC-879D-85FEBAEC46F8}" type="presOf" srcId="{F2DA04EC-BAEA-44DC-A8DB-C83EE4D3176B}" destId="{2FF62C50-4B7C-49A2-9C6E-B0200AB05090}" srcOrd="0" destOrd="0" presId="urn:microsoft.com/office/officeart/2011/layout/HexagonRadial"/>
    <dgm:cxn modelId="{193CA571-D414-4FB1-8E58-923961EF2596}" type="presOf" srcId="{AF841FF1-81F5-4461-8CC0-FDD49B1F78A0}" destId="{8EBD632C-5E16-4D86-923B-9208B43A20B6}" srcOrd="0" destOrd="0" presId="urn:microsoft.com/office/officeart/2011/layout/HexagonRadial"/>
    <dgm:cxn modelId="{9C64E987-0CB7-4AD1-9E6A-E6D049FD5327}" srcId="{AF841FF1-81F5-4461-8CC0-FDD49B1F78A0}" destId="{473C4C29-5062-4B39-A116-CD27B09916A5}" srcOrd="3" destOrd="0" parTransId="{C9D26532-227F-4EF6-AC20-F445DDBBE61E}" sibTransId="{A143C225-6D72-48C2-8CC4-C271951E2AB5}"/>
    <dgm:cxn modelId="{0542A19B-7471-437F-8E73-08832EA14471}" type="presOf" srcId="{D4E3DE90-A268-42CB-998B-EC639DEA5EA9}" destId="{73139271-45D3-4079-8DA3-C4A297414B05}" srcOrd="0" destOrd="0" presId="urn:microsoft.com/office/officeart/2011/layout/HexagonRadial"/>
    <dgm:cxn modelId="{1C445EA1-603E-440D-803B-13CEB9D050C3}" srcId="{AF841FF1-81F5-4461-8CC0-FDD49B1F78A0}" destId="{843417A9-88E5-41E3-9AF8-91CFA6802962}" srcOrd="0" destOrd="0" parTransId="{08BAD85F-7A5A-43E4-BF2A-0852AF423A9C}" sibTransId="{EA5BE64B-5B3C-4076-9D90-831EA74DBC38}"/>
    <dgm:cxn modelId="{E0C816D7-444F-4386-8FF1-E523E8C6679C}" srcId="{AF841FF1-81F5-4461-8CC0-FDD49B1F78A0}" destId="{ED828D3E-A6D1-4DEE-AA6F-DE428260E5F0}" srcOrd="1" destOrd="0" parTransId="{299A94F0-A1FB-4FA8-BFF2-EA5D629D9FC6}" sibTransId="{AD0E2437-2986-4B6C-8B26-5C3AB879B15C}"/>
    <dgm:cxn modelId="{E1B11BE2-45DF-429C-815D-C5A413471CEE}" type="presOf" srcId="{843417A9-88E5-41E3-9AF8-91CFA6802962}" destId="{B121837C-38AD-4544-8C50-132B6D7B7CA4}" srcOrd="0" destOrd="0" presId="urn:microsoft.com/office/officeart/2011/layout/HexagonRadial"/>
    <dgm:cxn modelId="{3E28AFEC-E1BD-476A-BF15-77C4770A9DA0}" srcId="{AF841FF1-81F5-4461-8CC0-FDD49B1F78A0}" destId="{D4E3DE90-A268-42CB-998B-EC639DEA5EA9}" srcOrd="5" destOrd="0" parTransId="{A337EF77-2A62-42F2-9DAF-DCED7A9B2D95}" sibTransId="{B6B951E1-41D3-4BCC-967D-92468CB35B95}"/>
    <dgm:cxn modelId="{24F77988-F619-46E0-BE95-DDDDB05508DA}" type="presParOf" srcId="{D330D83D-BDF2-4A85-B0D0-E7B342ECD848}" destId="{8EBD632C-5E16-4D86-923B-9208B43A20B6}" srcOrd="0" destOrd="0" presId="urn:microsoft.com/office/officeart/2011/layout/HexagonRadial"/>
    <dgm:cxn modelId="{695AF6B0-FED4-4802-BADF-562B4C1A6242}" type="presParOf" srcId="{D330D83D-BDF2-4A85-B0D0-E7B342ECD848}" destId="{EF10E947-F941-4162-8D30-E3387221880C}" srcOrd="1" destOrd="0" presId="urn:microsoft.com/office/officeart/2011/layout/HexagonRadial"/>
    <dgm:cxn modelId="{A83BE0D2-4EFE-4FD2-AC21-2F85E9441148}" type="presParOf" srcId="{EF10E947-F941-4162-8D30-E3387221880C}" destId="{9BA152F2-B493-4344-BBA7-0CA3A4D82B22}" srcOrd="0" destOrd="0" presId="urn:microsoft.com/office/officeart/2011/layout/HexagonRadial"/>
    <dgm:cxn modelId="{23491114-399F-4C64-9F50-D4C3489659DC}" type="presParOf" srcId="{D330D83D-BDF2-4A85-B0D0-E7B342ECD848}" destId="{B121837C-38AD-4544-8C50-132B6D7B7CA4}" srcOrd="2" destOrd="0" presId="urn:microsoft.com/office/officeart/2011/layout/HexagonRadial"/>
    <dgm:cxn modelId="{6F2FA0DD-EFA7-4E73-87E9-2213E8F13CAD}" type="presParOf" srcId="{D330D83D-BDF2-4A85-B0D0-E7B342ECD848}" destId="{ABE2B3F5-293F-4EE1-90CD-E01B87017E2A}" srcOrd="3" destOrd="0" presId="urn:microsoft.com/office/officeart/2011/layout/HexagonRadial"/>
    <dgm:cxn modelId="{55FC017D-702F-4349-9C1C-3E42E32BC117}" type="presParOf" srcId="{ABE2B3F5-293F-4EE1-90CD-E01B87017E2A}" destId="{A328AAD8-9374-4D66-936A-60AAA7EF6241}" srcOrd="0" destOrd="0" presId="urn:microsoft.com/office/officeart/2011/layout/HexagonRadial"/>
    <dgm:cxn modelId="{EB61B3C0-A070-444E-8D37-8677D2D65246}" type="presParOf" srcId="{D330D83D-BDF2-4A85-B0D0-E7B342ECD848}" destId="{994F9647-E4E1-4E09-8CAC-81063624ED95}" srcOrd="4" destOrd="0" presId="urn:microsoft.com/office/officeart/2011/layout/HexagonRadial"/>
    <dgm:cxn modelId="{32B4657D-FA69-48EB-9D51-DB78A06AE82D}" type="presParOf" srcId="{D330D83D-BDF2-4A85-B0D0-E7B342ECD848}" destId="{7CAB919D-478F-47BB-8521-29BB1DE8A371}" srcOrd="5" destOrd="0" presId="urn:microsoft.com/office/officeart/2011/layout/HexagonRadial"/>
    <dgm:cxn modelId="{519744A9-0119-4E8E-9266-298260CFE25A}" type="presParOf" srcId="{7CAB919D-478F-47BB-8521-29BB1DE8A371}" destId="{6FB2EDDB-85A3-42B3-B0CA-ED3717386743}" srcOrd="0" destOrd="0" presId="urn:microsoft.com/office/officeart/2011/layout/HexagonRadial"/>
    <dgm:cxn modelId="{FBC23258-4637-401E-8170-72757718A3AF}" type="presParOf" srcId="{D330D83D-BDF2-4A85-B0D0-E7B342ECD848}" destId="{DD89AA9B-C103-422E-8F40-0CBD0308BAE7}" srcOrd="6" destOrd="0" presId="urn:microsoft.com/office/officeart/2011/layout/HexagonRadial"/>
    <dgm:cxn modelId="{443785B6-EC66-4470-A3B7-B5A2BB0A833E}" type="presParOf" srcId="{D330D83D-BDF2-4A85-B0D0-E7B342ECD848}" destId="{6B7A15F3-E503-416C-BD74-925D4EE39A37}" srcOrd="7" destOrd="0" presId="urn:microsoft.com/office/officeart/2011/layout/HexagonRadial"/>
    <dgm:cxn modelId="{82DF2446-B09D-4DA4-AC1C-001BF4E82FE8}" type="presParOf" srcId="{6B7A15F3-E503-416C-BD74-925D4EE39A37}" destId="{A6AF70CF-381A-4017-8A8B-7418BC7EF8B1}" srcOrd="0" destOrd="0" presId="urn:microsoft.com/office/officeart/2011/layout/HexagonRadial"/>
    <dgm:cxn modelId="{ACF84033-6835-4CDC-8458-C5C45CC72B68}" type="presParOf" srcId="{D330D83D-BDF2-4A85-B0D0-E7B342ECD848}" destId="{FECD2686-04AD-415C-A0B9-F6B7994FFD09}" srcOrd="8" destOrd="0" presId="urn:microsoft.com/office/officeart/2011/layout/HexagonRadial"/>
    <dgm:cxn modelId="{F71B3B4A-F6BC-4481-A868-321B2FDDD867}" type="presParOf" srcId="{D330D83D-BDF2-4A85-B0D0-E7B342ECD848}" destId="{7DE36920-E086-4113-A9EB-1E9126212102}" srcOrd="9" destOrd="0" presId="urn:microsoft.com/office/officeart/2011/layout/HexagonRadial"/>
    <dgm:cxn modelId="{7B08D56C-4A31-4D06-9BC1-1BA521EB4506}" type="presParOf" srcId="{7DE36920-E086-4113-A9EB-1E9126212102}" destId="{597EDE7E-0D92-4970-B091-3684494C33D3}" srcOrd="0" destOrd="0" presId="urn:microsoft.com/office/officeart/2011/layout/HexagonRadial"/>
    <dgm:cxn modelId="{3A1C016B-22F0-422B-8477-A34C2E65B564}" type="presParOf" srcId="{D330D83D-BDF2-4A85-B0D0-E7B342ECD848}" destId="{2FF62C50-4B7C-49A2-9C6E-B0200AB05090}" srcOrd="10" destOrd="0" presId="urn:microsoft.com/office/officeart/2011/layout/HexagonRadial"/>
    <dgm:cxn modelId="{4EEF5D94-A34F-41AA-A488-99F082B31EBA}" type="presParOf" srcId="{D330D83D-BDF2-4A85-B0D0-E7B342ECD848}" destId="{47C0919D-CE6E-43A8-B6F6-EAFA7FDB2F0D}" srcOrd="11" destOrd="0" presId="urn:microsoft.com/office/officeart/2011/layout/HexagonRadial"/>
    <dgm:cxn modelId="{AB818E3D-BD6A-4C0D-B21F-FE020ADA5E8C}" type="presParOf" srcId="{47C0919D-CE6E-43A8-B6F6-EAFA7FDB2F0D}" destId="{95001BA2-4F00-4C98-97CE-6FA03D7BC9B0}" srcOrd="0" destOrd="0" presId="urn:microsoft.com/office/officeart/2011/layout/HexagonRadial"/>
    <dgm:cxn modelId="{892E5F5D-20CB-4E5D-BB40-021B3ECB92A5}" type="presParOf" srcId="{D330D83D-BDF2-4A85-B0D0-E7B342ECD848}" destId="{73139271-45D3-4079-8DA3-C4A297414B0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D632C-5E16-4D86-923B-9208B43A20B6}">
      <dsp:nvSpPr>
        <dsp:cNvPr id="0" name=""/>
        <dsp:cNvSpPr/>
      </dsp:nvSpPr>
      <dsp:spPr>
        <a:xfrm>
          <a:off x="4257746" y="1280653"/>
          <a:ext cx="1784216" cy="154341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PRs</a:t>
          </a:r>
        </a:p>
      </dsp:txBody>
      <dsp:txXfrm>
        <a:off x="4553416" y="1536419"/>
        <a:ext cx="1192876" cy="1031887"/>
      </dsp:txXfrm>
    </dsp:sp>
    <dsp:sp modelId="{A328AAD8-9374-4D66-936A-60AAA7EF6241}">
      <dsp:nvSpPr>
        <dsp:cNvPr id="0" name=""/>
        <dsp:cNvSpPr/>
      </dsp:nvSpPr>
      <dsp:spPr>
        <a:xfrm>
          <a:off x="53811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837C-38AD-4544-8C50-132B6D7B7CA4}">
      <dsp:nvSpPr>
        <dsp:cNvPr id="0" name=""/>
        <dsp:cNvSpPr/>
      </dsp:nvSpPr>
      <dsp:spPr>
        <a:xfrm>
          <a:off x="4425443" y="17582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bugs</a:t>
          </a:r>
        </a:p>
      </dsp:txBody>
      <dsp:txXfrm>
        <a:off x="4667753" y="227208"/>
        <a:ext cx="977532" cy="845681"/>
      </dsp:txXfrm>
    </dsp:sp>
    <dsp:sp modelId="{6FB2EDDB-85A3-42B3-B0CA-ED3717386743}">
      <dsp:nvSpPr>
        <dsp:cNvPr id="0" name=""/>
        <dsp:cNvSpPr/>
      </dsp:nvSpPr>
      <dsp:spPr>
        <a:xfrm>
          <a:off x="61667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F9647-E4E1-4E09-8CAC-81063624ED95}">
      <dsp:nvSpPr>
        <dsp:cNvPr id="0" name=""/>
        <dsp:cNvSpPr/>
      </dsp:nvSpPr>
      <dsp:spPr>
        <a:xfrm>
          <a:off x="57692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212479"/>
            <a:satOff val="3906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Coverages</a:t>
          </a:r>
        </a:p>
      </dsp:txBody>
      <dsp:txXfrm>
        <a:off x="6011510" y="987645"/>
        <a:ext cx="977532" cy="845681"/>
      </dsp:txXfrm>
    </dsp:sp>
    <dsp:sp modelId="{A6AF70CF-381A-4017-8A8B-7418BC7EF8B1}">
      <dsp:nvSpPr>
        <dsp:cNvPr id="0" name=""/>
        <dsp:cNvSpPr/>
      </dsp:nvSpPr>
      <dsp:spPr>
        <a:xfrm>
          <a:off x="56210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9AA9B-C103-422E-8F40-0CBD0308BAE7}">
      <dsp:nvSpPr>
        <dsp:cNvPr id="0" name=""/>
        <dsp:cNvSpPr/>
      </dsp:nvSpPr>
      <dsp:spPr>
        <a:xfrm>
          <a:off x="57692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424958"/>
            <a:satOff val="781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Bad code smell</a:t>
          </a:r>
        </a:p>
      </dsp:txBody>
      <dsp:txXfrm>
        <a:off x="6011510" y="2517140"/>
        <a:ext cx="977532" cy="845681"/>
      </dsp:txXfrm>
    </dsp:sp>
    <dsp:sp modelId="{597EDE7E-0D92-4970-B091-3684494C33D3}">
      <dsp:nvSpPr>
        <dsp:cNvPr id="0" name=""/>
        <dsp:cNvSpPr/>
      </dsp:nvSpPr>
      <dsp:spPr>
        <a:xfrm>
          <a:off x="42672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D2686-04AD-415C-A0B9-F6B7994FFD09}">
      <dsp:nvSpPr>
        <dsp:cNvPr id="0" name=""/>
        <dsp:cNvSpPr/>
      </dsp:nvSpPr>
      <dsp:spPr>
        <a:xfrm>
          <a:off x="4428236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637437"/>
            <a:satOff val="11718"/>
            <a:lumOff val="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Vulnerabilities</a:t>
          </a:r>
          <a:endParaRPr lang="en-US" sz="1800" kern="1200" dirty="0"/>
        </a:p>
      </dsp:txBody>
      <dsp:txXfrm>
        <a:off x="4670546" y="3296030"/>
        <a:ext cx="977532" cy="845681"/>
      </dsp:txXfrm>
    </dsp:sp>
    <dsp:sp modelId="{95001BA2-4F00-4C98-97CE-6FA03D7BC9B0}">
      <dsp:nvSpPr>
        <dsp:cNvPr id="0" name=""/>
        <dsp:cNvSpPr/>
      </dsp:nvSpPr>
      <dsp:spPr>
        <a:xfrm>
          <a:off x="34686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62C50-4B7C-49A2-9C6E-B0200AB05090}">
      <dsp:nvSpPr>
        <dsp:cNvPr id="0" name=""/>
        <dsp:cNvSpPr/>
      </dsp:nvSpPr>
      <dsp:spPr>
        <a:xfrm>
          <a:off x="30810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849916"/>
            <a:satOff val="15624"/>
            <a:lumOff val="1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debts</a:t>
          </a:r>
        </a:p>
      </dsp:txBody>
      <dsp:txXfrm>
        <a:off x="3323356" y="2518010"/>
        <a:ext cx="977532" cy="845681"/>
      </dsp:txXfrm>
    </dsp:sp>
    <dsp:sp modelId="{73139271-45D3-4079-8DA3-C4A297414B05}">
      <dsp:nvSpPr>
        <dsp:cNvPr id="0" name=""/>
        <dsp:cNvSpPr/>
      </dsp:nvSpPr>
      <dsp:spPr>
        <a:xfrm>
          <a:off x="3081046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1062395"/>
            <a:satOff val="19530"/>
            <a:lumOff val="1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Cost</a:t>
          </a:r>
        </a:p>
      </dsp:txBody>
      <dsp:txXfrm>
        <a:off x="3323356" y="985904"/>
        <a:ext cx="977532" cy="84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houston.softwaregrp.net/SMA-RnD/suite-deployer-base/pull/32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</a:t>
            </a:r>
          </a:p>
          <a:p>
            <a:r>
              <a:rPr lang="en-US" dirty="0"/>
              <a:t>I am </a:t>
            </a:r>
            <a:r>
              <a:rPr lang="en-US" dirty="0" err="1"/>
              <a:t>lixue</a:t>
            </a:r>
            <a:r>
              <a:rPr lang="en-US" dirty="0"/>
              <a:t> , my  team members are </a:t>
            </a:r>
            <a:r>
              <a:rPr lang="en-US" dirty="0" err="1"/>
              <a:t>zongming</a:t>
            </a:r>
            <a:r>
              <a:rPr lang="en-US" dirty="0"/>
              <a:t> and </a:t>
            </a:r>
            <a:r>
              <a:rPr lang="en-US" dirty="0" err="1"/>
              <a:t>chengche</a:t>
            </a:r>
            <a:r>
              <a:rPr lang="en-US" altLang="zh-CN" dirty="0" err="1"/>
              <a:t>ng</a:t>
            </a:r>
            <a:r>
              <a:rPr lang="en-US" altLang="zh-CN" dirty="0"/>
              <a:t>.</a:t>
            </a:r>
          </a:p>
          <a:p>
            <a:r>
              <a:rPr lang="en-US" dirty="0"/>
              <a:t>Our topic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2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dirty="0"/>
              <a:t>In our daily work, One PR may contain  </a:t>
            </a:r>
            <a:r>
              <a:rPr lang="en-US" sz="1200" u="sng" dirty="0" err="1"/>
              <a:t>new_bugs</a:t>
            </a:r>
            <a:r>
              <a:rPr lang="en-US" sz="1200" u="sng" dirty="0"/>
              <a:t>, bad code </a:t>
            </a:r>
            <a:r>
              <a:rPr lang="en-US" sz="1200" u="sng" dirty="0" err="1"/>
              <a:t>smell,,low</a:t>
            </a:r>
            <a:r>
              <a:rPr lang="en-US" sz="1200" u="sng" dirty="0"/>
              <a:t> coverage  … </a:t>
            </a:r>
            <a:r>
              <a:rPr lang="en-US" altLang="zh-CN" sz="1200" u="sng" dirty="0"/>
              <a:t>and many other problems</a:t>
            </a:r>
            <a:endParaRPr lang="en-US" sz="1200" u="sng" dirty="0"/>
          </a:p>
          <a:p>
            <a:r>
              <a:rPr lang="en-US" sz="1200" u="sng" dirty="0"/>
              <a:t>But  it’s hard for the reviewer to figure out all the thing. It’s a high requirement for our colleagues.  and it does cost time.</a:t>
            </a:r>
          </a:p>
          <a:p>
            <a:r>
              <a:rPr lang="en-US" sz="1200" u="sng" dirty="0"/>
              <a:t> And  </a:t>
            </a:r>
            <a:r>
              <a:rPr lang="en-US" altLang="zh-CN" sz="1200" u="sng" dirty="0"/>
              <a:t>Time  is life ~ </a:t>
            </a:r>
            <a:endParaRPr lang="en-US" sz="1200" u="sng" dirty="0"/>
          </a:p>
          <a:p>
            <a:endParaRPr lang="en-US" sz="1200" u="sng" dirty="0"/>
          </a:p>
          <a:p>
            <a:r>
              <a:rPr lang="en-US" sz="1200" u="sng" dirty="0"/>
              <a:t>So The reality is </a:t>
            </a:r>
            <a:r>
              <a:rPr lang="zh-CN" altLang="en-US" sz="1200" u="sng" dirty="0"/>
              <a:t>： </a:t>
            </a:r>
            <a:endParaRPr lang="en-US" sz="1200" u="sng" dirty="0"/>
          </a:p>
          <a:p>
            <a:r>
              <a:rPr lang="en-US" sz="1200" u="sng" dirty="0"/>
              <a:t>Code </a:t>
            </a:r>
            <a:r>
              <a:rPr lang="en-US" altLang="zh-CN" sz="1200" u="sng" dirty="0"/>
              <a:t>is  merged into master , without UT </a:t>
            </a:r>
          </a:p>
          <a:p>
            <a:r>
              <a:rPr lang="en-US" sz="1200" u="sng" dirty="0"/>
              <a:t>And can also be merged with </a:t>
            </a:r>
            <a:r>
              <a:rPr lang="en-US" altLang="zh-CN" sz="1200" u="sng" dirty="0"/>
              <a:t>critical, blocked issues.</a:t>
            </a:r>
          </a:p>
          <a:p>
            <a:endParaRPr lang="en-US" altLang="zh-CN" sz="1200" u="sng" dirty="0"/>
          </a:p>
          <a:p>
            <a:r>
              <a:rPr lang="en-US" altLang="zh-CN" sz="1200" u="sng" dirty="0"/>
              <a:t>All those defects can be scanned by sonar, we can get the results in our daily report.</a:t>
            </a:r>
          </a:p>
          <a:p>
            <a:endParaRPr lang="en-US" altLang="zh-CN" sz="1200" u="sng" dirty="0"/>
          </a:p>
          <a:p>
            <a:r>
              <a:rPr lang="en-US" altLang="zh-CN" sz="1200" u="sng" dirty="0"/>
              <a:t>but it’s already late.</a:t>
            </a:r>
          </a:p>
          <a:p>
            <a:endParaRPr lang="en-US" altLang="zh-CN" sz="1200" u="sng" dirty="0"/>
          </a:p>
          <a:p>
            <a:r>
              <a:rPr lang="en-US" altLang="zh-CN" sz="1200" u="sng" dirty="0"/>
              <a:t>For the other side, </a:t>
            </a:r>
          </a:p>
          <a:p>
            <a:endParaRPr lang="en-US" altLang="zh-CN" sz="1200" u="sng" dirty="0"/>
          </a:p>
          <a:p>
            <a:r>
              <a:rPr lang="en-US" altLang="zh-CN" sz="1200" u="sng" dirty="0"/>
              <a:t>And even we have the PR’s scan result </a:t>
            </a:r>
          </a:p>
          <a:p>
            <a:r>
              <a:rPr lang="en-US" altLang="zh-CN" sz="1200" u="sng" dirty="0"/>
              <a:t>, we can’t determine whether the PR is ok to merge.</a:t>
            </a:r>
          </a:p>
          <a:p>
            <a:r>
              <a:rPr lang="en-US" altLang="zh-CN" sz="1200" u="sng" dirty="0"/>
              <a:t>Because it’s a high level information.</a:t>
            </a:r>
          </a:p>
          <a:p>
            <a:endParaRPr lang="en-US" altLang="zh-CN" sz="1200" u="sng" dirty="0"/>
          </a:p>
          <a:p>
            <a:r>
              <a:rPr lang="en-US" altLang="zh-CN" sz="1200" u="sng" dirty="0"/>
              <a:t>We can’t determine whether the PR is ok according the whole repo’s coverages and bugs.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-sonar scan at the very begging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Customize the Quality Gate based on your repo’s current status.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designed the Quality Gate for single file. Each repo should have it’s own based on it’s status.</a:t>
            </a:r>
          </a:p>
          <a:p>
            <a:pPr marL="0" indent="0">
              <a:buFontTx/>
              <a:buNone/>
            </a:pPr>
            <a:r>
              <a:rPr lang="en-US" dirty="0"/>
              <a:t>We focus on following metrics. </a:t>
            </a:r>
          </a:p>
          <a:p>
            <a:pPr marL="0" indent="0">
              <a:buFontTx/>
              <a:buNone/>
            </a:pPr>
            <a:r>
              <a:rPr lang="en-US" dirty="0"/>
              <a:t>Coverage, bugs, rating ,</a:t>
            </a:r>
          </a:p>
          <a:p>
            <a:pPr marL="0" indent="0">
              <a:buFontTx/>
              <a:buNone/>
            </a:pPr>
            <a:r>
              <a:rPr lang="en-US" dirty="0"/>
              <a:t>The information will be marked as red when it violates the quality gate.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3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Step1: configure webhook at repo side and job side, configure triggering condition - When PR(</a:t>
            </a:r>
            <a:r>
              <a:rPr lang="en-US" sz="1200" dirty="0" err="1"/>
              <a:t>opened,changed</a:t>
            </a:r>
            <a:r>
              <a:rPr lang="en-US" sz="1200" dirty="0"/>
              <a:t>)/comments “sonar”</a:t>
            </a:r>
          </a:p>
          <a:p>
            <a:pPr marL="0" indent="0">
              <a:buNone/>
            </a:pPr>
            <a:r>
              <a:rPr lang="en-US" sz="1200" dirty="0"/>
              <a:t>Step2: trigger sonar to scan repo code.(</a:t>
            </a:r>
            <a:r>
              <a:rPr lang="en-US" sz="1200" dirty="0" err="1"/>
              <a:t>pr</a:t>
            </a:r>
            <a:r>
              <a:rPr lang="en-US" sz="1200" dirty="0"/>
              <a:t>/{$</a:t>
            </a:r>
            <a:r>
              <a:rPr lang="en-US" sz="1200" dirty="0" err="1"/>
              <a:t>prNum</a:t>
            </a:r>
            <a:r>
              <a:rPr lang="en-US" sz="1200" dirty="0"/>
              <a:t>/merge} and analyze the code quality. </a:t>
            </a:r>
          </a:p>
          <a:p>
            <a:pPr marL="0" indent="0">
              <a:buNone/>
            </a:pPr>
            <a:r>
              <a:rPr lang="en-US" sz="1200" dirty="0"/>
              <a:t>Step3: get PR’s “Files Changed” List by calling GitHub API</a:t>
            </a:r>
          </a:p>
          <a:p>
            <a:pPr marL="0" indent="0">
              <a:buNone/>
            </a:pPr>
            <a:r>
              <a:rPr lang="en-US" sz="1200" dirty="0"/>
              <a:t>Step4: Collect </a:t>
            </a:r>
            <a:r>
              <a:rPr lang="en-US" altLang="zh-CN" sz="1200" dirty="0"/>
              <a:t>sonar metrics value for single file (xx.java and skipped xxTest.java) with 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sz="1200" dirty="0"/>
              <a:t>Step5: Organize sonar scan result and send Email, and mark job status as fail  if you break the rules.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4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Step1: configure webhook. Which can help us to trigger job when </a:t>
            </a:r>
            <a:r>
              <a:rPr lang="en-US" sz="1200" dirty="0" err="1"/>
              <a:t>When</a:t>
            </a:r>
            <a:r>
              <a:rPr lang="en-US" sz="1200" dirty="0"/>
              <a:t> PR(opened) and comments “sonar”. Then jobs are triggered .</a:t>
            </a:r>
          </a:p>
          <a:p>
            <a:pPr marL="0" indent="0">
              <a:buNone/>
            </a:pPr>
            <a:r>
              <a:rPr lang="en-US" sz="1200" dirty="0"/>
              <a:t>Step2: trigger sonar to scan repo code.(</a:t>
            </a:r>
            <a:r>
              <a:rPr lang="en-US" sz="1200" dirty="0" err="1"/>
              <a:t>pr</a:t>
            </a:r>
            <a:r>
              <a:rPr lang="en-US" sz="1200" dirty="0"/>
              <a:t>/{$</a:t>
            </a:r>
            <a:r>
              <a:rPr lang="en-US" sz="1200" dirty="0" err="1"/>
              <a:t>prNum</a:t>
            </a:r>
            <a:r>
              <a:rPr lang="en-US" sz="1200" dirty="0"/>
              <a:t>/merge} and analyze the code quality. </a:t>
            </a:r>
          </a:p>
          <a:p>
            <a:pPr marL="0" indent="0">
              <a:buNone/>
            </a:pPr>
            <a:r>
              <a:rPr lang="en-US" sz="1200" dirty="0"/>
              <a:t>Step3: get PR’s “Files Changed” List by calling GitHub API</a:t>
            </a:r>
          </a:p>
          <a:p>
            <a:pPr marL="0" indent="0">
              <a:buNone/>
            </a:pPr>
            <a:r>
              <a:rPr lang="en-US" sz="1200" dirty="0"/>
              <a:t>Step4: Collect </a:t>
            </a:r>
            <a:r>
              <a:rPr lang="en-US" altLang="zh-CN" sz="1200" dirty="0"/>
              <a:t>sonar metrics value for single file by calling sonar APIs </a:t>
            </a:r>
          </a:p>
          <a:p>
            <a:pPr marL="0" indent="0">
              <a:buNone/>
            </a:pPr>
            <a:r>
              <a:rPr lang="en-US" sz="1200" dirty="0"/>
              <a:t>Step5: Organize sonar scan result and send Email,  and mark job status. If the File Changes in the PR is following the Quality Gate, it will be green,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2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https://github.houston.softwaregrp.net/SMA-RnD/suite-deployer-base/pull/322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3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48005" y="1"/>
            <a:ext cx="1799697" cy="1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005" y="766395"/>
            <a:ext cx="1930326" cy="467406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97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Indi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2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6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k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3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Aquamar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6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6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4" y="428625"/>
            <a:ext cx="10408603" cy="1262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784" y="1828800"/>
            <a:ext cx="5081161" cy="54864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447925"/>
            <a:ext cx="5084970" cy="37417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086350" cy="54864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7925"/>
            <a:ext cx="5086350" cy="37417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0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4" y="1825625"/>
            <a:ext cx="5084971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390" y="1825625"/>
            <a:ext cx="5081159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1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46785" y="1825625"/>
            <a:ext cx="3268376" cy="4351338"/>
          </a:xfrm>
        </p:spPr>
        <p:txBody>
          <a:bodyPr/>
          <a:lstStyle>
            <a:lvl1pPr marL="228600" indent="-22860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427034" y="1825625"/>
            <a:ext cx="3229804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7868712" y="1825625"/>
            <a:ext cx="3367536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047749" y="1825626"/>
            <a:ext cx="6145191" cy="4226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400925" y="1816100"/>
            <a:ext cx="3857625" cy="4238625"/>
          </a:xfrm>
        </p:spPr>
        <p:txBody>
          <a:bodyPr/>
          <a:lstStyle>
            <a:lvl1pPr marL="0" indent="0">
              <a:buNone/>
              <a:defRPr/>
            </a:lvl1pPr>
            <a:lvl2pPr marL="285750" indent="0">
              <a:buNone/>
              <a:defRPr/>
            </a:lvl2pPr>
            <a:lvl3pPr marL="577850" indent="0">
              <a:buNone/>
              <a:defRPr/>
            </a:lvl3pPr>
            <a:lvl4pPr marL="74295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266985" y="1825626"/>
            <a:ext cx="4991565" cy="4226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6785" y="1825626"/>
            <a:ext cx="5063722" cy="4238625"/>
          </a:xfrm>
        </p:spPr>
        <p:txBody>
          <a:bodyPr/>
          <a:lstStyle>
            <a:lvl1pPr marL="0" indent="0">
              <a:buNone/>
              <a:defRPr/>
            </a:lvl1pPr>
            <a:lvl2pPr marL="285750" indent="0">
              <a:buNone/>
              <a:defRPr/>
            </a:lvl2pPr>
            <a:lvl3pPr marL="577850" indent="0">
              <a:buNone/>
              <a:defRPr/>
            </a:lvl3pPr>
            <a:lvl4pPr marL="74295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24" y="1951464"/>
            <a:ext cx="4383498" cy="39363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0" y="1"/>
            <a:ext cx="6000750" cy="695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37424" cy="200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Title Slide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48005" y="1"/>
            <a:ext cx="1799697" cy="1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005" y="766395"/>
            <a:ext cx="1930326" cy="467406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16506"/>
            <a:ext cx="10579608" cy="164592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70403"/>
            <a:ext cx="10579608" cy="8618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20537" y="5279564"/>
            <a:ext cx="4007404" cy="83631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>
                <a:solidFill>
                  <a:schemeClr val="bg1"/>
                </a:solidFill>
              </a:defRPr>
            </a:lvl2pPr>
            <a:lvl3pPr marL="400050" indent="0">
              <a:buNone/>
              <a:defRPr>
                <a:solidFill>
                  <a:schemeClr val="bg1"/>
                </a:solidFill>
              </a:defRPr>
            </a:lvl3pPr>
            <a:lvl4pPr marL="571500" indent="0">
              <a:buNone/>
              <a:defRPr>
                <a:solidFill>
                  <a:schemeClr val="bg1"/>
                </a:solidFill>
              </a:defRPr>
            </a:lvl4pPr>
            <a:lvl5pPr marL="7429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9876" y="1951464"/>
            <a:ext cx="4383498" cy="39363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0" y="1"/>
            <a:ext cx="6000750" cy="695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6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41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5526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48005" y="1"/>
            <a:ext cx="1799697" cy="1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005" y="766395"/>
            <a:ext cx="1930326" cy="467406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www.microfocus.com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er OneSlider - 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7" y="429274"/>
            <a:ext cx="8029262" cy="107622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6786" y="967383"/>
            <a:ext cx="8029263" cy="772518"/>
          </a:xfrm>
        </p:spPr>
        <p:txBody>
          <a:bodyPr tIns="36000"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946787" y="1820864"/>
            <a:ext cx="5047613" cy="4370634"/>
          </a:xfrm>
        </p:spPr>
        <p:txBody>
          <a:bodyPr tIns="90000" rIns="0"/>
          <a:lstStyle>
            <a:lvl1pPr>
              <a:defRPr/>
            </a:lvl1pPr>
          </a:lstStyle>
          <a:p>
            <a:pPr lvl="0"/>
            <a:r>
              <a:rPr lang="en-US" dirty="0"/>
              <a:t>Challenge, Solution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CB09C5D-D5CE-43D8-AB27-26F2870E8AE6}"/>
              </a:ext>
            </a:extLst>
          </p:cNvPr>
          <p:cNvSpPr>
            <a:spLocks noGrp="1"/>
          </p:cNvSpPr>
          <p:nvPr>
            <p:ph type="pic" idx="14"/>
          </p:nvPr>
        </p:nvSpPr>
        <p:spPr bwMode="ltGray">
          <a:xfrm>
            <a:off x="6299200" y="1820864"/>
            <a:ext cx="4959351" cy="4370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78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1" y="2"/>
            <a:ext cx="85471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10787351" y="282498"/>
            <a:ext cx="1122152" cy="1122154"/>
          </a:xfrm>
          <a:custGeom>
            <a:avLst/>
            <a:gdLst>
              <a:gd name="T0" fmla="*/ 0 w 122"/>
              <a:gd name="T1" fmla="*/ 122 h 122"/>
              <a:gd name="T2" fmla="*/ 0 w 122"/>
              <a:gd name="T3" fmla="*/ 0 h 122"/>
              <a:gd name="T4" fmla="*/ 30 w 122"/>
              <a:gd name="T5" fmla="*/ 0 h 122"/>
              <a:gd name="T6" fmla="*/ 30 w 122"/>
              <a:gd name="T7" fmla="*/ 92 h 122"/>
              <a:gd name="T8" fmla="*/ 122 w 122"/>
              <a:gd name="T9" fmla="*/ 92 h 122"/>
              <a:gd name="T10" fmla="*/ 122 w 122"/>
              <a:gd name="T11" fmla="*/ 122 h 122"/>
              <a:gd name="T12" fmla="*/ 0 w 122"/>
              <a:gd name="T13" fmla="*/ 122 h 122"/>
              <a:gd name="T14" fmla="*/ 0 w 122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2">
                <a:moveTo>
                  <a:pt x="0" y="122"/>
                </a:moveTo>
                <a:lnTo>
                  <a:pt x="0" y="0"/>
                </a:lnTo>
                <a:lnTo>
                  <a:pt x="30" y="0"/>
                </a:lnTo>
                <a:lnTo>
                  <a:pt x="30" y="92"/>
                </a:lnTo>
                <a:lnTo>
                  <a:pt x="122" y="92"/>
                </a:lnTo>
                <a:lnTo>
                  <a:pt x="122" y="122"/>
                </a:lnTo>
                <a:lnTo>
                  <a:pt x="0" y="12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9938460" y="1127366"/>
            <a:ext cx="1122152" cy="1103756"/>
          </a:xfrm>
          <a:custGeom>
            <a:avLst/>
            <a:gdLst>
              <a:gd name="T0" fmla="*/ 0 w 122"/>
              <a:gd name="T1" fmla="*/ 28 h 120"/>
              <a:gd name="T2" fmla="*/ 0 w 122"/>
              <a:gd name="T3" fmla="*/ 0 h 120"/>
              <a:gd name="T4" fmla="*/ 122 w 122"/>
              <a:gd name="T5" fmla="*/ 0 h 120"/>
              <a:gd name="T6" fmla="*/ 122 w 122"/>
              <a:gd name="T7" fmla="*/ 120 h 120"/>
              <a:gd name="T8" fmla="*/ 92 w 122"/>
              <a:gd name="T9" fmla="*/ 120 h 120"/>
              <a:gd name="T10" fmla="*/ 92 w 122"/>
              <a:gd name="T11" fmla="*/ 28 h 120"/>
              <a:gd name="T12" fmla="*/ 0 w 122"/>
              <a:gd name="T13" fmla="*/ 28 h 120"/>
              <a:gd name="T14" fmla="*/ 0 w 122"/>
              <a:gd name="T15" fmla="*/ 2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0">
                <a:moveTo>
                  <a:pt x="0" y="28"/>
                </a:moveTo>
                <a:lnTo>
                  <a:pt x="0" y="0"/>
                </a:lnTo>
                <a:lnTo>
                  <a:pt x="122" y="0"/>
                </a:lnTo>
                <a:lnTo>
                  <a:pt x="122" y="120"/>
                </a:lnTo>
                <a:lnTo>
                  <a:pt x="92" y="120"/>
                </a:lnTo>
                <a:lnTo>
                  <a:pt x="92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6BB0D6F5-3462-4DCE-B6B3-57F82FFD10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65788" y="5520200"/>
            <a:ext cx="4284181" cy="331325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Customer name</a:t>
            </a:r>
            <a:endParaRPr lang="en-GB" dirty="0"/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A96B43B1-9E7D-4700-9B74-D3DA7D5AD97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65788" y="5851525"/>
            <a:ext cx="4284181" cy="265823"/>
          </a:xfrm>
        </p:spPr>
        <p:txBody>
          <a:bodyPr t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Role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C4213F5-576D-49F0-972F-9FC226295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7207" y="1051166"/>
            <a:ext cx="6391868" cy="3860559"/>
          </a:xfrm>
        </p:spPr>
        <p:txBody>
          <a:bodyPr lIns="36000" rIns="0" bIns="0" anchor="t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Customer quote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A2845B-D949-48D3-9558-71EC263623E6}"/>
              </a:ext>
            </a:extLst>
          </p:cNvPr>
          <p:cNvSpPr txBox="1"/>
          <p:nvPr userDrawn="1"/>
        </p:nvSpPr>
        <p:spPr>
          <a:xfrm>
            <a:off x="1018844" y="863557"/>
            <a:ext cx="334978" cy="124649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r>
              <a:rPr lang="en-GB" sz="7500" dirty="0">
                <a:solidFill>
                  <a:schemeClr val="bg1"/>
                </a:solidFill>
                <a:latin typeface="+mn-lt"/>
                <a:ea typeface="Roboto Light" charset="0"/>
                <a:cs typeface="Roboto Light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7888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91996" cy="6857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48005" y="1"/>
            <a:ext cx="1799697" cy="1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005" y="766395"/>
            <a:ext cx="1930326" cy="467406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91996" cy="6857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48005" y="1"/>
            <a:ext cx="1799697" cy="1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005" y="766395"/>
            <a:ext cx="1930326" cy="467406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Separat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9272"/>
            <a:ext cx="10311765" cy="1076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6785" y="967383"/>
            <a:ext cx="10311765" cy="538112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subhead text (20pt)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6785" y="2043605"/>
            <a:ext cx="10311765" cy="41333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7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2497873"/>
            <a:ext cx="10312400" cy="3679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1993265"/>
            <a:ext cx="10312400" cy="384175"/>
          </a:xfrm>
        </p:spPr>
        <p:txBody>
          <a:bodyPr/>
          <a:lstStyle>
            <a:lvl1pPr marL="0" indent="0">
              <a:buNone/>
              <a:defRPr b="1"/>
            </a:lvl1pPr>
            <a:lvl2pPr marL="228600" indent="0">
              <a:buNone/>
              <a:defRPr b="1"/>
            </a:lvl2pPr>
            <a:lvl3pPr marL="400050" indent="0">
              <a:buNone/>
              <a:defRPr b="1"/>
            </a:lvl3pPr>
            <a:lvl4pPr marL="571500" indent="0">
              <a:buNone/>
              <a:defRPr b="1"/>
            </a:lvl4pPr>
            <a:lvl5pPr marL="742950" indent="0">
              <a:buNone/>
              <a:defRPr b="1"/>
            </a:lvl5pPr>
          </a:lstStyle>
          <a:p>
            <a:pPr lvl="0"/>
            <a:r>
              <a:rPr lang="en-US" dirty="0"/>
              <a:t>Click to edit Heading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2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tx2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85" y="429272"/>
            <a:ext cx="10311765" cy="9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785" y="1825625"/>
            <a:ext cx="10311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-3" y="-4"/>
            <a:ext cx="1050134" cy="156755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1311010" y="6527385"/>
            <a:ext cx="740366" cy="179271"/>
            <a:chOff x="-504825" y="3757613"/>
            <a:chExt cx="1009650" cy="244475"/>
          </a:xfrm>
          <a:solidFill>
            <a:schemeClr val="bg1">
              <a:lumMod val="85000"/>
            </a:schemeClr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0" y="6498236"/>
            <a:ext cx="231632" cy="82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0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0" r:id="rId2"/>
    <p:sldLayoutId id="2147483690" r:id="rId3"/>
    <p:sldLayoutId id="2147483694" r:id="rId4"/>
    <p:sldLayoutId id="2147483650" r:id="rId5"/>
    <p:sldLayoutId id="2147483709" r:id="rId6"/>
    <p:sldLayoutId id="2147483672" r:id="rId7"/>
    <p:sldLayoutId id="2147483651" r:id="rId8"/>
    <p:sldLayoutId id="2147483660" r:id="rId9"/>
    <p:sldLayoutId id="2147483661" r:id="rId10"/>
    <p:sldLayoutId id="2147483662" r:id="rId11"/>
    <p:sldLayoutId id="2147483663" r:id="rId12"/>
    <p:sldLayoutId id="2147483699" r:id="rId13"/>
    <p:sldLayoutId id="2147483653" r:id="rId14"/>
    <p:sldLayoutId id="2147483652" r:id="rId15"/>
    <p:sldLayoutId id="2147483668" r:id="rId16"/>
    <p:sldLayoutId id="2147483670" r:id="rId17"/>
    <p:sldLayoutId id="2147483689" r:id="rId18"/>
    <p:sldLayoutId id="2147483671" r:id="rId19"/>
    <p:sldLayoutId id="2147483706" r:id="rId20"/>
    <p:sldLayoutId id="2147483654" r:id="rId21"/>
    <p:sldLayoutId id="2147483655" r:id="rId22"/>
    <p:sldLayoutId id="2147483673" r:id="rId23"/>
    <p:sldLayoutId id="2147483698" r:id="rId24"/>
    <p:sldLayoutId id="2147483712" r:id="rId25"/>
    <p:sldLayoutId id="2147483714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Calibri" panose="020F050202020403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Calibri" panose="020F050202020403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60">
          <p15:clr>
            <a:srgbClr val="F26B43"/>
          </p15:clr>
        </p15:guide>
        <p15:guide id="3" pos="7092">
          <p15:clr>
            <a:srgbClr val="F26B43"/>
          </p15:clr>
        </p15:guide>
        <p15:guide id="4" pos="594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1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github.houston.softwaregrp.net/SMA-RnD/suite-deployer-base/pull/32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7970" y="2540000"/>
            <a:ext cx="11257472" cy="2720157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Quality Keeper</a:t>
            </a:r>
            <a:r>
              <a:rPr lang="en-US" b="0" dirty="0"/>
              <a:t> at PR side </a:t>
            </a:r>
            <a:br>
              <a:rPr lang="en-US" b="0" dirty="0"/>
            </a:br>
            <a:r>
              <a:rPr lang="en-US" b="0" dirty="0"/>
              <a:t>     based on sonar scan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ITOM Shanghai FedEx Day – SMA</a:t>
            </a:r>
            <a:br>
              <a:rPr lang="en-US" altLang="zh-CN" sz="2800" dirty="0"/>
            </a:br>
            <a:r>
              <a:rPr lang="en-US" altLang="zh-CN" sz="2800" dirty="0"/>
              <a:t>2019.10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7086600" cy="861862"/>
          </a:xfrm>
        </p:spPr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GB" dirty="0"/>
              <a:t>Contributors: </a:t>
            </a:r>
            <a:r>
              <a:rPr lang="en-US" dirty="0"/>
              <a:t>Zou </a:t>
            </a:r>
            <a:r>
              <a:rPr lang="en-US" dirty="0" err="1"/>
              <a:t>Zongming</a:t>
            </a:r>
            <a:r>
              <a:rPr lang="en-GB" dirty="0"/>
              <a:t>, Dong </a:t>
            </a:r>
            <a:r>
              <a:rPr lang="en-GB" dirty="0" err="1"/>
              <a:t>ChengCheng</a:t>
            </a:r>
            <a:r>
              <a:rPr lang="en-GB" dirty="0"/>
              <a:t>, Li Xue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8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AD7C-2ABE-4618-B532-19E3A242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1D6070-7F4C-4E93-8D4D-22E086F51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753058"/>
              </p:ext>
            </p:extLst>
          </p:nvPr>
        </p:nvGraphicFramePr>
        <p:xfrm>
          <a:off x="770304" y="1403935"/>
          <a:ext cx="10312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85964-1015-4306-B7FC-63DEDCB12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269" y="477532"/>
            <a:ext cx="10311765" cy="974663"/>
          </a:xfrm>
        </p:spPr>
        <p:txBody>
          <a:bodyPr/>
          <a:lstStyle/>
          <a:p>
            <a:r>
              <a:rPr lang="en-US" sz="3200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4" y="1280192"/>
            <a:ext cx="9793103" cy="288636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Trigger Sonar scan at PR side </a:t>
            </a:r>
          </a:p>
          <a:p>
            <a:pPr>
              <a:buFontTx/>
              <a:buChar char="-"/>
            </a:pPr>
            <a:r>
              <a:rPr lang="en-US" sz="2400" dirty="0"/>
              <a:t>Focus on single file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D3257-692E-49D9-AB84-73306F995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04" y="2840609"/>
            <a:ext cx="8639176" cy="1371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A0D43-4703-45FA-B8FB-EC67D686B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704" y="4969218"/>
            <a:ext cx="9187816" cy="7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4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9E16-6A32-403B-A3AE-DB6D11D5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59F4-A97C-4170-B877-37281D5A7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9F5F51-9E6D-4456-AF65-5B6C3FFBE4F1}"/>
              </a:ext>
            </a:extLst>
          </p:cNvPr>
          <p:cNvGrpSpPr/>
          <p:nvPr/>
        </p:nvGrpSpPr>
        <p:grpSpPr>
          <a:xfrm>
            <a:off x="933451" y="1827682"/>
            <a:ext cx="10325098" cy="2694377"/>
            <a:chOff x="933451" y="1827682"/>
            <a:chExt cx="10325098" cy="44093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F9BE00-5CAE-401F-89C2-80D90C6AAAE3}"/>
                </a:ext>
              </a:extLst>
            </p:cNvPr>
            <p:cNvSpPr/>
            <p:nvPr/>
          </p:nvSpPr>
          <p:spPr>
            <a:xfrm>
              <a:off x="946150" y="1827682"/>
              <a:ext cx="1105044" cy="1578634"/>
            </a:xfrm>
            <a:custGeom>
              <a:avLst/>
              <a:gdLst>
                <a:gd name="connsiteX0" fmla="*/ 0 w 1578634"/>
                <a:gd name="connsiteY0" fmla="*/ 0 h 1105044"/>
                <a:gd name="connsiteX1" fmla="*/ 1026112 w 1578634"/>
                <a:gd name="connsiteY1" fmla="*/ 0 h 1105044"/>
                <a:gd name="connsiteX2" fmla="*/ 1578634 w 1578634"/>
                <a:gd name="connsiteY2" fmla="*/ 552522 h 1105044"/>
                <a:gd name="connsiteX3" fmla="*/ 1026112 w 1578634"/>
                <a:gd name="connsiteY3" fmla="*/ 1105044 h 1105044"/>
                <a:gd name="connsiteX4" fmla="*/ 0 w 1578634"/>
                <a:gd name="connsiteY4" fmla="*/ 1105044 h 1105044"/>
                <a:gd name="connsiteX5" fmla="*/ 552522 w 1578634"/>
                <a:gd name="connsiteY5" fmla="*/ 552522 h 1105044"/>
                <a:gd name="connsiteX6" fmla="*/ 0 w 1578634"/>
                <a:gd name="connsiteY6" fmla="*/ 0 h 110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8634" h="1105044">
                  <a:moveTo>
                    <a:pt x="1578634" y="0"/>
                  </a:moveTo>
                  <a:lnTo>
                    <a:pt x="1578634" y="718279"/>
                  </a:lnTo>
                  <a:lnTo>
                    <a:pt x="789317" y="1105044"/>
                  </a:lnTo>
                  <a:lnTo>
                    <a:pt x="0" y="718279"/>
                  </a:lnTo>
                  <a:lnTo>
                    <a:pt x="0" y="0"/>
                  </a:lnTo>
                  <a:lnTo>
                    <a:pt x="789317" y="386765"/>
                  </a:lnTo>
                  <a:lnTo>
                    <a:pt x="1578634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85" tIns="572207" rIns="19685" bIns="572207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Step1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CAE8E-F432-4232-8CB1-AAA4E848A9AB}"/>
                </a:ext>
              </a:extLst>
            </p:cNvPr>
            <p:cNvSpPr/>
            <p:nvPr/>
          </p:nvSpPr>
          <p:spPr>
            <a:xfrm>
              <a:off x="2051193" y="1827683"/>
              <a:ext cx="9207356" cy="1026113"/>
            </a:xfrm>
            <a:custGeom>
              <a:avLst/>
              <a:gdLst>
                <a:gd name="connsiteX0" fmla="*/ 171022 w 1026112"/>
                <a:gd name="connsiteY0" fmla="*/ 0 h 9207355"/>
                <a:gd name="connsiteX1" fmla="*/ 855090 w 1026112"/>
                <a:gd name="connsiteY1" fmla="*/ 0 h 9207355"/>
                <a:gd name="connsiteX2" fmla="*/ 1026112 w 1026112"/>
                <a:gd name="connsiteY2" fmla="*/ 171022 h 9207355"/>
                <a:gd name="connsiteX3" fmla="*/ 1026112 w 1026112"/>
                <a:gd name="connsiteY3" fmla="*/ 9207355 h 9207355"/>
                <a:gd name="connsiteX4" fmla="*/ 1026112 w 1026112"/>
                <a:gd name="connsiteY4" fmla="*/ 9207355 h 9207355"/>
                <a:gd name="connsiteX5" fmla="*/ 0 w 1026112"/>
                <a:gd name="connsiteY5" fmla="*/ 9207355 h 9207355"/>
                <a:gd name="connsiteX6" fmla="*/ 0 w 1026112"/>
                <a:gd name="connsiteY6" fmla="*/ 9207355 h 9207355"/>
                <a:gd name="connsiteX7" fmla="*/ 0 w 1026112"/>
                <a:gd name="connsiteY7" fmla="*/ 171022 h 9207355"/>
                <a:gd name="connsiteX8" fmla="*/ 171022 w 1026112"/>
                <a:gd name="connsiteY8" fmla="*/ 0 h 920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6112" h="9207355">
                  <a:moveTo>
                    <a:pt x="1026112" y="1534592"/>
                  </a:moveTo>
                  <a:lnTo>
                    <a:pt x="1026112" y="7672763"/>
                  </a:lnTo>
                  <a:cubicBezTo>
                    <a:pt x="1026112" y="8520294"/>
                    <a:pt x="1017579" y="9207351"/>
                    <a:pt x="1007052" y="9207351"/>
                  </a:cubicBezTo>
                  <a:lnTo>
                    <a:pt x="0" y="9207351"/>
                  </a:lnTo>
                  <a:lnTo>
                    <a:pt x="0" y="920735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07052" y="4"/>
                  </a:lnTo>
                  <a:cubicBezTo>
                    <a:pt x="1017579" y="4"/>
                    <a:pt x="1026112" y="687061"/>
                    <a:pt x="1026112" y="1534592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9" tIns="68506" rIns="68506" bIns="68507" numCol="1" spcCol="1270" anchor="ctr" anchorCtr="0">
              <a:noAutofit/>
            </a:bodyPr>
            <a:lstStyle/>
            <a:p>
              <a:pPr marL="285750" lvl="1" indent="-285750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000" dirty="0"/>
                <a:t>Config webhook and trigger condition - When PR(</a:t>
              </a:r>
              <a:r>
                <a:rPr lang="en-US" sz="2000" dirty="0" err="1"/>
                <a:t>opened,changed</a:t>
              </a:r>
              <a:r>
                <a:rPr lang="en-US" sz="2000" dirty="0"/>
                <a:t>)/comments “sonar”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0F4B39F-E30A-41D5-B7DC-FC5A374DE856}"/>
                </a:ext>
              </a:extLst>
            </p:cNvPr>
            <p:cNvSpPr/>
            <p:nvPr/>
          </p:nvSpPr>
          <p:spPr>
            <a:xfrm>
              <a:off x="933451" y="3211976"/>
              <a:ext cx="1105044" cy="1578633"/>
            </a:xfrm>
            <a:custGeom>
              <a:avLst/>
              <a:gdLst>
                <a:gd name="connsiteX0" fmla="*/ 0 w 1578634"/>
                <a:gd name="connsiteY0" fmla="*/ 0 h 1105044"/>
                <a:gd name="connsiteX1" fmla="*/ 1026112 w 1578634"/>
                <a:gd name="connsiteY1" fmla="*/ 0 h 1105044"/>
                <a:gd name="connsiteX2" fmla="*/ 1578634 w 1578634"/>
                <a:gd name="connsiteY2" fmla="*/ 552522 h 1105044"/>
                <a:gd name="connsiteX3" fmla="*/ 1026112 w 1578634"/>
                <a:gd name="connsiteY3" fmla="*/ 1105044 h 1105044"/>
                <a:gd name="connsiteX4" fmla="*/ 0 w 1578634"/>
                <a:gd name="connsiteY4" fmla="*/ 1105044 h 1105044"/>
                <a:gd name="connsiteX5" fmla="*/ 552522 w 1578634"/>
                <a:gd name="connsiteY5" fmla="*/ 552522 h 1105044"/>
                <a:gd name="connsiteX6" fmla="*/ 0 w 1578634"/>
                <a:gd name="connsiteY6" fmla="*/ 0 h 110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8634" h="1105044">
                  <a:moveTo>
                    <a:pt x="1578634" y="0"/>
                  </a:moveTo>
                  <a:lnTo>
                    <a:pt x="1578634" y="718279"/>
                  </a:lnTo>
                  <a:lnTo>
                    <a:pt x="789317" y="1105044"/>
                  </a:lnTo>
                  <a:lnTo>
                    <a:pt x="0" y="718279"/>
                  </a:lnTo>
                  <a:lnTo>
                    <a:pt x="0" y="0"/>
                  </a:lnTo>
                  <a:lnTo>
                    <a:pt x="789317" y="386765"/>
                  </a:lnTo>
                  <a:lnTo>
                    <a:pt x="1578634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85" tIns="572207" rIns="19685" bIns="572207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Step2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0D03B24-6A83-4DC7-906D-2B2BB6631A56}"/>
                </a:ext>
              </a:extLst>
            </p:cNvPr>
            <p:cNvSpPr/>
            <p:nvPr/>
          </p:nvSpPr>
          <p:spPr>
            <a:xfrm>
              <a:off x="2051193" y="3211977"/>
              <a:ext cx="9207356" cy="1026113"/>
            </a:xfrm>
            <a:custGeom>
              <a:avLst/>
              <a:gdLst>
                <a:gd name="connsiteX0" fmla="*/ 171022 w 1026112"/>
                <a:gd name="connsiteY0" fmla="*/ 0 h 9207355"/>
                <a:gd name="connsiteX1" fmla="*/ 855090 w 1026112"/>
                <a:gd name="connsiteY1" fmla="*/ 0 h 9207355"/>
                <a:gd name="connsiteX2" fmla="*/ 1026112 w 1026112"/>
                <a:gd name="connsiteY2" fmla="*/ 171022 h 9207355"/>
                <a:gd name="connsiteX3" fmla="*/ 1026112 w 1026112"/>
                <a:gd name="connsiteY3" fmla="*/ 9207355 h 9207355"/>
                <a:gd name="connsiteX4" fmla="*/ 1026112 w 1026112"/>
                <a:gd name="connsiteY4" fmla="*/ 9207355 h 9207355"/>
                <a:gd name="connsiteX5" fmla="*/ 0 w 1026112"/>
                <a:gd name="connsiteY5" fmla="*/ 9207355 h 9207355"/>
                <a:gd name="connsiteX6" fmla="*/ 0 w 1026112"/>
                <a:gd name="connsiteY6" fmla="*/ 9207355 h 9207355"/>
                <a:gd name="connsiteX7" fmla="*/ 0 w 1026112"/>
                <a:gd name="connsiteY7" fmla="*/ 171022 h 9207355"/>
                <a:gd name="connsiteX8" fmla="*/ 171022 w 1026112"/>
                <a:gd name="connsiteY8" fmla="*/ 0 h 920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6112" h="9207355">
                  <a:moveTo>
                    <a:pt x="1026112" y="1534592"/>
                  </a:moveTo>
                  <a:lnTo>
                    <a:pt x="1026112" y="7672763"/>
                  </a:lnTo>
                  <a:cubicBezTo>
                    <a:pt x="1026112" y="8520294"/>
                    <a:pt x="1017579" y="9207351"/>
                    <a:pt x="1007052" y="9207351"/>
                  </a:cubicBezTo>
                  <a:lnTo>
                    <a:pt x="0" y="9207351"/>
                  </a:lnTo>
                  <a:lnTo>
                    <a:pt x="0" y="920735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07052" y="4"/>
                  </a:lnTo>
                  <a:cubicBezTo>
                    <a:pt x="1017579" y="4"/>
                    <a:pt x="1026112" y="687061"/>
                    <a:pt x="1026112" y="1534592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9" tIns="68506" rIns="68506" bIns="68507" numCol="1" spcCol="1270" anchor="ctr" anchorCtr="0">
              <a:noAutofit/>
            </a:bodyPr>
            <a:lstStyle/>
            <a:p>
              <a:pPr marL="285750" lvl="1" indent="-28575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900" kern="1200" dirty="0"/>
            </a:p>
            <a:p>
              <a:pPr marL="285750" lvl="1" indent="-285750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000" dirty="0"/>
                <a:t>trigger sonar to scan repo code.(</a:t>
              </a:r>
              <a:r>
                <a:rPr lang="en-US" sz="2000" dirty="0" err="1"/>
                <a:t>pr</a:t>
              </a:r>
              <a:r>
                <a:rPr lang="en-US" sz="2000" dirty="0"/>
                <a:t>/{$</a:t>
              </a:r>
              <a:r>
                <a:rPr lang="en-US" sz="2000" dirty="0" err="1"/>
                <a:t>prNum</a:t>
              </a:r>
              <a:r>
                <a:rPr lang="en-US" sz="2000" dirty="0"/>
                <a:t>/merge} and analyze the code quality. </a:t>
              </a:r>
            </a:p>
            <a:p>
              <a:pPr marL="285750" lvl="1" indent="-28575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9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99E636-2E37-4F00-93A9-888B96610BCD}"/>
                </a:ext>
              </a:extLst>
            </p:cNvPr>
            <p:cNvSpPr/>
            <p:nvPr/>
          </p:nvSpPr>
          <p:spPr>
            <a:xfrm>
              <a:off x="946150" y="4596270"/>
              <a:ext cx="1105044" cy="1578634"/>
            </a:xfrm>
            <a:custGeom>
              <a:avLst/>
              <a:gdLst>
                <a:gd name="connsiteX0" fmla="*/ 0 w 1578634"/>
                <a:gd name="connsiteY0" fmla="*/ 0 h 1105044"/>
                <a:gd name="connsiteX1" fmla="*/ 1026112 w 1578634"/>
                <a:gd name="connsiteY1" fmla="*/ 0 h 1105044"/>
                <a:gd name="connsiteX2" fmla="*/ 1578634 w 1578634"/>
                <a:gd name="connsiteY2" fmla="*/ 552522 h 1105044"/>
                <a:gd name="connsiteX3" fmla="*/ 1026112 w 1578634"/>
                <a:gd name="connsiteY3" fmla="*/ 1105044 h 1105044"/>
                <a:gd name="connsiteX4" fmla="*/ 0 w 1578634"/>
                <a:gd name="connsiteY4" fmla="*/ 1105044 h 1105044"/>
                <a:gd name="connsiteX5" fmla="*/ 552522 w 1578634"/>
                <a:gd name="connsiteY5" fmla="*/ 552522 h 1105044"/>
                <a:gd name="connsiteX6" fmla="*/ 0 w 1578634"/>
                <a:gd name="connsiteY6" fmla="*/ 0 h 110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8634" h="1105044">
                  <a:moveTo>
                    <a:pt x="1578634" y="0"/>
                  </a:moveTo>
                  <a:lnTo>
                    <a:pt x="1578634" y="718279"/>
                  </a:lnTo>
                  <a:lnTo>
                    <a:pt x="789317" y="1105044"/>
                  </a:lnTo>
                  <a:lnTo>
                    <a:pt x="0" y="718279"/>
                  </a:lnTo>
                  <a:lnTo>
                    <a:pt x="0" y="0"/>
                  </a:lnTo>
                  <a:lnTo>
                    <a:pt x="789317" y="386765"/>
                  </a:lnTo>
                  <a:lnTo>
                    <a:pt x="1578634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85" tIns="572207" rIns="19685" bIns="572207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9A6F564-2E4D-419B-B1A8-850222D2256A}"/>
                </a:ext>
              </a:extLst>
            </p:cNvPr>
            <p:cNvSpPr/>
            <p:nvPr/>
          </p:nvSpPr>
          <p:spPr>
            <a:xfrm>
              <a:off x="2038494" y="4616002"/>
              <a:ext cx="9207356" cy="1026113"/>
            </a:xfrm>
            <a:custGeom>
              <a:avLst/>
              <a:gdLst>
                <a:gd name="connsiteX0" fmla="*/ 171022 w 1026112"/>
                <a:gd name="connsiteY0" fmla="*/ 0 h 9207355"/>
                <a:gd name="connsiteX1" fmla="*/ 855090 w 1026112"/>
                <a:gd name="connsiteY1" fmla="*/ 0 h 9207355"/>
                <a:gd name="connsiteX2" fmla="*/ 1026112 w 1026112"/>
                <a:gd name="connsiteY2" fmla="*/ 171022 h 9207355"/>
                <a:gd name="connsiteX3" fmla="*/ 1026112 w 1026112"/>
                <a:gd name="connsiteY3" fmla="*/ 9207355 h 9207355"/>
                <a:gd name="connsiteX4" fmla="*/ 1026112 w 1026112"/>
                <a:gd name="connsiteY4" fmla="*/ 9207355 h 9207355"/>
                <a:gd name="connsiteX5" fmla="*/ 0 w 1026112"/>
                <a:gd name="connsiteY5" fmla="*/ 9207355 h 9207355"/>
                <a:gd name="connsiteX6" fmla="*/ 0 w 1026112"/>
                <a:gd name="connsiteY6" fmla="*/ 9207355 h 9207355"/>
                <a:gd name="connsiteX7" fmla="*/ 0 w 1026112"/>
                <a:gd name="connsiteY7" fmla="*/ 171022 h 9207355"/>
                <a:gd name="connsiteX8" fmla="*/ 171022 w 1026112"/>
                <a:gd name="connsiteY8" fmla="*/ 0 h 920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6112" h="9207355">
                  <a:moveTo>
                    <a:pt x="1026112" y="1534592"/>
                  </a:moveTo>
                  <a:lnTo>
                    <a:pt x="1026112" y="7672763"/>
                  </a:lnTo>
                  <a:cubicBezTo>
                    <a:pt x="1026112" y="8520294"/>
                    <a:pt x="1017579" y="9207351"/>
                    <a:pt x="1007052" y="9207351"/>
                  </a:cubicBezTo>
                  <a:lnTo>
                    <a:pt x="0" y="9207351"/>
                  </a:lnTo>
                  <a:lnTo>
                    <a:pt x="0" y="920735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07052" y="4"/>
                  </a:lnTo>
                  <a:cubicBezTo>
                    <a:pt x="1017579" y="4"/>
                    <a:pt x="1026112" y="687061"/>
                    <a:pt x="1026112" y="1534592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9" tIns="68506" rIns="68506" bIns="68507" numCol="1" spcCol="1270" anchor="ctr" anchorCtr="0">
              <a:noAutofit/>
            </a:bodyPr>
            <a:lstStyle/>
            <a:p>
              <a:pPr marL="285750" lvl="1" indent="-285750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000" dirty="0"/>
                <a:t>get PR’s “Files Changed” List by calling GitHub API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D434-3B3A-450C-AFC3-D618139ECD4C}"/>
                </a:ext>
              </a:extLst>
            </p:cNvPr>
            <p:cNvSpPr/>
            <p:nvPr/>
          </p:nvSpPr>
          <p:spPr>
            <a:xfrm>
              <a:off x="946150" y="4658429"/>
              <a:ext cx="1105044" cy="1578633"/>
            </a:xfrm>
            <a:custGeom>
              <a:avLst/>
              <a:gdLst>
                <a:gd name="connsiteX0" fmla="*/ 0 w 1578634"/>
                <a:gd name="connsiteY0" fmla="*/ 0 h 1105044"/>
                <a:gd name="connsiteX1" fmla="*/ 1026112 w 1578634"/>
                <a:gd name="connsiteY1" fmla="*/ 0 h 1105044"/>
                <a:gd name="connsiteX2" fmla="*/ 1578634 w 1578634"/>
                <a:gd name="connsiteY2" fmla="*/ 552522 h 1105044"/>
                <a:gd name="connsiteX3" fmla="*/ 1026112 w 1578634"/>
                <a:gd name="connsiteY3" fmla="*/ 1105044 h 1105044"/>
                <a:gd name="connsiteX4" fmla="*/ 0 w 1578634"/>
                <a:gd name="connsiteY4" fmla="*/ 1105044 h 1105044"/>
                <a:gd name="connsiteX5" fmla="*/ 552522 w 1578634"/>
                <a:gd name="connsiteY5" fmla="*/ 552522 h 1105044"/>
                <a:gd name="connsiteX6" fmla="*/ 0 w 1578634"/>
                <a:gd name="connsiteY6" fmla="*/ 0 h 110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8634" h="1105044">
                  <a:moveTo>
                    <a:pt x="1578634" y="0"/>
                  </a:moveTo>
                  <a:lnTo>
                    <a:pt x="1578634" y="718279"/>
                  </a:lnTo>
                  <a:lnTo>
                    <a:pt x="789317" y="1105044"/>
                  </a:lnTo>
                  <a:lnTo>
                    <a:pt x="0" y="718279"/>
                  </a:lnTo>
                  <a:lnTo>
                    <a:pt x="0" y="0"/>
                  </a:lnTo>
                  <a:lnTo>
                    <a:pt x="789317" y="386765"/>
                  </a:lnTo>
                  <a:lnTo>
                    <a:pt x="1578634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85" tIns="572207" rIns="19685" bIns="572207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Step3</a:t>
              </a: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6A4576-EDC3-40C9-A5FA-A8D14AB1DDB8}"/>
              </a:ext>
            </a:extLst>
          </p:cNvPr>
          <p:cNvSpPr/>
          <p:nvPr/>
        </p:nvSpPr>
        <p:spPr>
          <a:xfrm>
            <a:off x="946150" y="4389440"/>
            <a:ext cx="1105044" cy="964633"/>
          </a:xfrm>
          <a:custGeom>
            <a:avLst/>
            <a:gdLst>
              <a:gd name="connsiteX0" fmla="*/ 0 w 1578634"/>
              <a:gd name="connsiteY0" fmla="*/ 0 h 1105044"/>
              <a:gd name="connsiteX1" fmla="*/ 1026112 w 1578634"/>
              <a:gd name="connsiteY1" fmla="*/ 0 h 1105044"/>
              <a:gd name="connsiteX2" fmla="*/ 1578634 w 1578634"/>
              <a:gd name="connsiteY2" fmla="*/ 552522 h 1105044"/>
              <a:gd name="connsiteX3" fmla="*/ 1026112 w 1578634"/>
              <a:gd name="connsiteY3" fmla="*/ 1105044 h 1105044"/>
              <a:gd name="connsiteX4" fmla="*/ 0 w 1578634"/>
              <a:gd name="connsiteY4" fmla="*/ 1105044 h 1105044"/>
              <a:gd name="connsiteX5" fmla="*/ 552522 w 1578634"/>
              <a:gd name="connsiteY5" fmla="*/ 552522 h 1105044"/>
              <a:gd name="connsiteX6" fmla="*/ 0 w 1578634"/>
              <a:gd name="connsiteY6" fmla="*/ 0 h 110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8634" h="1105044">
                <a:moveTo>
                  <a:pt x="1578634" y="0"/>
                </a:moveTo>
                <a:lnTo>
                  <a:pt x="1578634" y="718279"/>
                </a:lnTo>
                <a:lnTo>
                  <a:pt x="789317" y="1105044"/>
                </a:lnTo>
                <a:lnTo>
                  <a:pt x="0" y="718279"/>
                </a:lnTo>
                <a:lnTo>
                  <a:pt x="0" y="0"/>
                </a:lnTo>
                <a:lnTo>
                  <a:pt x="789317" y="386765"/>
                </a:lnTo>
                <a:lnTo>
                  <a:pt x="1578634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85" tIns="572207" rIns="19685" bIns="572207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Step4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3C1FB8-1159-4A5F-9DA7-6DB4148E1D4F}"/>
              </a:ext>
            </a:extLst>
          </p:cNvPr>
          <p:cNvSpPr/>
          <p:nvPr/>
        </p:nvSpPr>
        <p:spPr>
          <a:xfrm>
            <a:off x="2051193" y="4389440"/>
            <a:ext cx="9207356" cy="627012"/>
          </a:xfrm>
          <a:custGeom>
            <a:avLst/>
            <a:gdLst>
              <a:gd name="connsiteX0" fmla="*/ 171022 w 1026112"/>
              <a:gd name="connsiteY0" fmla="*/ 0 h 9207355"/>
              <a:gd name="connsiteX1" fmla="*/ 855090 w 1026112"/>
              <a:gd name="connsiteY1" fmla="*/ 0 h 9207355"/>
              <a:gd name="connsiteX2" fmla="*/ 1026112 w 1026112"/>
              <a:gd name="connsiteY2" fmla="*/ 171022 h 9207355"/>
              <a:gd name="connsiteX3" fmla="*/ 1026112 w 1026112"/>
              <a:gd name="connsiteY3" fmla="*/ 9207355 h 9207355"/>
              <a:gd name="connsiteX4" fmla="*/ 1026112 w 1026112"/>
              <a:gd name="connsiteY4" fmla="*/ 9207355 h 9207355"/>
              <a:gd name="connsiteX5" fmla="*/ 0 w 1026112"/>
              <a:gd name="connsiteY5" fmla="*/ 9207355 h 9207355"/>
              <a:gd name="connsiteX6" fmla="*/ 0 w 1026112"/>
              <a:gd name="connsiteY6" fmla="*/ 9207355 h 9207355"/>
              <a:gd name="connsiteX7" fmla="*/ 0 w 1026112"/>
              <a:gd name="connsiteY7" fmla="*/ 171022 h 9207355"/>
              <a:gd name="connsiteX8" fmla="*/ 171022 w 1026112"/>
              <a:gd name="connsiteY8" fmla="*/ 0 h 920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6112" h="9207355">
                <a:moveTo>
                  <a:pt x="1026112" y="1534592"/>
                </a:moveTo>
                <a:lnTo>
                  <a:pt x="1026112" y="7672763"/>
                </a:lnTo>
                <a:cubicBezTo>
                  <a:pt x="1026112" y="8520294"/>
                  <a:pt x="1017579" y="9207351"/>
                  <a:pt x="1007052" y="9207351"/>
                </a:cubicBezTo>
                <a:lnTo>
                  <a:pt x="0" y="9207351"/>
                </a:lnTo>
                <a:lnTo>
                  <a:pt x="0" y="9207351"/>
                </a:lnTo>
                <a:lnTo>
                  <a:pt x="0" y="4"/>
                </a:lnTo>
                <a:lnTo>
                  <a:pt x="0" y="4"/>
                </a:lnTo>
                <a:lnTo>
                  <a:pt x="1007052" y="4"/>
                </a:lnTo>
                <a:cubicBezTo>
                  <a:pt x="1017579" y="4"/>
                  <a:pt x="1026112" y="687061"/>
                  <a:pt x="1026112" y="1534592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9" tIns="68506" rIns="68506" bIns="68507" numCol="1" spcCol="1270" anchor="ctr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900" kern="1200" dirty="0"/>
          </a:p>
          <a:p>
            <a:pPr marL="285750" lvl="1" indent="-285750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Collect </a:t>
            </a:r>
            <a:r>
              <a:rPr lang="en-US" altLang="zh-CN" sz="2000" dirty="0"/>
              <a:t>sonar metrics value for single file (xx.java and skipped xxTest.java)</a:t>
            </a:r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9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49BE06-584B-4B3F-B716-51BD841408F8}"/>
              </a:ext>
            </a:extLst>
          </p:cNvPr>
          <p:cNvSpPr/>
          <p:nvPr/>
        </p:nvSpPr>
        <p:spPr>
          <a:xfrm>
            <a:off x="946150" y="5273819"/>
            <a:ext cx="1105044" cy="964633"/>
          </a:xfrm>
          <a:custGeom>
            <a:avLst/>
            <a:gdLst>
              <a:gd name="connsiteX0" fmla="*/ 0 w 1578634"/>
              <a:gd name="connsiteY0" fmla="*/ 0 h 1105044"/>
              <a:gd name="connsiteX1" fmla="*/ 1026112 w 1578634"/>
              <a:gd name="connsiteY1" fmla="*/ 0 h 1105044"/>
              <a:gd name="connsiteX2" fmla="*/ 1578634 w 1578634"/>
              <a:gd name="connsiteY2" fmla="*/ 552522 h 1105044"/>
              <a:gd name="connsiteX3" fmla="*/ 1026112 w 1578634"/>
              <a:gd name="connsiteY3" fmla="*/ 1105044 h 1105044"/>
              <a:gd name="connsiteX4" fmla="*/ 0 w 1578634"/>
              <a:gd name="connsiteY4" fmla="*/ 1105044 h 1105044"/>
              <a:gd name="connsiteX5" fmla="*/ 552522 w 1578634"/>
              <a:gd name="connsiteY5" fmla="*/ 552522 h 1105044"/>
              <a:gd name="connsiteX6" fmla="*/ 0 w 1578634"/>
              <a:gd name="connsiteY6" fmla="*/ 0 h 110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8634" h="1105044">
                <a:moveTo>
                  <a:pt x="1578634" y="0"/>
                </a:moveTo>
                <a:lnTo>
                  <a:pt x="1578634" y="718279"/>
                </a:lnTo>
                <a:lnTo>
                  <a:pt x="789317" y="1105044"/>
                </a:lnTo>
                <a:lnTo>
                  <a:pt x="0" y="718279"/>
                </a:lnTo>
                <a:lnTo>
                  <a:pt x="0" y="0"/>
                </a:lnTo>
                <a:lnTo>
                  <a:pt x="789317" y="386765"/>
                </a:lnTo>
                <a:lnTo>
                  <a:pt x="1578634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85" tIns="572207" rIns="19685" bIns="572207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Step5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7D8A2A-0B6B-4915-9E67-4A9995B87167}"/>
              </a:ext>
            </a:extLst>
          </p:cNvPr>
          <p:cNvSpPr/>
          <p:nvPr/>
        </p:nvSpPr>
        <p:spPr>
          <a:xfrm>
            <a:off x="2051193" y="5273819"/>
            <a:ext cx="9207356" cy="627012"/>
          </a:xfrm>
          <a:custGeom>
            <a:avLst/>
            <a:gdLst>
              <a:gd name="connsiteX0" fmla="*/ 171022 w 1026112"/>
              <a:gd name="connsiteY0" fmla="*/ 0 h 9207355"/>
              <a:gd name="connsiteX1" fmla="*/ 855090 w 1026112"/>
              <a:gd name="connsiteY1" fmla="*/ 0 h 9207355"/>
              <a:gd name="connsiteX2" fmla="*/ 1026112 w 1026112"/>
              <a:gd name="connsiteY2" fmla="*/ 171022 h 9207355"/>
              <a:gd name="connsiteX3" fmla="*/ 1026112 w 1026112"/>
              <a:gd name="connsiteY3" fmla="*/ 9207355 h 9207355"/>
              <a:gd name="connsiteX4" fmla="*/ 1026112 w 1026112"/>
              <a:gd name="connsiteY4" fmla="*/ 9207355 h 9207355"/>
              <a:gd name="connsiteX5" fmla="*/ 0 w 1026112"/>
              <a:gd name="connsiteY5" fmla="*/ 9207355 h 9207355"/>
              <a:gd name="connsiteX6" fmla="*/ 0 w 1026112"/>
              <a:gd name="connsiteY6" fmla="*/ 9207355 h 9207355"/>
              <a:gd name="connsiteX7" fmla="*/ 0 w 1026112"/>
              <a:gd name="connsiteY7" fmla="*/ 171022 h 9207355"/>
              <a:gd name="connsiteX8" fmla="*/ 171022 w 1026112"/>
              <a:gd name="connsiteY8" fmla="*/ 0 h 920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6112" h="9207355">
                <a:moveTo>
                  <a:pt x="1026112" y="1534592"/>
                </a:moveTo>
                <a:lnTo>
                  <a:pt x="1026112" y="7672763"/>
                </a:lnTo>
                <a:cubicBezTo>
                  <a:pt x="1026112" y="8520294"/>
                  <a:pt x="1017579" y="9207351"/>
                  <a:pt x="1007052" y="9207351"/>
                </a:cubicBezTo>
                <a:lnTo>
                  <a:pt x="0" y="9207351"/>
                </a:lnTo>
                <a:lnTo>
                  <a:pt x="0" y="9207351"/>
                </a:lnTo>
                <a:lnTo>
                  <a:pt x="0" y="4"/>
                </a:lnTo>
                <a:lnTo>
                  <a:pt x="0" y="4"/>
                </a:lnTo>
                <a:lnTo>
                  <a:pt x="1007052" y="4"/>
                </a:lnTo>
                <a:cubicBezTo>
                  <a:pt x="1017579" y="4"/>
                  <a:pt x="1026112" y="687061"/>
                  <a:pt x="1026112" y="1534592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9" tIns="68506" rIns="68506" bIns="68507" numCol="1" spcCol="1270" anchor="ctr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  <a:p>
            <a:pPr marL="285750" lvl="1" indent="-285750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Organize sonar scan result and send Email, and mark job status as fail  if you break the rules.</a:t>
            </a:r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900" kern="1200" dirty="0"/>
          </a:p>
        </p:txBody>
      </p:sp>
    </p:spTree>
    <p:extLst>
      <p:ext uri="{BB962C8B-B14F-4D97-AF65-F5344CB8AC3E}">
        <p14:creationId xmlns:p14="http://schemas.microsoft.com/office/powerpoint/2010/main" val="375833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2C0F-65C3-46F6-9A6E-A328F25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steps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313F8BF-0BB2-4963-B9D2-5E9FA810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868680"/>
            <a:ext cx="7833360" cy="51206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DA020-0DD5-4D26-98E4-99E362A27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9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516" y="447052"/>
            <a:ext cx="10311765" cy="974663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Live Demo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6177E-AD20-4AFC-B8B6-AD946A018D49}"/>
              </a:ext>
            </a:extLst>
          </p:cNvPr>
          <p:cNvSpPr/>
          <p:nvPr/>
        </p:nvSpPr>
        <p:spPr>
          <a:xfrm>
            <a:off x="2816773" y="23280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https://github.houston.softwaregrp.net/SMA-RnD/suite-deployer-base/pull/322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13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You!</a:t>
            </a:r>
          </a:p>
          <a:p>
            <a:pPr marL="0" indent="0" algn="ctr">
              <a:buNone/>
            </a:pPr>
            <a:r>
              <a:rPr lang="en-US" sz="6000" b="1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8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cro Focus 2017 -2">
      <a:dk1>
        <a:srgbClr val="212E35"/>
      </a:dk1>
      <a:lt1>
        <a:sysClr val="window" lastClr="FFFFFF"/>
      </a:lt1>
      <a:dk2>
        <a:srgbClr val="0079EF"/>
      </a:dk2>
      <a:lt2>
        <a:srgbClr val="29CEFE"/>
      </a:lt2>
      <a:accent1>
        <a:srgbClr val="C6179D"/>
      </a:accent1>
      <a:accent2>
        <a:srgbClr val="7425AD"/>
      </a:accent2>
      <a:accent3>
        <a:srgbClr val="231CA5"/>
      </a:accent3>
      <a:accent4>
        <a:srgbClr val="1668C1"/>
      </a:accent4>
      <a:accent5>
        <a:srgbClr val="29CEFE"/>
      </a:accent5>
      <a:accent6>
        <a:srgbClr val="2FD6C3"/>
      </a:accent6>
      <a:hlink>
        <a:srgbClr val="231CA5"/>
      </a:hlink>
      <a:folHlink>
        <a:srgbClr val="5EAE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 anchor="t" anchorCtr="0">
        <a:spAutoFit/>
      </a:bodyPr>
      <a:lstStyle>
        <a:defPPr algn="ctr">
          <a:defRPr sz="1467" smtClean="0">
            <a:solidFill>
              <a:schemeClr val="bg1">
                <a:lumMod val="50000"/>
              </a:schemeClr>
            </a:solidFill>
            <a:latin typeface="+mn-lt"/>
            <a:ea typeface="Roboto Light" charset="0"/>
            <a:cs typeface="Robot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Focus_PPT_Template_2017_16x9_v24_ks.pptx" id="{E8DCB267-E16F-4CC7-B84B-1753D206A592}" vid="{C54F1EA7-08CE-4753-B6D0-89CB46288E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cro Focus 2017 -2">
    <a:dk1>
      <a:srgbClr val="212E35"/>
    </a:dk1>
    <a:lt1>
      <a:sysClr val="window" lastClr="FFFFFF"/>
    </a:lt1>
    <a:dk2>
      <a:srgbClr val="0079EF"/>
    </a:dk2>
    <a:lt2>
      <a:srgbClr val="29CEFE"/>
    </a:lt2>
    <a:accent1>
      <a:srgbClr val="C6179D"/>
    </a:accent1>
    <a:accent2>
      <a:srgbClr val="7425AD"/>
    </a:accent2>
    <a:accent3>
      <a:srgbClr val="231CA5"/>
    </a:accent3>
    <a:accent4>
      <a:srgbClr val="1668C1"/>
    </a:accent4>
    <a:accent5>
      <a:srgbClr val="29CEFE"/>
    </a:accent5>
    <a:accent6>
      <a:srgbClr val="2FD6C3"/>
    </a:accent6>
    <a:hlink>
      <a:srgbClr val="231CA5"/>
    </a:hlink>
    <a:folHlink>
      <a:srgbClr val="5EAEFF"/>
    </a:folHlink>
  </a:clrScheme>
</a:themeOverride>
</file>

<file path=ppt/theme/themeOverride2.xml><?xml version="1.0" encoding="utf-8"?>
<a:themeOverride xmlns:a="http://schemas.openxmlformats.org/drawingml/2006/main">
  <a:clrScheme name="Micro Focus 2017 -2">
    <a:dk1>
      <a:srgbClr val="212E35"/>
    </a:dk1>
    <a:lt1>
      <a:sysClr val="window" lastClr="FFFFFF"/>
    </a:lt1>
    <a:dk2>
      <a:srgbClr val="0079EF"/>
    </a:dk2>
    <a:lt2>
      <a:srgbClr val="29CEFE"/>
    </a:lt2>
    <a:accent1>
      <a:srgbClr val="C6179D"/>
    </a:accent1>
    <a:accent2>
      <a:srgbClr val="7425AD"/>
    </a:accent2>
    <a:accent3>
      <a:srgbClr val="231CA5"/>
    </a:accent3>
    <a:accent4>
      <a:srgbClr val="1668C1"/>
    </a:accent4>
    <a:accent5>
      <a:srgbClr val="29CEFE"/>
    </a:accent5>
    <a:accent6>
      <a:srgbClr val="2FD6C3"/>
    </a:accent6>
    <a:hlink>
      <a:srgbClr val="231CA5"/>
    </a:hlink>
    <a:folHlink>
      <a:srgbClr val="5EAEFF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83ADBD1B63F48BC76ED29D859EA4E" ma:contentTypeVersion="18" ma:contentTypeDescription="Create a new document." ma:contentTypeScope="" ma:versionID="43454efb639f54d7030aba9ff11c9e2b">
  <xsd:schema xmlns:xsd="http://www.w3.org/2001/XMLSchema" xmlns:xs="http://www.w3.org/2001/XMLSchema" xmlns:p="http://schemas.microsoft.com/office/2006/metadata/properties" xmlns:ns2="eb3398f5-d2ec-4298-928c-de04cedcd2ea" xmlns:ns3="74c575b3-e637-4dbc-8ebc-db991b4e2380" targetNamespace="http://schemas.microsoft.com/office/2006/metadata/properties" ma:root="true" ma:fieldsID="1aa54f54dec2fe9026de872359dece03" ns2:_="" ns3:_="">
    <xsd:import namespace="eb3398f5-d2ec-4298-928c-de04cedcd2ea"/>
    <xsd:import namespace="74c575b3-e637-4dbc-8ebc-db991b4e23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98f5-d2ec-4298-928c-de04cedcd2e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575b3-e637-4dbc-8ebc-db991b4e2380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FA96D6-4488-41C5-8073-EBA8DC8162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98f5-d2ec-4298-928c-de04cedcd2ea"/>
    <ds:schemaRef ds:uri="74c575b3-e637-4dbc-8ebc-db991b4e2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D12840-6F48-4799-94CF-D670005ABFC9}">
  <ds:schemaRefs>
    <ds:schemaRef ds:uri="http://schemas.openxmlformats.org/package/2006/metadata/core-properties"/>
    <ds:schemaRef ds:uri="http://purl.org/dc/terms/"/>
    <ds:schemaRef ds:uri="eb3398f5-d2ec-4298-928c-de04cedcd2ea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74c575b3-e637-4dbc-8ebc-db991b4e238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7D4F4B-84E3-4BB6-993E-38D89E7EBA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31118</TotalTime>
  <Words>626</Words>
  <Application>Microsoft Office PowerPoint</Application>
  <PresentationFormat>Widescreen</PresentationFormat>
  <Paragraphs>86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Quality Keeper at PR side       based on sonar scan  ITOM Shanghai FedEx Day – SMA 2019.10</vt:lpstr>
      <vt:lpstr>Problems</vt:lpstr>
      <vt:lpstr>Solution</vt:lpstr>
      <vt:lpstr>Implement steps</vt:lpstr>
      <vt:lpstr>Implement steps</vt:lpstr>
      <vt:lpstr>Live Demo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david groom</dc:creator>
  <cp:lastModifiedBy>Xue Li</cp:lastModifiedBy>
  <cp:revision>627</cp:revision>
  <cp:lastPrinted>2017-09-06T16:20:50Z</cp:lastPrinted>
  <dcterms:created xsi:type="dcterms:W3CDTF">2017-07-05T16:21:10Z</dcterms:created>
  <dcterms:modified xsi:type="dcterms:W3CDTF">2019-10-31T07:08:42Z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0x0101006F483ADBD1B63F48BC76ED29D859EA4E</vt:lpwstr>
  </property>
</Properties>
</file>