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9" r:id="rId1"/>
  </p:sldMasterIdLst>
  <p:sldIdLst>
    <p:sldId id="257" r:id="rId2"/>
    <p:sldId id="258" r:id="rId3"/>
    <p:sldId id="275" r:id="rId4"/>
    <p:sldId id="317" r:id="rId5"/>
    <p:sldId id="276" r:id="rId6"/>
    <p:sldId id="260" r:id="rId7"/>
    <p:sldId id="261" r:id="rId8"/>
    <p:sldId id="266" r:id="rId9"/>
    <p:sldId id="318" r:id="rId10"/>
    <p:sldId id="277" r:id="rId11"/>
    <p:sldId id="288" r:id="rId12"/>
    <p:sldId id="289" r:id="rId13"/>
    <p:sldId id="295" r:id="rId14"/>
    <p:sldId id="319" r:id="rId15"/>
    <p:sldId id="320" r:id="rId16"/>
    <p:sldId id="297" r:id="rId17"/>
    <p:sldId id="321" r:id="rId18"/>
    <p:sldId id="322" r:id="rId19"/>
    <p:sldId id="299" r:id="rId20"/>
    <p:sldId id="280" r:id="rId21"/>
    <p:sldId id="292" r:id="rId22"/>
    <p:sldId id="271" r:id="rId23"/>
    <p:sldId id="310" r:id="rId24"/>
    <p:sldId id="272" r:id="rId25"/>
    <p:sldId id="283" r:id="rId26"/>
    <p:sldId id="311" r:id="rId27"/>
    <p:sldId id="323" r:id="rId28"/>
    <p:sldId id="324" r:id="rId29"/>
    <p:sldId id="285" r:id="rId30"/>
    <p:sldId id="312" r:id="rId31"/>
    <p:sldId id="325" r:id="rId32"/>
    <p:sldId id="327" r:id="rId33"/>
    <p:sldId id="326" r:id="rId34"/>
    <p:sldId id="328" r:id="rId35"/>
    <p:sldId id="335" r:id="rId36"/>
    <p:sldId id="329" r:id="rId37"/>
    <p:sldId id="330" r:id="rId38"/>
    <p:sldId id="331" r:id="rId39"/>
    <p:sldId id="332" r:id="rId40"/>
    <p:sldId id="333" r:id="rId41"/>
    <p:sldId id="334" r:id="rId42"/>
    <p:sldId id="313" r:id="rId43"/>
    <p:sldId id="314" r:id="rId44"/>
    <p:sldId id="315" r:id="rId45"/>
    <p:sldId id="286" r:id="rId46"/>
    <p:sldId id="290" r:id="rId47"/>
    <p:sldId id="294"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9F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131" autoAdjust="0"/>
    <p:restoredTop sz="94660"/>
  </p:normalViewPr>
  <p:slideViewPr>
    <p:cSldViewPr snapToGrid="0">
      <p:cViewPr varScale="1">
        <p:scale>
          <a:sx n="86" d="100"/>
          <a:sy n="86" d="100"/>
        </p:scale>
        <p:origin x="9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5C20F84-FA4B-4F5B-9DAE-DD5E8944E937}" type="datetimeFigureOut">
              <a:rPr lang="en-IN" smtClean="0"/>
              <a:t>13-03-2023</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8352F66-FC08-480E-A103-3873C13A0A8A}" type="slidenum">
              <a:rPr lang="en-IN" smtClean="0"/>
              <a:t>‹#›</a:t>
            </a:fld>
            <a:endParaRPr lang="en-IN"/>
          </a:p>
        </p:txBody>
      </p:sp>
    </p:spTree>
    <p:extLst>
      <p:ext uri="{BB962C8B-B14F-4D97-AF65-F5344CB8AC3E}">
        <p14:creationId xmlns:p14="http://schemas.microsoft.com/office/powerpoint/2010/main" val="409194947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C20F84-FA4B-4F5B-9DAE-DD5E8944E937}"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52F66-FC08-480E-A103-3873C13A0A8A}" type="slidenum">
              <a:rPr lang="en-IN" smtClean="0"/>
              <a:t>‹#›</a:t>
            </a:fld>
            <a:endParaRPr lang="en-IN"/>
          </a:p>
        </p:txBody>
      </p:sp>
    </p:spTree>
    <p:extLst>
      <p:ext uri="{BB962C8B-B14F-4D97-AF65-F5344CB8AC3E}">
        <p14:creationId xmlns:p14="http://schemas.microsoft.com/office/powerpoint/2010/main" val="26249912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C20F84-FA4B-4F5B-9DAE-DD5E8944E937}"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52F66-FC08-480E-A103-3873C13A0A8A}" type="slidenum">
              <a:rPr lang="en-IN" smtClean="0"/>
              <a:t>‹#›</a:t>
            </a:fld>
            <a:endParaRPr lang="en-IN"/>
          </a:p>
        </p:txBody>
      </p:sp>
    </p:spTree>
    <p:extLst>
      <p:ext uri="{BB962C8B-B14F-4D97-AF65-F5344CB8AC3E}">
        <p14:creationId xmlns:p14="http://schemas.microsoft.com/office/powerpoint/2010/main" val="39608289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C20F84-FA4B-4F5B-9DAE-DD5E8944E937}"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52F66-FC08-480E-A103-3873C13A0A8A}" type="slidenum">
              <a:rPr lang="en-IN" smtClean="0"/>
              <a:t>‹#›</a:t>
            </a:fld>
            <a:endParaRPr lang="en-IN"/>
          </a:p>
        </p:txBody>
      </p:sp>
    </p:spTree>
    <p:extLst>
      <p:ext uri="{BB962C8B-B14F-4D97-AF65-F5344CB8AC3E}">
        <p14:creationId xmlns:p14="http://schemas.microsoft.com/office/powerpoint/2010/main" val="6402161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C20F84-FA4B-4F5B-9DAE-DD5E8944E937}"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52F66-FC08-480E-A103-3873C13A0A8A}" type="slidenum">
              <a:rPr lang="en-IN" smtClean="0"/>
              <a:t>‹#›</a:t>
            </a:fld>
            <a:endParaRPr lang="en-IN"/>
          </a:p>
        </p:txBody>
      </p:sp>
    </p:spTree>
    <p:extLst>
      <p:ext uri="{BB962C8B-B14F-4D97-AF65-F5344CB8AC3E}">
        <p14:creationId xmlns:p14="http://schemas.microsoft.com/office/powerpoint/2010/main" val="366432539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C20F84-FA4B-4F5B-9DAE-DD5E8944E937}"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52F66-FC08-480E-A103-3873C13A0A8A}" type="slidenum">
              <a:rPr lang="en-IN" smtClean="0"/>
              <a:t>‹#›</a:t>
            </a:fld>
            <a:endParaRPr lang="en-IN"/>
          </a:p>
        </p:txBody>
      </p:sp>
    </p:spTree>
    <p:extLst>
      <p:ext uri="{BB962C8B-B14F-4D97-AF65-F5344CB8AC3E}">
        <p14:creationId xmlns:p14="http://schemas.microsoft.com/office/powerpoint/2010/main" val="33079760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C20F84-FA4B-4F5B-9DAE-DD5E8944E937}" type="datetimeFigureOut">
              <a:rPr lang="en-IN" smtClean="0"/>
              <a:t>13-03-2023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352F66-FC08-480E-A103-3873C13A0A8A}" type="slidenum">
              <a:rPr lang="en-IN" smtClean="0"/>
              <a:t>‹#›</a:t>
            </a:fld>
            <a:endParaRPr lang="en-IN"/>
          </a:p>
        </p:txBody>
      </p:sp>
    </p:spTree>
    <p:extLst>
      <p:ext uri="{BB962C8B-B14F-4D97-AF65-F5344CB8AC3E}">
        <p14:creationId xmlns:p14="http://schemas.microsoft.com/office/powerpoint/2010/main" val="6001429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C20F84-FA4B-4F5B-9DAE-DD5E8944E937}" type="datetimeFigureOut">
              <a:rPr lang="en-IN" smtClean="0"/>
              <a:t>13-03-2023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352F66-FC08-480E-A103-3873C13A0A8A}" type="slidenum">
              <a:rPr lang="en-IN" smtClean="0"/>
              <a:t>‹#›</a:t>
            </a:fld>
            <a:endParaRPr lang="en-IN"/>
          </a:p>
        </p:txBody>
      </p:sp>
    </p:spTree>
    <p:extLst>
      <p:ext uri="{BB962C8B-B14F-4D97-AF65-F5344CB8AC3E}">
        <p14:creationId xmlns:p14="http://schemas.microsoft.com/office/powerpoint/2010/main" val="51534700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20F84-FA4B-4F5B-9DAE-DD5E8944E937}" type="datetimeFigureOut">
              <a:rPr lang="en-IN" smtClean="0"/>
              <a:t>13-03-2023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352F66-FC08-480E-A103-3873C13A0A8A}" type="slidenum">
              <a:rPr lang="en-IN" smtClean="0"/>
              <a:t>‹#›</a:t>
            </a:fld>
            <a:endParaRPr lang="en-IN"/>
          </a:p>
        </p:txBody>
      </p:sp>
    </p:spTree>
    <p:extLst>
      <p:ext uri="{BB962C8B-B14F-4D97-AF65-F5344CB8AC3E}">
        <p14:creationId xmlns:p14="http://schemas.microsoft.com/office/powerpoint/2010/main" val="323311778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5C20F84-FA4B-4F5B-9DAE-DD5E8944E937}"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8352F66-FC08-480E-A103-3873C13A0A8A}" type="slidenum">
              <a:rPr lang="en-IN" smtClean="0"/>
              <a:t>‹#›</a:t>
            </a:fld>
            <a:endParaRPr lang="en-IN"/>
          </a:p>
        </p:txBody>
      </p:sp>
    </p:spTree>
    <p:extLst>
      <p:ext uri="{BB962C8B-B14F-4D97-AF65-F5344CB8AC3E}">
        <p14:creationId xmlns:p14="http://schemas.microsoft.com/office/powerpoint/2010/main" val="411048899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5C20F84-FA4B-4F5B-9DAE-DD5E8944E937}" type="datetimeFigureOut">
              <a:rPr lang="en-IN" smtClean="0"/>
              <a:t>13-03-2023</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8352F66-FC08-480E-A103-3873C13A0A8A}" type="slidenum">
              <a:rPr lang="en-IN" smtClean="0"/>
              <a:t>‹#›</a:t>
            </a:fld>
            <a:endParaRPr lang="en-IN"/>
          </a:p>
        </p:txBody>
      </p:sp>
    </p:spTree>
    <p:extLst>
      <p:ext uri="{BB962C8B-B14F-4D97-AF65-F5344CB8AC3E}">
        <p14:creationId xmlns:p14="http://schemas.microsoft.com/office/powerpoint/2010/main" val="35110538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5C20F84-FA4B-4F5B-9DAE-DD5E8944E937}" type="datetimeFigureOut">
              <a:rPr lang="en-IN" smtClean="0"/>
              <a:t>13-03-2023</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8352F66-FC08-480E-A103-3873C13A0A8A}" type="slidenum">
              <a:rPr lang="en-IN" smtClean="0"/>
              <a:t>‹#›</a:t>
            </a:fld>
            <a:endParaRPr lang="en-IN"/>
          </a:p>
        </p:txBody>
      </p:sp>
    </p:spTree>
    <p:extLst>
      <p:ext uri="{BB962C8B-B14F-4D97-AF65-F5344CB8AC3E}">
        <p14:creationId xmlns:p14="http://schemas.microsoft.com/office/powerpoint/2010/main" val="548557917"/>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Lst>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E0AE2-729E-4016-AC3B-0347D2F75774}"/>
              </a:ext>
            </a:extLst>
          </p:cNvPr>
          <p:cNvSpPr>
            <a:spLocks noGrp="1"/>
          </p:cNvSpPr>
          <p:nvPr>
            <p:ph type="title"/>
          </p:nvPr>
        </p:nvSpPr>
        <p:spPr>
          <a:xfrm>
            <a:off x="838199" y="948599"/>
            <a:ext cx="10515600" cy="1855561"/>
          </a:xfrm>
        </p:spPr>
        <p:txBody>
          <a:bodyPr>
            <a:normAutofit/>
          </a:bodyPr>
          <a:lstStyle/>
          <a:p>
            <a:pPr algn="ctr"/>
            <a:r>
              <a:rPr lang="en-IN" sz="4000" b="1" dirty="0" smtClean="0">
                <a:solidFill>
                  <a:schemeClr val="accent1">
                    <a:lumMod val="75000"/>
                  </a:schemeClr>
                </a:solidFill>
                <a:latin typeface="Times New Roman" panose="02020603050405020304" pitchFamily="18" charset="0"/>
                <a:cs typeface="Times New Roman" panose="02020603050405020304" pitchFamily="18" charset="0"/>
              </a:rPr>
              <a:t>PLACEMENT DRIVE WEB APPLICATION</a:t>
            </a:r>
            <a:endParaRPr lang="en-IN" sz="4000" dirty="0">
              <a:solidFill>
                <a:schemeClr val="accent1">
                  <a:lumMod val="75000"/>
                </a:schemeClr>
              </a:solidFill>
            </a:endParaRPr>
          </a:p>
        </p:txBody>
      </p:sp>
      <p:sp>
        <p:nvSpPr>
          <p:cNvPr id="3" name="Content Placeholder 2">
            <a:extLst>
              <a:ext uri="{FF2B5EF4-FFF2-40B4-BE49-F238E27FC236}">
                <a16:creationId xmlns:a16="http://schemas.microsoft.com/office/drawing/2014/main" xmlns="" id="{DA50AEA5-BC48-4DB3-B6BC-DE180624EDED}"/>
              </a:ext>
            </a:extLst>
          </p:cNvPr>
          <p:cNvSpPr>
            <a:spLocks noGrp="1"/>
          </p:cNvSpPr>
          <p:nvPr>
            <p:ph idx="1"/>
          </p:nvPr>
        </p:nvSpPr>
        <p:spPr>
          <a:xfrm>
            <a:off x="838199" y="1825625"/>
            <a:ext cx="10996749" cy="4566466"/>
          </a:xfrm>
        </p:spPr>
        <p:txBody>
          <a:bodyPr>
            <a:normAutofit/>
          </a:bodyPr>
          <a:lstStyle/>
          <a:p>
            <a:pPr algn="r"/>
            <a:endParaRPr lang="en-IN" dirty="0">
              <a:latin typeface="Times New Roman" panose="02020603050405020304" pitchFamily="18" charset="0"/>
              <a:cs typeface="Times New Roman" panose="02020603050405020304" pitchFamily="18" charset="0"/>
            </a:endParaRPr>
          </a:p>
          <a:p>
            <a:pPr algn="r"/>
            <a:endParaRPr lang="en-IN" dirty="0">
              <a:latin typeface="Times New Roman" panose="02020603050405020304" pitchFamily="18" charset="0"/>
              <a:cs typeface="Times New Roman" panose="02020603050405020304" pitchFamily="18" charset="0"/>
            </a:endParaRPr>
          </a:p>
          <a:p>
            <a:pPr algn="r"/>
            <a:endParaRPr lang="en-IN" dirty="0">
              <a:latin typeface="Times New Roman" panose="02020603050405020304" pitchFamily="18" charset="0"/>
              <a:cs typeface="Times New Roman" panose="02020603050405020304" pitchFamily="18" charset="0"/>
            </a:endParaRPr>
          </a:p>
          <a:p>
            <a:pPr algn="r"/>
            <a:endParaRPr lang="en-IN" dirty="0">
              <a:latin typeface="Times New Roman" panose="02020603050405020304" pitchFamily="18" charset="0"/>
              <a:cs typeface="Times New Roman" panose="02020603050405020304" pitchFamily="18" charset="0"/>
            </a:endParaRPr>
          </a:p>
          <a:p>
            <a:pPr algn="r"/>
            <a:endParaRPr lang="en-IN" dirty="0">
              <a:latin typeface="Times New Roman" panose="02020603050405020304" pitchFamily="18" charset="0"/>
              <a:cs typeface="Times New Roman" panose="02020603050405020304" pitchFamily="18" charset="0"/>
            </a:endParaRPr>
          </a:p>
          <a:p>
            <a:pPr algn="r"/>
            <a:endParaRPr lang="en-IN" dirty="0">
              <a:latin typeface="Times New Roman" panose="02020603050405020304" pitchFamily="18" charset="0"/>
              <a:cs typeface="Times New Roman" panose="02020603050405020304" pitchFamily="18" charset="0"/>
            </a:endParaRPr>
          </a:p>
          <a:p>
            <a:pPr marL="0" indent="0" algn="r">
              <a:buNone/>
            </a:pPr>
            <a:r>
              <a:rPr lang="en-IN" dirty="0">
                <a:latin typeface="Times New Roman" panose="02020603050405020304" pitchFamily="18" charset="0"/>
                <a:cs typeface="Times New Roman" panose="02020603050405020304" pitchFamily="18" charset="0"/>
              </a:rPr>
              <a:t>PREPARED BY</a:t>
            </a:r>
          </a:p>
          <a:p>
            <a:pPr marL="0" indent="0" algn="r">
              <a:buNone/>
            </a:pPr>
            <a:r>
              <a:rPr lang="en-IN" b="1" dirty="0" smtClean="0">
                <a:latin typeface="Times New Roman" panose="02020603050405020304" pitchFamily="18" charset="0"/>
                <a:cs typeface="Times New Roman" panose="02020603050405020304" pitchFamily="18" charset="0"/>
              </a:rPr>
              <a:t>KOWSALYA L</a:t>
            </a:r>
            <a:endParaRPr lang="en-IN" b="1" dirty="0">
              <a:latin typeface="Times New Roman" panose="02020603050405020304" pitchFamily="18" charset="0"/>
              <a:cs typeface="Times New Roman" panose="02020603050405020304" pitchFamily="18" charset="0"/>
            </a:endParaRPr>
          </a:p>
          <a:p>
            <a:pPr marL="0" indent="0" algn="r">
              <a:buNone/>
            </a:pPr>
            <a:r>
              <a:rPr lang="en-IN" dirty="0" smtClean="0">
                <a:latin typeface="Times New Roman" panose="02020603050405020304" pitchFamily="18" charset="0"/>
                <a:cs typeface="Times New Roman" panose="02020603050405020304" pitchFamily="18" charset="0"/>
              </a:rPr>
              <a:t>(21800020)</a:t>
            </a:r>
            <a:endParaRPr lang="en-IN" dirty="0">
              <a:latin typeface="Times New Roman" panose="02020603050405020304" pitchFamily="18" charset="0"/>
              <a:cs typeface="Times New Roman" panose="02020603050405020304" pitchFamily="18" charset="0"/>
            </a:endParaRPr>
          </a:p>
          <a:p>
            <a:pPr algn="r"/>
            <a:endParaRPr lang="en-IN" dirty="0"/>
          </a:p>
        </p:txBody>
      </p:sp>
    </p:spTree>
    <p:extLst>
      <p:ext uri="{BB962C8B-B14F-4D97-AF65-F5344CB8AC3E}">
        <p14:creationId xmlns:p14="http://schemas.microsoft.com/office/powerpoint/2010/main" val="1271482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1C11C-955D-469B-858A-95EE6755C7FF}"/>
              </a:ext>
            </a:extLst>
          </p:cNvPr>
          <p:cNvSpPr>
            <a:spLocks noGrp="1"/>
          </p:cNvSpPr>
          <p:nvPr>
            <p:ph type="title"/>
          </p:nvPr>
        </p:nvSpPr>
        <p:spPr>
          <a:xfrm>
            <a:off x="529011" y="213064"/>
            <a:ext cx="10772775" cy="799448"/>
          </a:xfrm>
        </p:spPr>
        <p:txBody>
          <a:bodyPr>
            <a:normAutofit/>
          </a:bodyPr>
          <a:lstStyle/>
          <a:p>
            <a:pPr algn="ctr"/>
            <a:r>
              <a:rPr lang="en-IN" sz="4000" b="1" dirty="0" smtClean="0">
                <a:solidFill>
                  <a:schemeClr val="accent1">
                    <a:lumMod val="75000"/>
                  </a:schemeClr>
                </a:solidFill>
                <a:latin typeface="Times New Roman" panose="02020603050405020304" pitchFamily="18" charset="0"/>
                <a:cs typeface="Times New Roman" panose="02020603050405020304" pitchFamily="18" charset="0"/>
              </a:rPr>
              <a:t>ADMIN</a:t>
            </a:r>
            <a:r>
              <a:rPr lang="en-IN" sz="4000" b="1" dirty="0" smtClean="0">
                <a:latin typeface="Times New Roman" panose="02020603050405020304" pitchFamily="18" charset="0"/>
                <a:cs typeface="Times New Roman" panose="02020603050405020304" pitchFamily="18" charset="0"/>
              </a:rPr>
              <a:t> </a:t>
            </a:r>
            <a:r>
              <a:rPr lang="en-IN" sz="4000" b="1" dirty="0" smtClean="0">
                <a:solidFill>
                  <a:schemeClr val="accent1">
                    <a:lumMod val="75000"/>
                  </a:schemeClr>
                </a:solidFill>
                <a:latin typeface="Times New Roman" panose="02020603050405020304" pitchFamily="18" charset="0"/>
                <a:cs typeface="Times New Roman" panose="02020603050405020304" pitchFamily="18" charset="0"/>
              </a:rPr>
              <a:t>MODULE</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1DB2AD9-4DDB-42B7-A75E-63EA669DCFB7}"/>
              </a:ext>
            </a:extLst>
          </p:cNvPr>
          <p:cNvSpPr>
            <a:spLocks noGrp="1"/>
          </p:cNvSpPr>
          <p:nvPr>
            <p:ph idx="1"/>
          </p:nvPr>
        </p:nvSpPr>
        <p:spPr>
          <a:xfrm>
            <a:off x="1019364" y="1271073"/>
            <a:ext cx="10058400" cy="4203977"/>
          </a:xfrm>
        </p:spPr>
        <p:txBody>
          <a:bodyPr>
            <a:noAutofit/>
          </a:bodyPr>
          <a:lstStyle/>
          <a:p>
            <a:pPr marL="0" indent="0" algn="just">
              <a:lnSpc>
                <a:spcPct val="150000"/>
              </a:lnSpc>
              <a:buNone/>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admin will be responsible for creating new login ID’s for incoming students</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This module will also have to have to browse the site to ensure no objectionable content posted. The admin will also be notified about any complaints from </a:t>
            </a:r>
            <a:r>
              <a:rPr lang="en-IN" dirty="0" smtClean="0">
                <a:latin typeface="Times New Roman" panose="02020603050405020304" pitchFamily="18" charset="0"/>
                <a:cs typeface="Times New Roman" panose="02020603050405020304" pitchFamily="18" charset="0"/>
              </a:rPr>
              <a:t>students and companies side.</a:t>
            </a:r>
            <a:endParaRPr lang="en-IN"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 LOGIN</a:t>
            </a:r>
            <a:endParaRPr lang="en-IN"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VIEW ALL THE DATA IN DATABASE </a:t>
            </a:r>
          </a:p>
          <a:p>
            <a:pPr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VIEW </a:t>
            </a:r>
            <a:r>
              <a:rPr lang="en-IN" dirty="0">
                <a:latin typeface="Times New Roman" panose="02020603050405020304" pitchFamily="18" charset="0"/>
                <a:cs typeface="Times New Roman" panose="02020603050405020304" pitchFamily="18" charset="0"/>
              </a:rPr>
              <a:t>PLACEMENT DETAILS</a:t>
            </a:r>
          </a:p>
          <a:p>
            <a:pPr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VIEW EVENTS DETAILS</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1574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40ADC-782B-49DB-B097-1BB60E027CA5}"/>
              </a:ext>
            </a:extLst>
          </p:cNvPr>
          <p:cNvSpPr>
            <a:spLocks noGrp="1"/>
          </p:cNvSpPr>
          <p:nvPr>
            <p:ph type="title"/>
          </p:nvPr>
        </p:nvSpPr>
        <p:spPr>
          <a:xfrm>
            <a:off x="349377" y="97653"/>
            <a:ext cx="10772775" cy="932613"/>
          </a:xfrm>
        </p:spPr>
        <p:txBody>
          <a:bodyPr>
            <a:normAutofit/>
          </a:bodyPr>
          <a:lstStyle/>
          <a:p>
            <a:pPr algn="ctr"/>
            <a:r>
              <a:rPr lang="en-IN" sz="4000" b="1" dirty="0" smtClean="0">
                <a:solidFill>
                  <a:schemeClr val="accent1">
                    <a:lumMod val="75000"/>
                  </a:schemeClr>
                </a:solidFill>
                <a:latin typeface="Times New Roman" panose="02020603050405020304" pitchFamily="18" charset="0"/>
                <a:cs typeface="Times New Roman" panose="02020603050405020304" pitchFamily="18" charset="0"/>
              </a:rPr>
              <a:t>STUDENT MODULE</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60C25F4-AA6B-47C8-83F6-63D66E93D694}"/>
              </a:ext>
            </a:extLst>
          </p:cNvPr>
          <p:cNvSpPr>
            <a:spLocks noGrp="1"/>
          </p:cNvSpPr>
          <p:nvPr>
            <p:ph idx="1"/>
          </p:nvPr>
        </p:nvSpPr>
        <p:spPr>
          <a:xfrm>
            <a:off x="1001608" y="1030266"/>
            <a:ext cx="10058400" cy="4050792"/>
          </a:xfrm>
        </p:spPr>
        <p:txBody>
          <a:bodyPr>
            <a:noAutofit/>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This module to get the </a:t>
            </a:r>
            <a:r>
              <a:rPr lang="en-IN" dirty="0" smtClean="0">
                <a:latin typeface="Times New Roman" panose="02020603050405020304" pitchFamily="18" charset="0"/>
                <a:cs typeface="Times New Roman" panose="02020603050405020304" pitchFamily="18" charset="0"/>
              </a:rPr>
              <a:t>student </a:t>
            </a:r>
            <a:r>
              <a:rPr lang="en-IN" dirty="0">
                <a:latin typeface="Times New Roman" panose="02020603050405020304" pitchFamily="18" charset="0"/>
                <a:cs typeface="Times New Roman" panose="02020603050405020304" pitchFamily="18" charset="0"/>
              </a:rPr>
              <a:t>details of the college/institute it contains all </a:t>
            </a:r>
            <a:r>
              <a:rPr lang="en-IN" dirty="0" smtClean="0">
                <a:latin typeface="Times New Roman" panose="02020603050405020304" pitchFamily="18" charset="0"/>
                <a:cs typeface="Times New Roman" panose="02020603050405020304" pitchFamily="18" charset="0"/>
              </a:rPr>
              <a:t>students </a:t>
            </a:r>
            <a:r>
              <a:rPr lang="en-IN" dirty="0">
                <a:latin typeface="Times New Roman" panose="02020603050405020304" pitchFamily="18" charset="0"/>
                <a:cs typeface="Times New Roman" panose="02020603050405020304" pitchFamily="18" charset="0"/>
              </a:rPr>
              <a:t>personal and qualification details </a:t>
            </a:r>
            <a:r>
              <a:rPr lang="en-IN" dirty="0" smtClean="0">
                <a:latin typeface="Times New Roman" panose="02020603050405020304" pitchFamily="18" charset="0"/>
                <a:cs typeface="Times New Roman" panose="02020603050405020304" pitchFamily="18" charset="0"/>
              </a:rPr>
              <a:t>Students </a:t>
            </a:r>
            <a:r>
              <a:rPr lang="en-IN" dirty="0">
                <a:latin typeface="Times New Roman" panose="02020603050405020304" pitchFamily="18" charset="0"/>
                <a:cs typeface="Times New Roman" panose="02020603050405020304" pitchFamily="18" charset="0"/>
              </a:rPr>
              <a:t>can view </a:t>
            </a:r>
            <a:r>
              <a:rPr lang="en-IN" dirty="0" smtClean="0">
                <a:latin typeface="Times New Roman" panose="02020603050405020304" pitchFamily="18" charset="0"/>
                <a:cs typeface="Times New Roman" panose="02020603050405020304" pitchFamily="18" charset="0"/>
              </a:rPr>
              <a:t>company details </a:t>
            </a:r>
            <a:endParaRPr lang="en-IN"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LOGIN</a:t>
            </a:r>
          </a:p>
          <a:p>
            <a:pPr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ADD OWN PROFILE</a:t>
            </a:r>
            <a:endParaRPr lang="en-IN"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VIEW DRIVE DETAILS</a:t>
            </a:r>
            <a:endParaRPr lang="en-IN"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APPLY DRIVE</a:t>
            </a:r>
          </a:p>
          <a:p>
            <a:pPr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CHECK AND VIEW INTERVIEW RESULTS</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1834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E6EC3-9B55-43E0-AC88-75E068003C2E}"/>
              </a:ext>
            </a:extLst>
          </p:cNvPr>
          <p:cNvSpPr>
            <a:spLocks noGrp="1"/>
          </p:cNvSpPr>
          <p:nvPr>
            <p:ph type="title"/>
          </p:nvPr>
        </p:nvSpPr>
        <p:spPr>
          <a:xfrm>
            <a:off x="896645" y="499533"/>
            <a:ext cx="10533354" cy="761096"/>
          </a:xfrm>
        </p:spPr>
        <p:txBody>
          <a:bodyPr>
            <a:normAutofit/>
          </a:bodyPr>
          <a:lstStyle/>
          <a:p>
            <a:pPr algn="ctr"/>
            <a:r>
              <a:rPr lang="en-IN" sz="4000" b="1" dirty="0" smtClean="0">
                <a:solidFill>
                  <a:schemeClr val="accent1">
                    <a:lumMod val="75000"/>
                  </a:schemeClr>
                </a:solidFill>
                <a:latin typeface="Times New Roman" panose="02020603050405020304" pitchFamily="18" charset="0"/>
                <a:cs typeface="Times New Roman" panose="02020603050405020304" pitchFamily="18" charset="0"/>
              </a:rPr>
              <a:t>COMPANY MODULE</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905F2C5-351B-4F4E-B2D0-1D200FDA1BE7}"/>
              </a:ext>
            </a:extLst>
          </p:cNvPr>
          <p:cNvSpPr>
            <a:spLocks noGrp="1"/>
          </p:cNvSpPr>
          <p:nvPr>
            <p:ph idx="1"/>
          </p:nvPr>
        </p:nvSpPr>
        <p:spPr>
          <a:xfrm>
            <a:off x="994299" y="1411549"/>
            <a:ext cx="10089561" cy="4581632"/>
          </a:xfrm>
        </p:spPr>
        <p:txBody>
          <a:bodyPr>
            <a:noAutofit/>
          </a:bodyPr>
          <a:lstStyle/>
          <a:p>
            <a:pPr marL="0" indent="0" algn="just">
              <a:lnSpc>
                <a:spcPct val="150000"/>
              </a:lnSpc>
              <a:buNone/>
            </a:pPr>
            <a:r>
              <a:rPr lang="en-IN" dirty="0" smtClean="0">
                <a:latin typeface="Times New Roman" panose="02020603050405020304" pitchFamily="18" charset="0"/>
                <a:cs typeface="Times New Roman" panose="02020603050405020304" pitchFamily="18" charset="0"/>
              </a:rPr>
              <a:t>This module to post the drive for recruiting students in colleges with required details and update the results for the interview process. </a:t>
            </a:r>
          </a:p>
          <a:p>
            <a:pPr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REGISTRATION </a:t>
            </a:r>
            <a:r>
              <a:rPr lang="en-IN" dirty="0">
                <a:latin typeface="Times New Roman" panose="02020603050405020304" pitchFamily="18" charset="0"/>
                <a:cs typeface="Times New Roman" panose="02020603050405020304" pitchFamily="18" charset="0"/>
              </a:rPr>
              <a:t>AND LOGIN</a:t>
            </a:r>
          </a:p>
          <a:p>
            <a:pPr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UPDATE DRIVE DETAILS</a:t>
            </a:r>
          </a:p>
          <a:p>
            <a:pPr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ADD OWN PROFILE</a:t>
            </a:r>
          </a:p>
          <a:p>
            <a:pPr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VIEW APPLICATIONS</a:t>
            </a:r>
            <a:endParaRPr lang="en-IN"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UPDATE RESULTS</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25234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367254-808A-496A-990E-71479E473AF6}"/>
              </a:ext>
            </a:extLst>
          </p:cNvPr>
          <p:cNvSpPr>
            <a:spLocks noGrp="1"/>
          </p:cNvSpPr>
          <p:nvPr>
            <p:ph type="title"/>
          </p:nvPr>
        </p:nvSpPr>
        <p:spPr>
          <a:xfrm>
            <a:off x="2308195" y="250594"/>
            <a:ext cx="6356842" cy="506322"/>
          </a:xfrm>
        </p:spPr>
        <p:txBody>
          <a:bodyPr>
            <a:noAutofit/>
          </a:bodyPr>
          <a:lstStyle/>
          <a:p>
            <a:pPr algn="ctr"/>
            <a:r>
              <a:rPr lang="en-US" sz="4000" b="1" dirty="0" smtClean="0">
                <a:solidFill>
                  <a:schemeClr val="accent1">
                    <a:lumMod val="75000"/>
                  </a:schemeClr>
                </a:solidFill>
                <a:effectLst/>
                <a:latin typeface="Times New Roman" panose="02020603050405020304" pitchFamily="18" charset="0"/>
                <a:ea typeface="Calibri" panose="020F0502020204030204" pitchFamily="34" charset="0"/>
              </a:rPr>
              <a:t>USE CASE DIAGRAM </a:t>
            </a:r>
            <a:endParaRPr lang="en-IN" sz="4000" dirty="0">
              <a:solidFill>
                <a:schemeClr val="accent1">
                  <a:lumMod val="75000"/>
                </a:schemeClr>
              </a:solidFill>
            </a:endParaRPr>
          </a:p>
        </p:txBody>
      </p:sp>
      <p:sp>
        <p:nvSpPr>
          <p:cNvPr id="3" name="Content Placeholder 2"/>
          <p:cNvSpPr>
            <a:spLocks noGrp="1"/>
          </p:cNvSpPr>
          <p:nvPr>
            <p:ph idx="1"/>
          </p:nvPr>
        </p:nvSpPr>
        <p:spPr>
          <a:xfrm>
            <a:off x="676656" y="1003178"/>
            <a:ext cx="10753725" cy="5397622"/>
          </a:xfrm>
        </p:spPr>
        <p:txBody>
          <a:bodyPr/>
          <a:lstStyle/>
          <a:p>
            <a:pPr algn="ctr"/>
            <a:r>
              <a:rPr lang="en-US" sz="2000" b="1" dirty="0" smtClean="0">
                <a:latin typeface="Times New Roman" panose="02020603050405020304" pitchFamily="18" charset="0"/>
                <a:cs typeface="Times New Roman" panose="02020603050405020304" pitchFamily="18" charset="0"/>
              </a:rPr>
              <a:t>ADMIN SIDE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5351" y="1495702"/>
            <a:ext cx="6275080" cy="4905098"/>
          </a:xfrm>
          <a:prstGeom prst="rect">
            <a:avLst/>
          </a:prstGeom>
        </p:spPr>
      </p:pic>
    </p:spTree>
    <p:extLst>
      <p:ext uri="{BB962C8B-B14F-4D97-AF65-F5344CB8AC3E}">
        <p14:creationId xmlns:p14="http://schemas.microsoft.com/office/powerpoint/2010/main" val="443223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42042"/>
            <a:ext cx="10753725" cy="6258757"/>
          </a:xfrm>
        </p:spPr>
        <p:txBody>
          <a:bodyPr/>
          <a:lstStyle/>
          <a:p>
            <a:pPr algn="ctr"/>
            <a:r>
              <a:rPr lang="en-US" sz="2000" b="1" dirty="0" smtClean="0">
                <a:latin typeface="Times New Roman" panose="02020603050405020304" pitchFamily="18" charset="0"/>
                <a:cs typeface="Times New Roman" panose="02020603050405020304" pitchFamily="18" charset="0"/>
              </a:rPr>
              <a:t>STUDENT SIDE</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354" y="1272003"/>
            <a:ext cx="6807502" cy="4622769"/>
          </a:xfrm>
          <a:prstGeom prst="rect">
            <a:avLst/>
          </a:prstGeom>
        </p:spPr>
      </p:pic>
    </p:spTree>
    <p:extLst>
      <p:ext uri="{BB962C8B-B14F-4D97-AF65-F5344CB8AC3E}">
        <p14:creationId xmlns:p14="http://schemas.microsoft.com/office/powerpoint/2010/main" val="320602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381740"/>
            <a:ext cx="10753725" cy="6019060"/>
          </a:xfrm>
        </p:spPr>
        <p:txBody>
          <a:bodyPr/>
          <a:lstStyle/>
          <a:p>
            <a:pPr algn="ctr"/>
            <a:r>
              <a:rPr lang="en-US" sz="2000" b="1" dirty="0" smtClean="0">
                <a:latin typeface="Times New Roman" panose="02020603050405020304" pitchFamily="18" charset="0"/>
                <a:cs typeface="Times New Roman" panose="02020603050405020304" pitchFamily="18" charset="0"/>
              </a:rPr>
              <a:t>COMPANY SIDE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487" y="1343024"/>
            <a:ext cx="6755907" cy="4729301"/>
          </a:xfrm>
          <a:prstGeom prst="rect">
            <a:avLst/>
          </a:prstGeom>
        </p:spPr>
      </p:pic>
    </p:spTree>
    <p:extLst>
      <p:ext uri="{BB962C8B-B14F-4D97-AF65-F5344CB8AC3E}">
        <p14:creationId xmlns:p14="http://schemas.microsoft.com/office/powerpoint/2010/main" val="2746659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6E5102-8709-4390-95D4-B3D60D9394DA}"/>
              </a:ext>
            </a:extLst>
          </p:cNvPr>
          <p:cNvSpPr>
            <a:spLocks noGrp="1"/>
          </p:cNvSpPr>
          <p:nvPr>
            <p:ph type="title"/>
          </p:nvPr>
        </p:nvSpPr>
        <p:spPr>
          <a:xfrm>
            <a:off x="838199" y="365126"/>
            <a:ext cx="10752910" cy="531519"/>
          </a:xfrm>
        </p:spPr>
        <p:txBody>
          <a:bodyPr>
            <a:noAutofit/>
          </a:bodyPr>
          <a:lstStyle/>
          <a:p>
            <a:pPr algn="ctr"/>
            <a:r>
              <a:rPr lang="en-US" sz="4000" b="1" dirty="0" smtClean="0">
                <a:solidFill>
                  <a:schemeClr val="accent1">
                    <a:lumMod val="75000"/>
                  </a:schemeClr>
                </a:solidFill>
                <a:latin typeface="Times New Roman" panose="02020603050405020304" pitchFamily="18" charset="0"/>
                <a:ea typeface="Calibri" panose="020F0502020204030204" pitchFamily="34" charset="0"/>
              </a:rPr>
              <a:t>STATE CHART DIAGRAM</a:t>
            </a:r>
            <a:endParaRPr lang="en-IN" sz="4000" dirty="0">
              <a:solidFill>
                <a:schemeClr val="accent1">
                  <a:lumMod val="75000"/>
                </a:schemeClr>
              </a:solidFill>
            </a:endParaRPr>
          </a:p>
        </p:txBody>
      </p:sp>
      <p:sp>
        <p:nvSpPr>
          <p:cNvPr id="3" name="Content Placeholder 2"/>
          <p:cNvSpPr>
            <a:spLocks noGrp="1"/>
          </p:cNvSpPr>
          <p:nvPr>
            <p:ph idx="1"/>
          </p:nvPr>
        </p:nvSpPr>
        <p:spPr>
          <a:xfrm>
            <a:off x="747678" y="896644"/>
            <a:ext cx="10753725" cy="5961355"/>
          </a:xfrm>
        </p:spPr>
        <p:txBody>
          <a:bodyPr/>
          <a:lstStyle/>
          <a:p>
            <a:pPr algn="ctr"/>
            <a:r>
              <a:rPr lang="en-US" sz="2000" b="1" dirty="0" smtClean="0">
                <a:latin typeface="Times New Roman" panose="02020603050405020304" pitchFamily="18" charset="0"/>
                <a:cs typeface="Times New Roman" panose="02020603050405020304" pitchFamily="18" charset="0"/>
              </a:rPr>
              <a:t>ADMIN SIDE</a:t>
            </a:r>
          </a:p>
          <a:p>
            <a:pPr algn="ctr"/>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317" y="1448887"/>
            <a:ext cx="8469297" cy="5176466"/>
          </a:xfrm>
          <a:prstGeom prst="rect">
            <a:avLst/>
          </a:prstGeom>
        </p:spPr>
      </p:pic>
    </p:spTree>
    <p:extLst>
      <p:ext uri="{BB962C8B-B14F-4D97-AF65-F5344CB8AC3E}">
        <p14:creationId xmlns:p14="http://schemas.microsoft.com/office/powerpoint/2010/main" val="2677200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7678" y="355108"/>
            <a:ext cx="10753725" cy="6502892"/>
          </a:xfrm>
        </p:spPr>
        <p:txBody>
          <a:bodyPr/>
          <a:lstStyle/>
          <a:p>
            <a:pPr algn="ctr"/>
            <a:r>
              <a:rPr lang="en-US" sz="2000" b="1" dirty="0" smtClean="0">
                <a:latin typeface="Times New Roman" panose="02020603050405020304" pitchFamily="18" charset="0"/>
                <a:cs typeface="Times New Roman" panose="02020603050405020304" pitchFamily="18" charset="0"/>
              </a:rPr>
              <a:t>STUDENT SIDE</a:t>
            </a:r>
          </a:p>
          <a:p>
            <a:pPr algn="ctr"/>
            <a:endParaRPr lang="en-IN"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745" y="1196034"/>
            <a:ext cx="7705817" cy="5362575"/>
          </a:xfrm>
          <a:prstGeom prst="rect">
            <a:avLst/>
          </a:prstGeom>
        </p:spPr>
      </p:pic>
    </p:spTree>
    <p:extLst>
      <p:ext uri="{BB962C8B-B14F-4D97-AF65-F5344CB8AC3E}">
        <p14:creationId xmlns:p14="http://schemas.microsoft.com/office/powerpoint/2010/main" val="930552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7678" y="266330"/>
            <a:ext cx="10753725" cy="6591669"/>
          </a:xfrm>
        </p:spPr>
        <p:txBody>
          <a:bodyPr/>
          <a:lstStyle/>
          <a:p>
            <a:pPr algn="ctr"/>
            <a:r>
              <a:rPr lang="en-US" sz="2000" b="1" dirty="0" smtClean="0">
                <a:latin typeface="Times New Roman" panose="02020603050405020304" pitchFamily="18" charset="0"/>
                <a:cs typeface="Times New Roman" panose="02020603050405020304" pitchFamily="18" charset="0"/>
              </a:rPr>
              <a:t>COMPANY SIDE</a:t>
            </a:r>
          </a:p>
          <a:p>
            <a:pPr algn="ctr"/>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015" y="1401515"/>
            <a:ext cx="8355469" cy="5206705"/>
          </a:xfrm>
          <a:prstGeom prst="rect">
            <a:avLst/>
          </a:prstGeom>
        </p:spPr>
      </p:pic>
    </p:spTree>
    <p:extLst>
      <p:ext uri="{BB962C8B-B14F-4D97-AF65-F5344CB8AC3E}">
        <p14:creationId xmlns:p14="http://schemas.microsoft.com/office/powerpoint/2010/main" val="1866962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540A6-E6E6-4524-BD75-6C66D341BDBF}"/>
              </a:ext>
            </a:extLst>
          </p:cNvPr>
          <p:cNvSpPr>
            <a:spLocks noGrp="1"/>
          </p:cNvSpPr>
          <p:nvPr>
            <p:ph type="title"/>
          </p:nvPr>
        </p:nvSpPr>
        <p:spPr>
          <a:xfrm>
            <a:off x="3234220" y="138703"/>
            <a:ext cx="5569680" cy="436064"/>
          </a:xfrm>
        </p:spPr>
        <p:txBody>
          <a:bodyPr>
            <a:noAutofit/>
          </a:bodyPr>
          <a:lstStyle/>
          <a:p>
            <a:pPr algn="ctr"/>
            <a:r>
              <a:rPr lang="en-IN" sz="3600" b="1" dirty="0" smtClean="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4400"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460" y="727969"/>
            <a:ext cx="7315200" cy="5885895"/>
          </a:xfrm>
        </p:spPr>
      </p:pic>
    </p:spTree>
    <p:extLst>
      <p:ext uri="{BB962C8B-B14F-4D97-AF65-F5344CB8AC3E}">
        <p14:creationId xmlns:p14="http://schemas.microsoft.com/office/powerpoint/2010/main" val="398599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4E7200-78AF-4F79-A441-E744A4668F42}"/>
              </a:ext>
            </a:extLst>
          </p:cNvPr>
          <p:cNvSpPr>
            <a:spLocks noGrp="1"/>
          </p:cNvSpPr>
          <p:nvPr>
            <p:ph type="title"/>
          </p:nvPr>
        </p:nvSpPr>
        <p:spPr>
          <a:xfrm>
            <a:off x="657224" y="162182"/>
            <a:ext cx="10772775" cy="1658198"/>
          </a:xfrm>
        </p:spPr>
        <p:txBody>
          <a:bodyPr>
            <a:normAutofit/>
          </a:bodyPr>
          <a:lstStyle/>
          <a:p>
            <a:pPr algn="ctr"/>
            <a:r>
              <a:rPr lang="en-IN" sz="4000" b="1" dirty="0">
                <a:solidFill>
                  <a:schemeClr val="accent1">
                    <a:lumMod val="75000"/>
                  </a:schemeClr>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9D782E63-0B0E-40E4-AA8E-176BB7F6D5B6}"/>
              </a:ext>
            </a:extLst>
          </p:cNvPr>
          <p:cNvSpPr>
            <a:spLocks noGrp="1"/>
          </p:cNvSpPr>
          <p:nvPr>
            <p:ph idx="1"/>
          </p:nvPr>
        </p:nvSpPr>
        <p:spPr>
          <a:xfrm>
            <a:off x="496389" y="1593669"/>
            <a:ext cx="10631859" cy="4578531"/>
          </a:xfrm>
        </p:spPr>
        <p:txBody>
          <a:bodyPr>
            <a:no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	The project is aimed at developing an application for the “WEB BASED PLACEMENT MANAGEMENT SYSTEM” of the college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system can be used as an application for the Placement Officers in the college to manage the student information with regard to placement. And it also be used as an platform for Companies and College students for recruitment process and Job Opportunities. Students logging should be able to upload their personal and educational information in the form of a resume while applying a Placement Campus Drive. The placement cell allows the companies to view the student resumes in selective manner. The Admin can also view feedback and queries from company and student side to take possible actions. Placement Drive web Application enables you to plan placements, train students in accordance with relevant market demands, organize placement drive, and allow companies to recruit students.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454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00079-8B42-401C-8ECD-CD6C4AD78C25}"/>
              </a:ext>
            </a:extLst>
          </p:cNvPr>
          <p:cNvSpPr>
            <a:spLocks noGrp="1"/>
          </p:cNvSpPr>
          <p:nvPr>
            <p:ph type="title"/>
          </p:nvPr>
        </p:nvSpPr>
        <p:spPr>
          <a:xfrm>
            <a:off x="3252349" y="438175"/>
            <a:ext cx="4836521" cy="706029"/>
          </a:xfrm>
        </p:spPr>
        <p:txBody>
          <a:bodyPr>
            <a:noAutofit/>
          </a:bodyPr>
          <a:lstStyle/>
          <a:p>
            <a:pPr algn="ctr">
              <a:lnSpc>
                <a:spcPct val="100000"/>
              </a:lnSpc>
            </a:pPr>
            <a:r>
              <a:rPr lang="en-IN" sz="3600" b="1" dirty="0" smtClean="0">
                <a:solidFill>
                  <a:schemeClr val="accent1">
                    <a:lumMod val="75000"/>
                  </a:schemeClr>
                </a:solidFill>
                <a:latin typeface="Times New Roman" panose="02020603050405020304" pitchFamily="18" charset="0"/>
                <a:cs typeface="Times New Roman" panose="02020603050405020304" pitchFamily="18" charset="0"/>
              </a:rPr>
              <a:t>DATA </a:t>
            </a:r>
            <a:r>
              <a:rPr lang="en-IN" sz="3600" b="1" dirty="0" smtClean="0">
                <a:solidFill>
                  <a:schemeClr val="accent1">
                    <a:lumMod val="75000"/>
                  </a:schemeClr>
                </a:solidFill>
                <a:latin typeface="Times New Roman" panose="02020603050405020304" pitchFamily="18" charset="0"/>
                <a:cs typeface="Times New Roman" panose="02020603050405020304" pitchFamily="18" charset="0"/>
              </a:rPr>
              <a:t>DICTIONARY</a:t>
            </a:r>
            <a:r>
              <a:rPr lang="en-IN" sz="36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36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STUDENT</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DETAILS</a:t>
            </a:r>
            <a:endParaRPr lang="en-IN" sz="2400" dirty="0">
              <a:solidFill>
                <a:schemeClr val="accent1">
                  <a:lumMod val="75000"/>
                </a:schemeClr>
              </a:solidFill>
            </a:endParaRPr>
          </a:p>
        </p:txBody>
      </p:sp>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7449" t="41579" r="12537" b="3983"/>
          <a:stretch/>
        </p:blipFill>
        <p:spPr>
          <a:xfrm>
            <a:off x="1566908" y="1216240"/>
            <a:ext cx="8207405" cy="5566299"/>
          </a:xfrm>
        </p:spPr>
      </p:pic>
    </p:spTree>
    <p:extLst>
      <p:ext uri="{BB962C8B-B14F-4D97-AF65-F5344CB8AC3E}">
        <p14:creationId xmlns:p14="http://schemas.microsoft.com/office/powerpoint/2010/main" val="1624770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9220D-E00C-4AB5-8152-4851184B2CC4}"/>
              </a:ext>
            </a:extLst>
          </p:cNvPr>
          <p:cNvSpPr>
            <a:spLocks noGrp="1"/>
          </p:cNvSpPr>
          <p:nvPr>
            <p:ph type="title"/>
          </p:nvPr>
        </p:nvSpPr>
        <p:spPr>
          <a:xfrm>
            <a:off x="2325186" y="669926"/>
            <a:ext cx="6520543" cy="436064"/>
          </a:xfrm>
        </p:spPr>
        <p:txBody>
          <a:bodyPr>
            <a:noAutofit/>
          </a:bodyPr>
          <a:lstStyle/>
          <a:p>
            <a:pPr algn="ctr"/>
            <a:r>
              <a:rPr lang="en-IN" sz="3600" b="1" dirty="0" smtClean="0">
                <a:solidFill>
                  <a:schemeClr val="accent1">
                    <a:lumMod val="75000"/>
                  </a:schemeClr>
                </a:solidFill>
                <a:latin typeface="Times New Roman" panose="02020603050405020304" pitchFamily="18" charset="0"/>
                <a:cs typeface="Times New Roman" panose="02020603050405020304" pitchFamily="18" charset="0"/>
              </a:rPr>
              <a:t>COMPANY DETAILS</a:t>
            </a:r>
            <a:endParaRPr lang="en-IN" sz="66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0295" y="1797470"/>
            <a:ext cx="8687390" cy="3990770"/>
          </a:xfrm>
        </p:spPr>
      </p:pic>
    </p:spTree>
    <p:extLst>
      <p:ext uri="{BB962C8B-B14F-4D97-AF65-F5344CB8AC3E}">
        <p14:creationId xmlns:p14="http://schemas.microsoft.com/office/powerpoint/2010/main" val="3344983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4B74F5-40B7-40E2-BA40-3112108B0CD4}"/>
              </a:ext>
            </a:extLst>
          </p:cNvPr>
          <p:cNvSpPr>
            <a:spLocks noGrp="1"/>
          </p:cNvSpPr>
          <p:nvPr>
            <p:ph type="title"/>
          </p:nvPr>
        </p:nvSpPr>
        <p:spPr>
          <a:xfrm>
            <a:off x="2462769" y="0"/>
            <a:ext cx="6444792" cy="788530"/>
          </a:xfrm>
        </p:spPr>
        <p:txBody>
          <a:bodyPr>
            <a:normAutofit/>
          </a:bodyPr>
          <a:lstStyle/>
          <a:p>
            <a:pPr algn="ctr"/>
            <a:r>
              <a:rPr lang="en-IN" sz="3600" b="1" dirty="0" smtClean="0">
                <a:solidFill>
                  <a:schemeClr val="accent1">
                    <a:lumMod val="75000"/>
                  </a:schemeClr>
                </a:solidFill>
                <a:latin typeface="Times New Roman" panose="02020603050405020304" pitchFamily="18" charset="0"/>
                <a:cs typeface="Times New Roman" panose="02020603050405020304" pitchFamily="18" charset="0"/>
              </a:rPr>
              <a:t>DRIVE POST DETAILS</a:t>
            </a:r>
            <a:endParaRPr lang="en-IN" sz="36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935" y="590935"/>
            <a:ext cx="7137217" cy="6062278"/>
          </a:xfrm>
        </p:spPr>
      </p:pic>
    </p:spTree>
    <p:extLst>
      <p:ext uri="{BB962C8B-B14F-4D97-AF65-F5344CB8AC3E}">
        <p14:creationId xmlns:p14="http://schemas.microsoft.com/office/powerpoint/2010/main" val="2103408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4B74F5-40B7-40E2-BA40-3112108B0CD4}"/>
              </a:ext>
            </a:extLst>
          </p:cNvPr>
          <p:cNvSpPr>
            <a:spLocks noGrp="1"/>
          </p:cNvSpPr>
          <p:nvPr>
            <p:ph type="title"/>
          </p:nvPr>
        </p:nvSpPr>
        <p:spPr>
          <a:xfrm>
            <a:off x="1162976" y="0"/>
            <a:ext cx="9747680" cy="788530"/>
          </a:xfrm>
        </p:spPr>
        <p:txBody>
          <a:bodyPr>
            <a:noAutofit/>
          </a:bodyPr>
          <a:lstStyle/>
          <a:p>
            <a:pPr algn="ctr"/>
            <a:r>
              <a:rPr lang="en-IN" sz="3600" b="1" dirty="0" smtClean="0">
                <a:solidFill>
                  <a:schemeClr val="accent1">
                    <a:lumMod val="75000"/>
                  </a:schemeClr>
                </a:solidFill>
                <a:latin typeface="Times New Roman" panose="02020603050405020304" pitchFamily="18" charset="0"/>
                <a:cs typeface="Times New Roman" panose="02020603050405020304" pitchFamily="18" charset="0"/>
              </a:rPr>
              <a:t>UPLOAD RESUMES IN FIREBASE STORAGE</a:t>
            </a:r>
            <a:endParaRPr lang="en-IN" sz="36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53" t="5033" r="-353" b="1438"/>
          <a:stretch/>
        </p:blipFill>
        <p:spPr>
          <a:xfrm>
            <a:off x="853449" y="976790"/>
            <a:ext cx="10585629" cy="5101281"/>
          </a:xfrm>
        </p:spPr>
      </p:pic>
    </p:spTree>
    <p:extLst>
      <p:ext uri="{BB962C8B-B14F-4D97-AF65-F5344CB8AC3E}">
        <p14:creationId xmlns:p14="http://schemas.microsoft.com/office/powerpoint/2010/main" val="3624973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C26251-DEFA-4CA3-BE3E-DF5E1D985644}"/>
              </a:ext>
            </a:extLst>
          </p:cNvPr>
          <p:cNvSpPr>
            <a:spLocks noGrp="1"/>
          </p:cNvSpPr>
          <p:nvPr>
            <p:ph type="title"/>
          </p:nvPr>
        </p:nvSpPr>
        <p:spPr>
          <a:xfrm>
            <a:off x="829417" y="363943"/>
            <a:ext cx="10515600" cy="309431"/>
          </a:xfrm>
        </p:spPr>
        <p:txBody>
          <a:bodyPr>
            <a:noAutofit/>
          </a:bodyPr>
          <a:lstStyle/>
          <a:p>
            <a:pPr algn="ctr"/>
            <a:r>
              <a:rPr lang="en-IN" sz="3600" b="1" dirty="0">
                <a:solidFill>
                  <a:schemeClr val="accent1">
                    <a:lumMod val="75000"/>
                  </a:schemeClr>
                </a:solidFill>
                <a:latin typeface="Times New Roman" panose="02020603050405020304" pitchFamily="18" charset="0"/>
                <a:cs typeface="Times New Roman" panose="02020603050405020304" pitchFamily="18" charset="0"/>
              </a:rPr>
              <a:t>SCREEN SHOTS</a:t>
            </a:r>
          </a:p>
        </p:txBody>
      </p:sp>
      <p:sp>
        <p:nvSpPr>
          <p:cNvPr id="12" name="Title 1">
            <a:extLst>
              <a:ext uri="{FF2B5EF4-FFF2-40B4-BE49-F238E27FC236}">
                <a16:creationId xmlns:a16="http://schemas.microsoft.com/office/drawing/2014/main" xmlns="" id="{6DFE4E96-4A0F-4A4E-8668-6DF45666F69A}"/>
              </a:ext>
            </a:extLst>
          </p:cNvPr>
          <p:cNvSpPr txBox="1">
            <a:spLocks/>
          </p:cNvSpPr>
          <p:nvPr/>
        </p:nvSpPr>
        <p:spPr>
          <a:xfrm>
            <a:off x="2056074" y="785966"/>
            <a:ext cx="8062287" cy="4941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smtClean="0">
                <a:solidFill>
                  <a:schemeClr val="accent1">
                    <a:lumMod val="75000"/>
                  </a:schemeClr>
                </a:solidFill>
                <a:latin typeface="Times New Roman" panose="02020603050405020304" pitchFamily="18" charset="0"/>
                <a:cs typeface="Times New Roman" panose="02020603050405020304" pitchFamily="18" charset="0"/>
              </a:rPr>
              <a:t>WELCOME PAGE</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8564"/>
          <a:stretch/>
        </p:blipFill>
        <p:spPr>
          <a:xfrm>
            <a:off x="1164772" y="1505256"/>
            <a:ext cx="10058400" cy="4885955"/>
          </a:xfrm>
          <a:prstGeom prst="rect">
            <a:avLst/>
          </a:prstGeom>
        </p:spPr>
      </p:pic>
    </p:spTree>
    <p:extLst>
      <p:ext uri="{BB962C8B-B14F-4D97-AF65-F5344CB8AC3E}">
        <p14:creationId xmlns:p14="http://schemas.microsoft.com/office/powerpoint/2010/main" val="2289222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D36B5B6-66C5-44CE-8593-38B3BDB75F60}"/>
              </a:ext>
            </a:extLst>
          </p:cNvPr>
          <p:cNvSpPr txBox="1"/>
          <p:nvPr/>
        </p:nvSpPr>
        <p:spPr>
          <a:xfrm>
            <a:off x="3747173" y="413937"/>
            <a:ext cx="4948374" cy="523220"/>
          </a:xfrm>
          <a:prstGeom prst="rect">
            <a:avLst/>
          </a:prstGeom>
          <a:noFill/>
        </p:spPr>
        <p:txBody>
          <a:bodyPr wrap="square" rtlCol="0">
            <a:spAutoFit/>
          </a:bodyPr>
          <a:lstStyle/>
          <a:p>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REGISTRATION FORM</a:t>
            </a:r>
            <a:endParaRPr lang="en-IN" sz="2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8397"/>
          <a:stretch/>
        </p:blipFill>
        <p:spPr>
          <a:xfrm>
            <a:off x="1047565" y="1083076"/>
            <a:ext cx="10058400" cy="4894833"/>
          </a:xfrm>
          <a:prstGeom prst="rect">
            <a:avLst/>
          </a:prstGeom>
        </p:spPr>
      </p:pic>
    </p:spTree>
    <p:extLst>
      <p:ext uri="{BB962C8B-B14F-4D97-AF65-F5344CB8AC3E}">
        <p14:creationId xmlns:p14="http://schemas.microsoft.com/office/powerpoint/2010/main" val="928129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D36B5B6-66C5-44CE-8593-38B3BDB75F60}"/>
              </a:ext>
            </a:extLst>
          </p:cNvPr>
          <p:cNvSpPr txBox="1"/>
          <p:nvPr/>
        </p:nvSpPr>
        <p:spPr>
          <a:xfrm>
            <a:off x="3291859" y="449448"/>
            <a:ext cx="4948374" cy="523220"/>
          </a:xfrm>
          <a:prstGeom prst="rect">
            <a:avLst/>
          </a:prstGeom>
          <a:noFill/>
        </p:spPr>
        <p:txBody>
          <a:bodyPr wrap="square" rtlCol="0">
            <a:spAutoFit/>
          </a:bodyPr>
          <a:lstStyle/>
          <a:p>
            <a:pPr algn="ct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LOGIN FORM</a:t>
            </a:r>
            <a:endParaRPr lang="en-IN" sz="2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8397"/>
          <a:stretch/>
        </p:blipFill>
        <p:spPr>
          <a:xfrm>
            <a:off x="736846" y="1269506"/>
            <a:ext cx="10058400" cy="4894833"/>
          </a:xfrm>
          <a:prstGeom prst="rect">
            <a:avLst/>
          </a:prstGeom>
        </p:spPr>
      </p:pic>
    </p:spTree>
    <p:extLst>
      <p:ext uri="{BB962C8B-B14F-4D97-AF65-F5344CB8AC3E}">
        <p14:creationId xmlns:p14="http://schemas.microsoft.com/office/powerpoint/2010/main" val="813843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033" y="1161067"/>
            <a:ext cx="10058400" cy="4899294"/>
          </a:xfrm>
          <a:prstGeom prst="rect">
            <a:avLst/>
          </a:prstGeom>
        </p:spPr>
      </p:pic>
      <p:sp>
        <p:nvSpPr>
          <p:cNvPr id="5" name="TextBox 4"/>
          <p:cNvSpPr txBox="1"/>
          <p:nvPr/>
        </p:nvSpPr>
        <p:spPr>
          <a:xfrm>
            <a:off x="4252402" y="504682"/>
            <a:ext cx="3187084" cy="523220"/>
          </a:xfrm>
          <a:prstGeom prst="rect">
            <a:avLst/>
          </a:prstGeom>
          <a:noFill/>
        </p:spPr>
        <p:txBody>
          <a:bodyPr wrap="square" rtlCol="0">
            <a:spAutoFit/>
          </a:bodyPr>
          <a:lstStyle/>
          <a:p>
            <a:pPr algn="ctr"/>
            <a:r>
              <a:rPr lang="en-US" sz="2800" b="1" dirty="0" smtClean="0">
                <a:solidFill>
                  <a:schemeClr val="accent1">
                    <a:lumMod val="75000"/>
                  </a:schemeClr>
                </a:solidFill>
                <a:latin typeface="Times New Roman" panose="02020603050405020304" pitchFamily="18" charset="0"/>
                <a:cs typeface="Times New Roman" panose="02020603050405020304" pitchFamily="18" charset="0"/>
              </a:rPr>
              <a:t>ADMIN SIDE</a:t>
            </a:r>
            <a:endParaRPr lang="en-IN" sz="28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193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FD9766-FC42-4150-8865-8DC1CE05FDA5}"/>
              </a:ext>
            </a:extLst>
          </p:cNvPr>
          <p:cNvSpPr>
            <a:spLocks noGrp="1"/>
          </p:cNvSpPr>
          <p:nvPr>
            <p:ph type="title"/>
          </p:nvPr>
        </p:nvSpPr>
        <p:spPr>
          <a:xfrm>
            <a:off x="3783070" y="377712"/>
            <a:ext cx="4118283" cy="668925"/>
          </a:xfrm>
        </p:spPr>
        <p:txBody>
          <a:bodyPr>
            <a:normAutofit fontScale="90000"/>
          </a:bodyPr>
          <a:lstStyle/>
          <a:p>
            <a:r>
              <a:rPr lang="en-IN" sz="2800" b="1" cap="none" dirty="0" smtClean="0">
                <a:solidFill>
                  <a:schemeClr val="accent1">
                    <a:lumMod val="75000"/>
                  </a:schemeClr>
                </a:solidFill>
                <a:latin typeface="Times New Roman" panose="02020603050405020304" pitchFamily="18" charset="0"/>
                <a:cs typeface="Times New Roman" panose="02020603050405020304" pitchFamily="18" charset="0"/>
              </a:rPr>
              <a:t>SELECTED CANDIDATES</a:t>
            </a:r>
            <a:endParaRPr lang="en-IN" sz="2800" b="1" cap="none"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29" r="971"/>
          <a:stretch/>
        </p:blipFill>
        <p:spPr>
          <a:xfrm>
            <a:off x="1118585" y="1259701"/>
            <a:ext cx="9907481" cy="49098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5889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3AF7B-F7FC-40E8-9535-28D393B61B6D}"/>
              </a:ext>
            </a:extLst>
          </p:cNvPr>
          <p:cNvSpPr>
            <a:spLocks noGrp="1"/>
          </p:cNvSpPr>
          <p:nvPr>
            <p:ph type="title"/>
          </p:nvPr>
        </p:nvSpPr>
        <p:spPr>
          <a:xfrm>
            <a:off x="3765928" y="394244"/>
            <a:ext cx="4071257" cy="490728"/>
          </a:xfrm>
        </p:spPr>
        <p:txBody>
          <a:bodyPr>
            <a:normAutofit/>
          </a:bodyPr>
          <a:lstStyle/>
          <a:p>
            <a:pPr algn="ctr"/>
            <a:r>
              <a:rPr lang="en-IN" sz="2800" b="1" cap="none" dirty="0" smtClean="0">
                <a:solidFill>
                  <a:schemeClr val="accent1">
                    <a:lumMod val="75000"/>
                  </a:schemeClr>
                </a:solidFill>
                <a:latin typeface="Times New Roman" panose="02020603050405020304" pitchFamily="18" charset="0"/>
                <a:cs typeface="Times New Roman" panose="02020603050405020304" pitchFamily="18" charset="0"/>
              </a:rPr>
              <a:t>STUDENT PROFILE</a:t>
            </a:r>
            <a:endParaRPr lang="en-IN" sz="2800" b="1" cap="none"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831" y="1064562"/>
            <a:ext cx="10058400" cy="4941342"/>
          </a:xfrm>
          <a:prstGeom prst="rect">
            <a:avLst/>
          </a:prstGeom>
        </p:spPr>
      </p:pic>
    </p:spTree>
    <p:extLst>
      <p:ext uri="{BB962C8B-B14F-4D97-AF65-F5344CB8AC3E}">
        <p14:creationId xmlns:p14="http://schemas.microsoft.com/office/powerpoint/2010/main" val="2386987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5DB5B-DCEB-440A-8227-9C4BE233E699}"/>
              </a:ext>
            </a:extLst>
          </p:cNvPr>
          <p:cNvSpPr>
            <a:spLocks noGrp="1"/>
          </p:cNvSpPr>
          <p:nvPr>
            <p:ph type="title"/>
          </p:nvPr>
        </p:nvSpPr>
        <p:spPr>
          <a:xfrm>
            <a:off x="1066800" y="733097"/>
            <a:ext cx="10058400" cy="1668307"/>
          </a:xfrm>
        </p:spPr>
        <p:txBody>
          <a:bodyPr>
            <a:normAutofit/>
          </a:bodyPr>
          <a:lstStyle/>
          <a:p>
            <a:pPr algn="ctr"/>
            <a:r>
              <a:rPr lang="en-IN" sz="4000" b="1" dirty="0">
                <a:solidFill>
                  <a:schemeClr val="accent1">
                    <a:lumMod val="75000"/>
                  </a:schemeClr>
                </a:solidFill>
                <a:latin typeface="Times New Roman" panose="02020603050405020304" pitchFamily="18" charset="0"/>
                <a:cs typeface="Times New Roman" panose="02020603050405020304" pitchFamily="18" charset="0"/>
              </a:rPr>
              <a:t>DRAWBACKS OF EXISTING SYSTEM</a:t>
            </a:r>
            <a:endParaRPr lang="en-IN" sz="4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A625FD8-DB0D-4DEC-8671-8FF9F805449A}"/>
              </a:ext>
            </a:extLst>
          </p:cNvPr>
          <p:cNvSpPr>
            <a:spLocks noGrp="1"/>
          </p:cNvSpPr>
          <p:nvPr>
            <p:ph idx="1"/>
          </p:nvPr>
        </p:nvSpPr>
        <p:spPr>
          <a:xfrm>
            <a:off x="1166648" y="2136228"/>
            <a:ext cx="9961600" cy="2735317"/>
          </a:xfrm>
        </p:spPr>
        <p:txBody>
          <a:bodyPr>
            <a:normAutofit/>
          </a:bodyPr>
          <a:lstStyle/>
          <a:p>
            <a:r>
              <a:rPr lang="en-US" dirty="0">
                <a:latin typeface="Times New Roman" panose="02020603050405020304" pitchFamily="18" charset="0"/>
                <a:cs typeface="Times New Roman" panose="02020603050405020304" pitchFamily="18" charset="0"/>
              </a:rPr>
              <a:t>It takes so much time for a placement officer to collect students’ details and approving the details provided by them.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Poor communication between students and placement officer, so here intimating about new placements is a hard task.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Students may not know about company details.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Here also poor communication provides a problem. </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754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3AF7B-F7FC-40E8-9535-28D393B61B6D}"/>
              </a:ext>
            </a:extLst>
          </p:cNvPr>
          <p:cNvSpPr>
            <a:spLocks noGrp="1"/>
          </p:cNvSpPr>
          <p:nvPr>
            <p:ph type="title"/>
          </p:nvPr>
        </p:nvSpPr>
        <p:spPr>
          <a:xfrm>
            <a:off x="3519107" y="359414"/>
            <a:ext cx="4071257" cy="490728"/>
          </a:xfrm>
        </p:spPr>
        <p:txBody>
          <a:bodyPr>
            <a:normAutofit/>
          </a:bodyPr>
          <a:lstStyle/>
          <a:p>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COMPANY</a:t>
            </a:r>
            <a:r>
              <a:rPr lang="en-IN" sz="2800" b="1" cap="none"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PROFILE</a:t>
            </a:r>
            <a:endParaRPr lang="en-IN" sz="2800" b="1" cap="none"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21" y="1107789"/>
            <a:ext cx="10058400" cy="5075091"/>
          </a:xfrm>
          <a:prstGeom prst="rect">
            <a:avLst/>
          </a:prstGeom>
        </p:spPr>
      </p:pic>
    </p:spTree>
    <p:extLst>
      <p:ext uri="{BB962C8B-B14F-4D97-AF65-F5344CB8AC3E}">
        <p14:creationId xmlns:p14="http://schemas.microsoft.com/office/powerpoint/2010/main" val="4121402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3AF7B-F7FC-40E8-9535-28D393B61B6D}"/>
              </a:ext>
            </a:extLst>
          </p:cNvPr>
          <p:cNvSpPr>
            <a:spLocks noGrp="1"/>
          </p:cNvSpPr>
          <p:nvPr>
            <p:ph type="title"/>
          </p:nvPr>
        </p:nvSpPr>
        <p:spPr>
          <a:xfrm>
            <a:off x="3519107" y="359414"/>
            <a:ext cx="4071257" cy="490728"/>
          </a:xfrm>
        </p:spPr>
        <p:txBody>
          <a:bodyPr>
            <a:normAutofit/>
          </a:bodyPr>
          <a:lstStyle/>
          <a:p>
            <a:pPr algn="ct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STUDENT SIDE</a:t>
            </a:r>
            <a:endParaRPr lang="en-IN" sz="2800" b="1" cap="none"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42"/>
          <a:stretch/>
        </p:blipFill>
        <p:spPr>
          <a:xfrm>
            <a:off x="896644" y="1093750"/>
            <a:ext cx="10014011" cy="50103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1129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3AF7B-F7FC-40E8-9535-28D393B61B6D}"/>
              </a:ext>
            </a:extLst>
          </p:cNvPr>
          <p:cNvSpPr>
            <a:spLocks noGrp="1"/>
          </p:cNvSpPr>
          <p:nvPr>
            <p:ph type="title"/>
          </p:nvPr>
        </p:nvSpPr>
        <p:spPr>
          <a:xfrm>
            <a:off x="3954113" y="483702"/>
            <a:ext cx="4071257" cy="490728"/>
          </a:xfrm>
        </p:spPr>
        <p:txBody>
          <a:bodyPr>
            <a:normAutofit/>
          </a:bodyPr>
          <a:lstStyle/>
          <a:p>
            <a:pPr algn="ctr"/>
            <a:r>
              <a:rPr lang="en-US" sz="2800" b="1" dirty="0" smtClean="0">
                <a:solidFill>
                  <a:schemeClr val="accent1">
                    <a:lumMod val="75000"/>
                  </a:schemeClr>
                </a:solidFill>
                <a:latin typeface="Times New Roman" panose="02020603050405020304" pitchFamily="18" charset="0"/>
                <a:cs typeface="Times New Roman" panose="02020603050405020304" pitchFamily="18" charset="0"/>
              </a:rPr>
              <a:t>DRIVE DETAILS</a:t>
            </a:r>
            <a:endParaRPr lang="en-IN" sz="2800" b="1" cap="none"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06"/>
          <a:stretch/>
        </p:blipFill>
        <p:spPr>
          <a:xfrm>
            <a:off x="1233995" y="1187531"/>
            <a:ext cx="9987379" cy="49728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8038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3AF7B-F7FC-40E8-9535-28D393B61B6D}"/>
              </a:ext>
            </a:extLst>
          </p:cNvPr>
          <p:cNvSpPr>
            <a:spLocks noGrp="1"/>
          </p:cNvSpPr>
          <p:nvPr>
            <p:ph type="title"/>
          </p:nvPr>
        </p:nvSpPr>
        <p:spPr>
          <a:xfrm>
            <a:off x="3861787" y="403803"/>
            <a:ext cx="4642978" cy="490728"/>
          </a:xfrm>
        </p:spPr>
        <p:txBody>
          <a:bodyPr>
            <a:noAutofit/>
          </a:bodyPr>
          <a:lstStyle/>
          <a:p>
            <a:pPr algn="ctr"/>
            <a:r>
              <a:rPr lang="en-US" sz="2800" b="1" cap="none" dirty="0" smtClean="0">
                <a:solidFill>
                  <a:schemeClr val="accent1">
                    <a:lumMod val="75000"/>
                  </a:schemeClr>
                </a:solidFill>
                <a:latin typeface="Times New Roman" panose="02020603050405020304" pitchFamily="18" charset="0"/>
                <a:cs typeface="Times New Roman" panose="02020603050405020304" pitchFamily="18" charset="0"/>
              </a:rPr>
              <a:t>JOB APPLICATION FORM</a:t>
            </a:r>
            <a:endParaRPr lang="en-IN" sz="2800" b="1" cap="none"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21" y="1264449"/>
            <a:ext cx="10058400" cy="47287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8304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3AF7B-F7FC-40E8-9535-28D393B61B6D}"/>
              </a:ext>
            </a:extLst>
          </p:cNvPr>
          <p:cNvSpPr>
            <a:spLocks noGrp="1"/>
          </p:cNvSpPr>
          <p:nvPr>
            <p:ph type="title"/>
          </p:nvPr>
        </p:nvSpPr>
        <p:spPr>
          <a:xfrm>
            <a:off x="4043799" y="377170"/>
            <a:ext cx="4616345" cy="490728"/>
          </a:xfrm>
        </p:spPr>
        <p:txBody>
          <a:bodyPr>
            <a:noAutofit/>
          </a:bodyPr>
          <a:lstStyle/>
          <a:p>
            <a:pPr algn="ctr"/>
            <a:r>
              <a:rPr lang="en-US" sz="3200" b="1" cap="none" dirty="0" smtClean="0">
                <a:solidFill>
                  <a:schemeClr val="accent1">
                    <a:lumMod val="75000"/>
                  </a:schemeClr>
                </a:solidFill>
                <a:latin typeface="Times New Roman" panose="02020603050405020304" pitchFamily="18" charset="0"/>
                <a:cs typeface="Times New Roman" panose="02020603050405020304" pitchFamily="18" charset="0"/>
              </a:rPr>
              <a:t>INTERVIEW RESULTS</a:t>
            </a:r>
            <a:endParaRPr lang="en-IN" sz="3200" b="1" cap="none"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59"/>
          <a:stretch/>
        </p:blipFill>
        <p:spPr>
          <a:xfrm>
            <a:off x="1376038" y="1014463"/>
            <a:ext cx="9951868" cy="49361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82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3AF7B-F7FC-40E8-9535-28D393B61B6D}"/>
              </a:ext>
            </a:extLst>
          </p:cNvPr>
          <p:cNvSpPr>
            <a:spLocks noGrp="1"/>
          </p:cNvSpPr>
          <p:nvPr>
            <p:ph type="title"/>
          </p:nvPr>
        </p:nvSpPr>
        <p:spPr>
          <a:xfrm>
            <a:off x="3945235" y="528089"/>
            <a:ext cx="4071257" cy="519475"/>
          </a:xfrm>
        </p:spPr>
        <p:txBody>
          <a:bodyPr>
            <a:normAutofit/>
          </a:bodyPr>
          <a:lstStyle/>
          <a:p>
            <a:pPr algn="ctr"/>
            <a:r>
              <a:rPr lang="en-US" sz="3200" b="1" cap="none" dirty="0" smtClean="0">
                <a:solidFill>
                  <a:schemeClr val="accent1">
                    <a:lumMod val="75000"/>
                  </a:schemeClr>
                </a:solidFill>
                <a:latin typeface="Times New Roman" panose="02020603050405020304" pitchFamily="18" charset="0"/>
                <a:cs typeface="Times New Roman" panose="02020603050405020304" pitchFamily="18" charset="0"/>
              </a:rPr>
              <a:t>ADD PROFILES</a:t>
            </a:r>
            <a:endParaRPr lang="en-IN" sz="3200" b="1" cap="none"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91" y="1243892"/>
            <a:ext cx="10058400" cy="49677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4576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3AF7B-F7FC-40E8-9535-28D393B61B6D}"/>
              </a:ext>
            </a:extLst>
          </p:cNvPr>
          <p:cNvSpPr>
            <a:spLocks noGrp="1"/>
          </p:cNvSpPr>
          <p:nvPr>
            <p:ph type="title"/>
          </p:nvPr>
        </p:nvSpPr>
        <p:spPr>
          <a:xfrm>
            <a:off x="4140544" y="403803"/>
            <a:ext cx="4071257" cy="490728"/>
          </a:xfrm>
        </p:spPr>
        <p:txBody>
          <a:bodyPr>
            <a:noAutofit/>
          </a:bodyPr>
          <a:lstStyle/>
          <a:p>
            <a:pPr algn="ctr"/>
            <a:r>
              <a:rPr lang="en-US" sz="3200" b="1" cap="none" dirty="0" smtClean="0">
                <a:solidFill>
                  <a:schemeClr val="accent1">
                    <a:lumMod val="75000"/>
                  </a:schemeClr>
                </a:solidFill>
                <a:latin typeface="Times New Roman" panose="02020603050405020304" pitchFamily="18" charset="0"/>
                <a:cs typeface="Times New Roman" panose="02020603050405020304" pitchFamily="18" charset="0"/>
              </a:rPr>
              <a:t>COMPANY SIDE</a:t>
            </a:r>
            <a:endParaRPr lang="en-IN" sz="3200" b="1" cap="none"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629" y="1128006"/>
            <a:ext cx="10058400" cy="49098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2041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3AF7B-F7FC-40E8-9535-28D393B61B6D}"/>
              </a:ext>
            </a:extLst>
          </p:cNvPr>
          <p:cNvSpPr>
            <a:spLocks noGrp="1"/>
          </p:cNvSpPr>
          <p:nvPr>
            <p:ph type="title"/>
          </p:nvPr>
        </p:nvSpPr>
        <p:spPr>
          <a:xfrm>
            <a:off x="4122788" y="643500"/>
            <a:ext cx="4071257" cy="490728"/>
          </a:xfrm>
        </p:spPr>
        <p:txBody>
          <a:bodyPr>
            <a:noAutofit/>
          </a:bodyPr>
          <a:lstStyle/>
          <a:p>
            <a:pPr algn="ctr"/>
            <a:r>
              <a:rPr lang="en-US" sz="3200" b="1" cap="none" dirty="0" smtClean="0">
                <a:solidFill>
                  <a:schemeClr val="accent1">
                    <a:lumMod val="75000"/>
                  </a:schemeClr>
                </a:solidFill>
                <a:latin typeface="Times New Roman" panose="02020603050405020304" pitchFamily="18" charset="0"/>
                <a:cs typeface="Times New Roman" panose="02020603050405020304" pitchFamily="18" charset="0"/>
              </a:rPr>
              <a:t>JOB APPLICATIONS</a:t>
            </a:r>
            <a:endParaRPr lang="en-IN" sz="3200" b="1" cap="none"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504" y="1356537"/>
            <a:ext cx="10058400" cy="4957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1890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3AF7B-F7FC-40E8-9535-28D393B61B6D}"/>
              </a:ext>
            </a:extLst>
          </p:cNvPr>
          <p:cNvSpPr>
            <a:spLocks noGrp="1"/>
          </p:cNvSpPr>
          <p:nvPr>
            <p:ph type="title"/>
          </p:nvPr>
        </p:nvSpPr>
        <p:spPr>
          <a:xfrm>
            <a:off x="4113911" y="705644"/>
            <a:ext cx="4071257" cy="490728"/>
          </a:xfrm>
        </p:spPr>
        <p:txBody>
          <a:bodyPr>
            <a:normAutofit/>
          </a:bodyPr>
          <a:lstStyle/>
          <a:p>
            <a:pPr algn="ctr"/>
            <a:r>
              <a:rPr lang="en-US" sz="2800" b="1" dirty="0" smtClean="0">
                <a:solidFill>
                  <a:schemeClr val="accent1">
                    <a:lumMod val="75000"/>
                  </a:schemeClr>
                </a:solidFill>
                <a:latin typeface="Times New Roman" panose="02020603050405020304" pitchFamily="18" charset="0"/>
                <a:cs typeface="Times New Roman" panose="02020603050405020304" pitchFamily="18" charset="0"/>
              </a:rPr>
              <a:t>APPLICATION DETAILS</a:t>
            </a:r>
            <a:endParaRPr lang="en-IN" sz="2800" b="1" cap="none"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628" y="1329270"/>
            <a:ext cx="10058400" cy="48707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5582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3AF7B-F7FC-40E8-9535-28D393B61B6D}"/>
              </a:ext>
            </a:extLst>
          </p:cNvPr>
          <p:cNvSpPr>
            <a:spLocks noGrp="1"/>
          </p:cNvSpPr>
          <p:nvPr>
            <p:ph type="title"/>
          </p:nvPr>
        </p:nvSpPr>
        <p:spPr>
          <a:xfrm>
            <a:off x="4140543" y="687888"/>
            <a:ext cx="4071257" cy="490728"/>
          </a:xfrm>
        </p:spPr>
        <p:txBody>
          <a:bodyPr>
            <a:normAutofit/>
          </a:bodyPr>
          <a:lstStyle/>
          <a:p>
            <a:pPr algn="ctr"/>
            <a:r>
              <a:rPr lang="en-US" sz="2800" b="1" cap="none" dirty="0" smtClean="0">
                <a:solidFill>
                  <a:schemeClr val="accent1">
                    <a:lumMod val="75000"/>
                  </a:schemeClr>
                </a:solidFill>
                <a:latin typeface="Times New Roman" panose="02020603050405020304" pitchFamily="18" charset="0"/>
                <a:cs typeface="Times New Roman" panose="02020603050405020304" pitchFamily="18" charset="0"/>
              </a:rPr>
              <a:t>UPDATE RESULTS</a:t>
            </a:r>
            <a:endParaRPr lang="en-IN" sz="2800" b="1" cap="none"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972" y="1315667"/>
            <a:ext cx="10058400" cy="48199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80398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5DB5B-DCEB-440A-8227-9C4BE233E699}"/>
              </a:ext>
            </a:extLst>
          </p:cNvPr>
          <p:cNvSpPr>
            <a:spLocks noGrp="1"/>
          </p:cNvSpPr>
          <p:nvPr>
            <p:ph type="title"/>
          </p:nvPr>
        </p:nvSpPr>
        <p:spPr>
          <a:xfrm>
            <a:off x="1066800" y="733097"/>
            <a:ext cx="10058400" cy="1668307"/>
          </a:xfrm>
        </p:spPr>
        <p:txBody>
          <a:bodyPr>
            <a:normAutofit/>
          </a:bodyPr>
          <a:lstStyle/>
          <a:p>
            <a:pPr algn="ctr"/>
            <a:r>
              <a:rPr lang="en-IN" sz="4000" b="1" dirty="0" smtClean="0">
                <a:solidFill>
                  <a:schemeClr val="accent1">
                    <a:lumMod val="75000"/>
                  </a:schemeClr>
                </a:solidFill>
                <a:latin typeface="Times New Roman" panose="02020603050405020304" pitchFamily="18" charset="0"/>
                <a:cs typeface="Times New Roman" panose="02020603050405020304" pitchFamily="18" charset="0"/>
              </a:rPr>
              <a:t>PLACEMENT MANAGEMENT PROPOSED SYSTEM</a:t>
            </a:r>
            <a:endParaRPr lang="en-IN" sz="4000" dirty="0">
              <a:solidFill>
                <a:schemeClr val="accent1">
                  <a:lumMod val="75000"/>
                </a:schemeClr>
              </a:solidFill>
            </a:endParaRPr>
          </a:p>
        </p:txBody>
      </p:sp>
      <p:sp>
        <p:nvSpPr>
          <p:cNvPr id="3" name="Content Placeholder 2">
            <a:extLst>
              <a:ext uri="{FF2B5EF4-FFF2-40B4-BE49-F238E27FC236}">
                <a16:creationId xmlns:a16="http://schemas.microsoft.com/office/drawing/2014/main" xmlns="" id="{0A625FD8-DB0D-4DEC-8671-8FF9F805449A}"/>
              </a:ext>
            </a:extLst>
          </p:cNvPr>
          <p:cNvSpPr>
            <a:spLocks noGrp="1"/>
          </p:cNvSpPr>
          <p:nvPr>
            <p:ph idx="1"/>
          </p:nvPr>
        </p:nvSpPr>
        <p:spPr>
          <a:xfrm>
            <a:off x="1228792" y="2642255"/>
            <a:ext cx="9961600" cy="2735317"/>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The earlier system is not computerized. All transactions in the system are done manually maintaining records. The management and all the departments that have been carrying out this job using manually makes the job more complicated and tedious most of the times. So, the best way is computerize computerization of the current environment.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435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3AF7B-F7FC-40E8-9535-28D393B61B6D}"/>
              </a:ext>
            </a:extLst>
          </p:cNvPr>
          <p:cNvSpPr>
            <a:spLocks noGrp="1"/>
          </p:cNvSpPr>
          <p:nvPr>
            <p:ph type="title"/>
          </p:nvPr>
        </p:nvSpPr>
        <p:spPr>
          <a:xfrm>
            <a:off x="4007379" y="652378"/>
            <a:ext cx="4071257" cy="490728"/>
          </a:xfrm>
        </p:spPr>
        <p:txBody>
          <a:bodyPr>
            <a:noAutofit/>
          </a:bodyPr>
          <a:lstStyle/>
          <a:p>
            <a:pPr algn="ctr"/>
            <a:r>
              <a:rPr lang="en-US" sz="3200" b="1" cap="none" dirty="0" smtClean="0">
                <a:solidFill>
                  <a:schemeClr val="accent1">
                    <a:lumMod val="75000"/>
                  </a:schemeClr>
                </a:solidFill>
                <a:latin typeface="Times New Roman" panose="02020603050405020304" pitchFamily="18" charset="0"/>
                <a:cs typeface="Times New Roman" panose="02020603050405020304" pitchFamily="18" charset="0"/>
              </a:rPr>
              <a:t>ADD PROFILES</a:t>
            </a:r>
            <a:endParaRPr lang="en-IN" sz="3200" b="1" cap="none"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4" y="1306736"/>
            <a:ext cx="10058400" cy="46882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1829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3AF7B-F7FC-40E8-9535-28D393B61B6D}"/>
              </a:ext>
            </a:extLst>
          </p:cNvPr>
          <p:cNvSpPr>
            <a:spLocks noGrp="1"/>
          </p:cNvSpPr>
          <p:nvPr>
            <p:ph type="title"/>
          </p:nvPr>
        </p:nvSpPr>
        <p:spPr>
          <a:xfrm>
            <a:off x="4105034" y="625745"/>
            <a:ext cx="4071257" cy="490728"/>
          </a:xfrm>
        </p:spPr>
        <p:txBody>
          <a:bodyPr>
            <a:noAutofit/>
          </a:bodyPr>
          <a:lstStyle/>
          <a:p>
            <a:pPr algn="ct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UPDATED PROFILE</a:t>
            </a:r>
            <a:endParaRPr lang="en-IN" sz="3200" b="1" cap="none"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810" y="1439845"/>
            <a:ext cx="10058400" cy="48787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8566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6DFE4E96-4A0F-4A4E-8668-6DF45666F69A}"/>
              </a:ext>
            </a:extLst>
          </p:cNvPr>
          <p:cNvSpPr txBox="1">
            <a:spLocks/>
          </p:cNvSpPr>
          <p:nvPr/>
        </p:nvSpPr>
        <p:spPr>
          <a:xfrm>
            <a:off x="3524435" y="0"/>
            <a:ext cx="3688543" cy="73684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b="1" dirty="0" smtClean="0">
                <a:solidFill>
                  <a:schemeClr val="accent1">
                    <a:lumMod val="75000"/>
                  </a:schemeClr>
                </a:solidFill>
                <a:latin typeface="Times New Roman" panose="02020603050405020304" pitchFamily="18" charset="0"/>
                <a:cs typeface="Times New Roman" panose="02020603050405020304" pitchFamily="18" charset="0"/>
              </a:rPr>
              <a:t>CODING</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936" y="750629"/>
            <a:ext cx="6982579" cy="5906858"/>
          </a:xfrm>
          <a:prstGeom prst="rect">
            <a:avLst/>
          </a:prstGeom>
        </p:spPr>
      </p:pic>
    </p:spTree>
    <p:extLst>
      <p:ext uri="{BB962C8B-B14F-4D97-AF65-F5344CB8AC3E}">
        <p14:creationId xmlns:p14="http://schemas.microsoft.com/office/powerpoint/2010/main" val="2908300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42560" b="40176"/>
          <a:stretch/>
        </p:blipFill>
        <p:spPr>
          <a:xfrm>
            <a:off x="1045028" y="949235"/>
            <a:ext cx="3483429" cy="4641667"/>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59501"/>
          <a:stretch/>
        </p:blipFill>
        <p:spPr>
          <a:xfrm>
            <a:off x="5474427" y="844731"/>
            <a:ext cx="5562600" cy="3135085"/>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11971" b="75086"/>
          <a:stretch/>
        </p:blipFill>
        <p:spPr>
          <a:xfrm>
            <a:off x="5559333" y="4084322"/>
            <a:ext cx="4124597" cy="1898467"/>
          </a:xfrm>
          <a:prstGeom prst="rect">
            <a:avLst/>
          </a:prstGeom>
        </p:spPr>
      </p:pic>
    </p:spTree>
    <p:extLst>
      <p:ext uri="{BB962C8B-B14F-4D97-AF65-F5344CB8AC3E}">
        <p14:creationId xmlns:p14="http://schemas.microsoft.com/office/powerpoint/2010/main" val="2179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7410" r="26430" b="64802"/>
          <a:stretch/>
        </p:blipFill>
        <p:spPr>
          <a:xfrm>
            <a:off x="1445535" y="522516"/>
            <a:ext cx="4445616" cy="2333894"/>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55932"/>
          <a:stretch/>
        </p:blipFill>
        <p:spPr>
          <a:xfrm>
            <a:off x="1445535" y="2611216"/>
            <a:ext cx="5534582" cy="3390087"/>
          </a:xfrm>
          <a:prstGeom prst="rect">
            <a:avLst/>
          </a:prstGeom>
        </p:spPr>
      </p:pic>
    </p:spTree>
    <p:extLst>
      <p:ext uri="{BB962C8B-B14F-4D97-AF65-F5344CB8AC3E}">
        <p14:creationId xmlns:p14="http://schemas.microsoft.com/office/powerpoint/2010/main" val="558010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AEF52-992D-4B9B-B4DF-76E3BFA243A0}"/>
              </a:ext>
            </a:extLst>
          </p:cNvPr>
          <p:cNvSpPr>
            <a:spLocks noGrp="1"/>
          </p:cNvSpPr>
          <p:nvPr>
            <p:ph type="title"/>
          </p:nvPr>
        </p:nvSpPr>
        <p:spPr>
          <a:xfrm>
            <a:off x="3779519" y="0"/>
            <a:ext cx="3542211" cy="1185001"/>
          </a:xfrm>
        </p:spPr>
        <p:txBody>
          <a:bodyPr>
            <a:normAutofit/>
          </a:bodyPr>
          <a:lstStyle/>
          <a:p>
            <a:r>
              <a:rPr lang="en-IN" sz="4000" b="1" dirty="0" smtClean="0">
                <a:solidFill>
                  <a:schemeClr val="accent1">
                    <a:lumMod val="75000"/>
                  </a:schemeClr>
                </a:solidFill>
                <a:latin typeface="Times New Roman" panose="02020603050405020304" pitchFamily="18" charset="0"/>
                <a:cs typeface="Times New Roman" panose="02020603050405020304" pitchFamily="18" charset="0"/>
              </a:rPr>
              <a:t>CONCLUSION</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C5C1672-CB5F-4A33-9727-60EE6A0BB488}"/>
              </a:ext>
            </a:extLst>
          </p:cNvPr>
          <p:cNvSpPr>
            <a:spLocks noGrp="1"/>
          </p:cNvSpPr>
          <p:nvPr>
            <p:ph idx="1"/>
          </p:nvPr>
        </p:nvSpPr>
        <p:spPr>
          <a:xfrm>
            <a:off x="1063752" y="1045029"/>
            <a:ext cx="10058400" cy="4797233"/>
          </a:xfrm>
        </p:spPr>
        <p:txBody>
          <a:bodyPr>
            <a:normAutofit fontScale="85000" lnSpcReduction="10000"/>
          </a:bodyPr>
          <a:lstStyle/>
          <a:p>
            <a:pPr marL="0" indent="0" algn="just">
              <a:lnSpc>
                <a:spcPct val="150000"/>
              </a:lnSpc>
              <a:buNone/>
            </a:pPr>
            <a:r>
              <a:rPr lang="en-US" dirty="0" smtClean="0">
                <a:latin typeface="Times New Roman" panose="02020603050405020304" pitchFamily="18" charset="0"/>
                <a:cs typeface="Times New Roman" panose="02020603050405020304" pitchFamily="18" charset="0"/>
              </a:rPr>
              <a:t>In conclusion, the Placement Drive Web Application for college is a valuable tool that can help streamline the campus placement process. By creating a centralized platform for job postings, </a:t>
            </a:r>
            <a:r>
              <a:rPr lang="en-US" dirty="0" err="1" smtClean="0">
                <a:latin typeface="Times New Roman" panose="02020603050405020304" pitchFamily="18" charset="0"/>
                <a:cs typeface="Times New Roman" panose="02020603050405020304" pitchFamily="18" charset="0"/>
              </a:rPr>
              <a:t>resu,e</a:t>
            </a:r>
            <a:r>
              <a:rPr lang="en-US" dirty="0" smtClean="0">
                <a:latin typeface="Times New Roman" panose="02020603050405020304" pitchFamily="18" charset="0"/>
                <a:cs typeface="Times New Roman" panose="02020603050405020304" pitchFamily="18" charset="0"/>
              </a:rPr>
              <a:t> submissions, and communication between placement officer, students and company coordinator, the application cans save time and </a:t>
            </a:r>
            <a:r>
              <a:rPr lang="en-US" dirty="0" err="1" smtClean="0">
                <a:latin typeface="Times New Roman" panose="02020603050405020304" pitchFamily="18" charset="0"/>
                <a:cs typeface="Times New Roman" panose="02020603050405020304" pitchFamily="18" charset="0"/>
              </a:rPr>
              <a:t>resuources</a:t>
            </a:r>
            <a:r>
              <a:rPr lang="en-US" dirty="0" smtClean="0">
                <a:latin typeface="Times New Roman" panose="02020603050405020304" pitchFamily="18" charset="0"/>
                <a:cs typeface="Times New Roman" panose="02020603050405020304" pitchFamily="18" charset="0"/>
              </a:rPr>
              <a:t> for both parties. </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The development of such a project requires careful planning, design, and implementation, with a focus on user experience and security. It is important to consider the needs </a:t>
            </a:r>
            <a:r>
              <a:rPr lang="en-US" dirty="0" err="1" smtClean="0">
                <a:latin typeface="Times New Roman" panose="02020603050405020304" pitchFamily="18" charset="0"/>
                <a:cs typeface="Times New Roman" panose="02020603050405020304" pitchFamily="18" charset="0"/>
              </a:rPr>
              <a:t>fo</a:t>
            </a:r>
            <a:r>
              <a:rPr lang="en-US" dirty="0" smtClean="0">
                <a:latin typeface="Times New Roman" panose="02020603050405020304" pitchFamily="18" charset="0"/>
                <a:cs typeface="Times New Roman" panose="02020603050405020304" pitchFamily="18" charset="0"/>
              </a:rPr>
              <a:t> all stakeholders, including students, employers, and placement coordinators, and to incorporate feedback form them throughout the development process. Overall, the placement drive web application can be a beneficial addition to any college’s career services program, providing a modern and </a:t>
            </a:r>
            <a:r>
              <a:rPr lang="en-US" dirty="0" err="1" smtClean="0">
                <a:latin typeface="Times New Roman" panose="02020603050405020304" pitchFamily="18" charset="0"/>
                <a:cs typeface="Times New Roman" panose="02020603050405020304" pitchFamily="18" charset="0"/>
              </a:rPr>
              <a:t>efficenet</a:t>
            </a:r>
            <a:r>
              <a:rPr lang="en-US" dirty="0" smtClean="0">
                <a:latin typeface="Times New Roman" panose="02020603050405020304" pitchFamily="18" charset="0"/>
                <a:cs typeface="Times New Roman" panose="02020603050405020304" pitchFamily="18" charset="0"/>
              </a:rPr>
              <a:t> way to connect students with potential employers and help them launch their careers.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774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8FB83C-1087-4F9D-BE45-28913BECAB1D}"/>
              </a:ext>
            </a:extLst>
          </p:cNvPr>
          <p:cNvSpPr>
            <a:spLocks noGrp="1"/>
          </p:cNvSpPr>
          <p:nvPr>
            <p:ph type="title"/>
          </p:nvPr>
        </p:nvSpPr>
        <p:spPr>
          <a:xfrm>
            <a:off x="3082833" y="129994"/>
            <a:ext cx="6276703" cy="758281"/>
          </a:xfrm>
        </p:spPr>
        <p:txBody>
          <a:bodyPr>
            <a:normAutofit/>
          </a:bodyPr>
          <a:lstStyle/>
          <a:p>
            <a:r>
              <a:rPr lang="en-IN" sz="4000" b="1" dirty="0" smtClean="0">
                <a:solidFill>
                  <a:schemeClr val="accent1">
                    <a:lumMod val="75000"/>
                  </a:schemeClr>
                </a:solidFill>
                <a:latin typeface="Times New Roman" panose="02020603050405020304" pitchFamily="18" charset="0"/>
                <a:cs typeface="Times New Roman" panose="02020603050405020304" pitchFamily="18" charset="0"/>
              </a:rPr>
              <a:t>FUTURE ENHANCEMENT</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E0D836F-418B-4206-B461-31746CFB65FB}"/>
              </a:ext>
            </a:extLst>
          </p:cNvPr>
          <p:cNvSpPr>
            <a:spLocks noGrp="1"/>
          </p:cNvSpPr>
          <p:nvPr>
            <p:ph idx="1"/>
          </p:nvPr>
        </p:nvSpPr>
        <p:spPr>
          <a:xfrm>
            <a:off x="921802" y="1114698"/>
            <a:ext cx="10207751" cy="4162696"/>
          </a:xfrm>
        </p:spPr>
        <p:txBody>
          <a:bodyPr>
            <a:normAutofit/>
          </a:bodyPr>
          <a:lstStyle/>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In future I will include some of the features are </a:t>
            </a:r>
          </a:p>
          <a:p>
            <a:pPr algn="just">
              <a:lnSpc>
                <a:spcPct val="150000"/>
              </a:lnSpc>
            </a:pPr>
            <a:r>
              <a:rPr lang="en-US" sz="2000" dirty="0" smtClean="0">
                <a:latin typeface="Times New Roman" panose="02020603050405020304" pitchFamily="18" charset="0"/>
                <a:cs typeface="Times New Roman" panose="02020603050405020304" pitchFamily="18" charset="0"/>
              </a:rPr>
              <a:t>Integration with third party portals such as </a:t>
            </a:r>
            <a:r>
              <a:rPr lang="en-US" sz="2000" dirty="0" err="1" smtClean="0">
                <a:latin typeface="Times New Roman" panose="02020603050405020304" pitchFamily="18" charset="0"/>
                <a:cs typeface="Times New Roman" panose="02020603050405020304" pitchFamily="18" charset="0"/>
              </a:rPr>
              <a:t>Indeed,Glassdoor</a:t>
            </a:r>
            <a:r>
              <a:rPr lang="en-US" sz="2000" dirty="0" smtClean="0">
                <a:latin typeface="Times New Roman" panose="02020603050405020304" pitchFamily="18" charset="0"/>
                <a:cs typeface="Times New Roman" panose="02020603050405020304" pitchFamily="18" charset="0"/>
              </a:rPr>
              <a:t>, or Monster. This will allow the system to automatically post jobs openings to these portals and receive applications directly.</a:t>
            </a:r>
          </a:p>
          <a:p>
            <a:pPr algn="just">
              <a:lnSpc>
                <a:spcPct val="150000"/>
              </a:lnSpc>
            </a:pPr>
            <a:r>
              <a:rPr lang="en-US" sz="2000" dirty="0" smtClean="0">
                <a:latin typeface="Times New Roman" panose="02020603050405020304" pitchFamily="18" charset="0"/>
                <a:cs typeface="Times New Roman" panose="02020603050405020304" pitchFamily="18" charset="0"/>
              </a:rPr>
              <a:t>  Video interviews: The placement drive web application could be enhanced to include video interviews. This would allow recruiters to conduct initial interviews with candidates remotely, saving time and travel expenses. Additionally, candidates who live far from the recruiting location could still participate in the hiring process.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037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76BF53-9AD3-4684-B228-91C35CC12226}"/>
              </a:ext>
            </a:extLst>
          </p:cNvPr>
          <p:cNvSpPr>
            <a:spLocks noGrp="1"/>
          </p:cNvSpPr>
          <p:nvPr>
            <p:ph type="title"/>
          </p:nvPr>
        </p:nvSpPr>
        <p:spPr>
          <a:xfrm>
            <a:off x="1069848" y="864296"/>
            <a:ext cx="10058400" cy="4772416"/>
          </a:xfrm>
        </p:spPr>
        <p:txBody>
          <a:bodyPr>
            <a:normAutofit/>
          </a:bodyPr>
          <a:lstStyle/>
          <a:p>
            <a:pPr algn="ctr"/>
            <a:r>
              <a:rPr lang="en-IN" sz="4800" b="1" dirty="0" smtClean="0">
                <a:solidFill>
                  <a:schemeClr val="accent1">
                    <a:lumMod val="75000"/>
                  </a:schemeClr>
                </a:solidFill>
                <a:latin typeface="Times New Roman" panose="02020603050405020304" pitchFamily="18" charset="0"/>
                <a:cs typeface="Times New Roman" panose="02020603050405020304" pitchFamily="18" charset="0"/>
              </a:rPr>
              <a:t>THANK YOU!</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955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842B3-90E2-4243-8F35-B236A15F4E36}"/>
              </a:ext>
            </a:extLst>
          </p:cNvPr>
          <p:cNvSpPr>
            <a:spLocks noGrp="1"/>
          </p:cNvSpPr>
          <p:nvPr>
            <p:ph type="title"/>
          </p:nvPr>
        </p:nvSpPr>
        <p:spPr>
          <a:xfrm>
            <a:off x="997131" y="216281"/>
            <a:ext cx="10058400" cy="1609344"/>
          </a:xfrm>
        </p:spPr>
        <p:txBody>
          <a:bodyPr>
            <a:noAutofit/>
          </a:bodyPr>
          <a:lstStyle/>
          <a:p>
            <a:pPr algn="ctr"/>
            <a:r>
              <a:rPr lang="en-IN" sz="4000" b="1" dirty="0" smtClean="0">
                <a:solidFill>
                  <a:schemeClr val="accent1">
                    <a:lumMod val="75000"/>
                  </a:schemeClr>
                </a:solidFill>
                <a:latin typeface="Times New Roman" panose="02020603050405020304" pitchFamily="18" charset="0"/>
                <a:cs typeface="Times New Roman" panose="02020603050405020304" pitchFamily="18" charset="0"/>
              </a:rPr>
              <a:t>PLACEMENT MANAGEMENT PROPOSED SYSTEM </a:t>
            </a:r>
            <a:endParaRPr lang="en-IN" sz="3600" dirty="0">
              <a:solidFill>
                <a:schemeClr val="accent1">
                  <a:lumMod val="75000"/>
                </a:schemeClr>
              </a:solidFill>
            </a:endParaRPr>
          </a:p>
        </p:txBody>
      </p:sp>
      <p:sp>
        <p:nvSpPr>
          <p:cNvPr id="3" name="Content Placeholder 2">
            <a:extLst>
              <a:ext uri="{FF2B5EF4-FFF2-40B4-BE49-F238E27FC236}">
                <a16:creationId xmlns:a16="http://schemas.microsoft.com/office/drawing/2014/main" xmlns="" id="{B1298BB0-A578-42DF-83F3-F74E8B8209E7}"/>
              </a:ext>
            </a:extLst>
          </p:cNvPr>
          <p:cNvSpPr>
            <a:spLocks noGrp="1"/>
          </p:cNvSpPr>
          <p:nvPr>
            <p:ph idx="1"/>
          </p:nvPr>
        </p:nvSpPr>
        <p:spPr>
          <a:xfrm>
            <a:off x="1179297" y="1553592"/>
            <a:ext cx="9876234" cy="3274363"/>
          </a:xfrm>
        </p:spPr>
        <p:txBody>
          <a:bodyPr>
            <a:noAutofit/>
          </a:bodyPr>
          <a:lstStyle/>
          <a:p>
            <a:pPr>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Proposed system is an online application that the students logging should be able to upload their information in the form of a CV. All the users have some common services like updating details, searching for details, checking the details, querying to the administrator. Companies has to do the services like posting drives. They can upload results for selected candidates, search for student details. </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 proposed system can overcome all the limitation of the existing system, such as student’s information is maintained in the database, it gives more security to data, ensures data accuracy, reduces paper work and save time, only eligible students get chance, it makes information flow efficient and paves way for easy report generation, reduce the space.</a:t>
            </a:r>
          </a:p>
          <a:p>
            <a:pPr>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proposed system is cost effective.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316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197D4F-66F1-49DF-BC4F-5842A2F039CF}"/>
              </a:ext>
            </a:extLst>
          </p:cNvPr>
          <p:cNvSpPr>
            <a:spLocks noGrp="1"/>
          </p:cNvSpPr>
          <p:nvPr>
            <p:ph type="title"/>
          </p:nvPr>
        </p:nvSpPr>
        <p:spPr>
          <a:xfrm>
            <a:off x="559570" y="29017"/>
            <a:ext cx="10772775" cy="734463"/>
          </a:xfrm>
        </p:spPr>
        <p:txBody>
          <a:bodyPr>
            <a:normAutofit/>
          </a:bodyPr>
          <a:lstStyle/>
          <a:p>
            <a:pPr algn="ctr"/>
            <a:r>
              <a:rPr lang="en-IN" sz="4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xmlns="" id="{2246E12C-971F-481F-9789-398CD0825C55}"/>
              </a:ext>
            </a:extLst>
          </p:cNvPr>
          <p:cNvSpPr>
            <a:spLocks noGrp="1"/>
          </p:cNvSpPr>
          <p:nvPr>
            <p:ph idx="1"/>
          </p:nvPr>
        </p:nvSpPr>
        <p:spPr>
          <a:xfrm>
            <a:off x="901221" y="1135243"/>
            <a:ext cx="10515600" cy="4748757"/>
          </a:xfrm>
        </p:spPr>
        <p:txBody>
          <a:bodyPr>
            <a:normAutofit fontScale="55000" lnSpcReduction="20000"/>
          </a:bodyPr>
          <a:lstStyle/>
          <a:p>
            <a:pPr marL="0" indent="0">
              <a:buNone/>
            </a:pPr>
            <a:r>
              <a:rPr lang="en-IN" sz="5100" b="1" dirty="0" smtClean="0">
                <a:solidFill>
                  <a:schemeClr val="accent1">
                    <a:lumMod val="75000"/>
                  </a:schemeClr>
                </a:solidFill>
                <a:latin typeface="Times New Roman" panose="02020603050405020304" pitchFamily="18" charset="0"/>
                <a:cs typeface="Times New Roman" panose="02020603050405020304" pitchFamily="18" charset="0"/>
              </a:rPr>
              <a:t>HARDWARE REQUIREMENT </a:t>
            </a:r>
          </a:p>
          <a:p>
            <a:pPr marL="0" indent="0">
              <a:lnSpc>
                <a:spcPct val="150000"/>
              </a:lnSpc>
              <a:buNone/>
            </a:pPr>
            <a:r>
              <a:rPr lang="en-IN" sz="3200" dirty="0" smtClean="0">
                <a:latin typeface="Times New Roman" panose="02020603050405020304" pitchFamily="18" charset="0"/>
                <a:cs typeface="Times New Roman" panose="02020603050405020304" pitchFamily="18" charset="0"/>
              </a:rPr>
              <a:t>CPU type                 : 	RYZEN 5 Processor </a:t>
            </a:r>
          </a:p>
          <a:p>
            <a:pPr marL="0" indent="0">
              <a:lnSpc>
                <a:spcPct val="150000"/>
              </a:lnSpc>
              <a:buNone/>
            </a:pPr>
            <a:r>
              <a:rPr lang="en-IN" sz="3200" dirty="0" smtClean="0">
                <a:latin typeface="Times New Roman" panose="02020603050405020304" pitchFamily="18" charset="0"/>
                <a:cs typeface="Times New Roman" panose="02020603050405020304" pitchFamily="18" charset="0"/>
              </a:rPr>
              <a:t>Clock speed             :	 3.0 GHz </a:t>
            </a:r>
          </a:p>
          <a:p>
            <a:pPr marL="0" indent="0">
              <a:lnSpc>
                <a:spcPct val="150000"/>
              </a:lnSpc>
              <a:buNone/>
            </a:pPr>
            <a:r>
              <a:rPr lang="en-IN" sz="3200" dirty="0" smtClean="0">
                <a:latin typeface="Times New Roman" panose="02020603050405020304" pitchFamily="18" charset="0"/>
                <a:cs typeface="Times New Roman" panose="02020603050405020304" pitchFamily="18" charset="0"/>
              </a:rPr>
              <a:t> RAM                     	:	 8GB </a:t>
            </a:r>
          </a:p>
          <a:p>
            <a:pPr marL="0" indent="0">
              <a:lnSpc>
                <a:spcPct val="150000"/>
              </a:lnSpc>
              <a:buNone/>
            </a:pPr>
            <a:r>
              <a:rPr lang="en-IN" sz="3200" dirty="0" smtClean="0">
                <a:latin typeface="Times New Roman" panose="02020603050405020304" pitchFamily="18" charset="0"/>
                <a:cs typeface="Times New Roman" panose="02020603050405020304" pitchFamily="18" charset="0"/>
              </a:rPr>
              <a:t> Hard disk capacity :	 500 GB </a:t>
            </a:r>
          </a:p>
          <a:p>
            <a:pPr marL="0" indent="0">
              <a:lnSpc>
                <a:spcPct val="150000"/>
              </a:lnSpc>
              <a:buNone/>
            </a:pPr>
            <a:r>
              <a:rPr lang="en-IN" sz="3200" dirty="0" smtClean="0">
                <a:latin typeface="Times New Roman" panose="02020603050405020304" pitchFamily="18" charset="0"/>
                <a:cs typeface="Times New Roman" panose="02020603050405020304" pitchFamily="18" charset="0"/>
              </a:rPr>
              <a:t>Monitor type           :	 14 Inch </a:t>
            </a:r>
            <a:r>
              <a:rPr lang="en-IN" sz="3200" dirty="0" err="1" smtClean="0">
                <a:latin typeface="Times New Roman" panose="02020603050405020304" pitchFamily="18" charset="0"/>
                <a:cs typeface="Times New Roman" panose="02020603050405020304" pitchFamily="18" charset="0"/>
              </a:rPr>
              <a:t>color</a:t>
            </a:r>
            <a:r>
              <a:rPr lang="en-IN" sz="3200" dirty="0" smtClean="0">
                <a:latin typeface="Times New Roman" panose="02020603050405020304" pitchFamily="18" charset="0"/>
                <a:cs typeface="Times New Roman" panose="02020603050405020304" pitchFamily="18" charset="0"/>
              </a:rPr>
              <a:t> monitor </a:t>
            </a:r>
          </a:p>
          <a:p>
            <a:pPr marL="0" indent="0">
              <a:lnSpc>
                <a:spcPct val="150000"/>
              </a:lnSpc>
              <a:buNone/>
            </a:pPr>
            <a:r>
              <a:rPr lang="en-IN" sz="3200" dirty="0" smtClean="0">
                <a:latin typeface="Times New Roman" panose="02020603050405020304" pitchFamily="18" charset="0"/>
                <a:cs typeface="Times New Roman" panose="02020603050405020304" pitchFamily="18" charset="0"/>
              </a:rPr>
              <a:t>Input Device           	:	 Standard Keyboard and Mouse </a:t>
            </a:r>
          </a:p>
          <a:p>
            <a:pPr marL="0" indent="0">
              <a:lnSpc>
                <a:spcPct val="150000"/>
              </a:lnSpc>
              <a:buNone/>
            </a:pPr>
            <a:r>
              <a:rPr lang="en-IN" sz="3200" dirty="0" smtClean="0">
                <a:latin typeface="Times New Roman" panose="02020603050405020304" pitchFamily="18" charset="0"/>
                <a:cs typeface="Times New Roman" panose="02020603050405020304" pitchFamily="18" charset="0"/>
              </a:rPr>
              <a:t> Output Device       	: 	Monitor </a:t>
            </a:r>
          </a:p>
          <a:p>
            <a:pPr marL="0" indent="0">
              <a:lnSpc>
                <a:spcPct val="150000"/>
              </a:lnSpc>
              <a:buNone/>
            </a:pPr>
            <a:r>
              <a:rPr lang="en-IN" sz="3200" dirty="0" smtClean="0">
                <a:latin typeface="Times New Roman" panose="02020603050405020304" pitchFamily="18" charset="0"/>
                <a:cs typeface="Times New Roman" panose="02020603050405020304" pitchFamily="18" charset="0"/>
              </a:rPr>
              <a:t>Compact Disk        	: 	1 GB</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293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246E12C-971F-481F-9789-398CD0825C55}"/>
              </a:ext>
            </a:extLst>
          </p:cNvPr>
          <p:cNvSpPr>
            <a:spLocks noGrp="1"/>
          </p:cNvSpPr>
          <p:nvPr>
            <p:ph idx="1"/>
          </p:nvPr>
        </p:nvSpPr>
        <p:spPr>
          <a:xfrm>
            <a:off x="933994" y="690119"/>
            <a:ext cx="10515600" cy="5040121"/>
          </a:xfrm>
        </p:spPr>
        <p:txBody>
          <a:bodyPr>
            <a:normAutofit/>
          </a:bodyPr>
          <a:lstStyle/>
          <a:p>
            <a:pPr marL="0" indent="0">
              <a:buNone/>
            </a:pP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SOFTWARE REQUIREMENTS  </a:t>
            </a:r>
          </a:p>
          <a:p>
            <a:pPr marL="0" indent="0">
              <a:lnSpc>
                <a:spcPct val="150000"/>
              </a:lnSpc>
              <a:buNone/>
            </a:pPr>
            <a:r>
              <a:rPr lang="en-IN" sz="2000" dirty="0" smtClean="0">
                <a:latin typeface="Times New Roman" panose="02020603050405020304" pitchFamily="18" charset="0"/>
                <a:cs typeface="Times New Roman" panose="02020603050405020304" pitchFamily="18" charset="0"/>
              </a:rPr>
              <a:t>Operating System	 	:	 Windows 10 </a:t>
            </a:r>
          </a:p>
          <a:p>
            <a:pPr marL="0" indent="0">
              <a:lnSpc>
                <a:spcPct val="150000"/>
              </a:lnSpc>
              <a:buNone/>
            </a:pPr>
            <a:r>
              <a:rPr lang="en-IN" sz="2000" dirty="0" smtClean="0">
                <a:latin typeface="Times New Roman" panose="02020603050405020304" pitchFamily="18" charset="0"/>
                <a:cs typeface="Times New Roman" panose="02020603050405020304" pitchFamily="18" charset="0"/>
              </a:rPr>
              <a:t>IDE 			:	 Vs Code </a:t>
            </a:r>
          </a:p>
          <a:p>
            <a:pPr marL="0" indent="0">
              <a:lnSpc>
                <a:spcPct val="150000"/>
              </a:lnSpc>
              <a:buNone/>
            </a:pPr>
            <a:r>
              <a:rPr lang="en-IN" sz="2000" dirty="0" smtClean="0">
                <a:latin typeface="Times New Roman" panose="02020603050405020304" pitchFamily="18" charset="0"/>
                <a:cs typeface="Times New Roman" panose="02020603050405020304" pitchFamily="18" charset="0"/>
              </a:rPr>
              <a:t>Plug-in 			:	 Bootstrap 4.4 </a:t>
            </a:r>
          </a:p>
          <a:p>
            <a:pPr marL="0" indent="0">
              <a:lnSpc>
                <a:spcPct val="150000"/>
              </a:lnSpc>
              <a:buNone/>
            </a:pPr>
            <a:r>
              <a:rPr lang="en-IN" sz="2000" dirty="0" smtClean="0">
                <a:latin typeface="Times New Roman" panose="02020603050405020304" pitchFamily="18" charset="0"/>
                <a:cs typeface="Times New Roman" panose="02020603050405020304" pitchFamily="18" charset="0"/>
              </a:rPr>
              <a:t>Back-End 		:	 Fire Base (Cloud) </a:t>
            </a:r>
          </a:p>
          <a:p>
            <a:pPr marL="0" indent="0">
              <a:lnSpc>
                <a:spcPct val="150000"/>
              </a:lnSpc>
              <a:buNone/>
            </a:pPr>
            <a:r>
              <a:rPr lang="en-IN" sz="2000" dirty="0" smtClean="0">
                <a:latin typeface="Times New Roman" panose="02020603050405020304" pitchFamily="18" charset="0"/>
                <a:cs typeface="Times New Roman" panose="02020603050405020304" pitchFamily="18" charset="0"/>
              </a:rPr>
              <a:t> Front-End 		:	 HTML, CSS, JavaScript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6279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A3B6BF-32A8-4360-B89C-EBC1D537072F}"/>
              </a:ext>
            </a:extLst>
          </p:cNvPr>
          <p:cNvSpPr>
            <a:spLocks noGrp="1"/>
          </p:cNvSpPr>
          <p:nvPr>
            <p:ph type="title"/>
          </p:nvPr>
        </p:nvSpPr>
        <p:spPr/>
        <p:txBody>
          <a:bodyPr>
            <a:normAutofit/>
          </a:bodyPr>
          <a:lstStyle/>
          <a:p>
            <a:pPr algn="ctr"/>
            <a:r>
              <a:rPr lang="en-IN" sz="4000" b="1" dirty="0">
                <a:solidFill>
                  <a:schemeClr val="accent1">
                    <a:lumMod val="75000"/>
                  </a:schemeClr>
                </a:solidFill>
                <a:latin typeface="Times New Roman" panose="02020603050405020304" pitchFamily="18" charset="0"/>
                <a:cs typeface="Times New Roman" panose="02020603050405020304" pitchFamily="18" charset="0"/>
              </a:rPr>
              <a:t>MODULES</a:t>
            </a:r>
            <a:r>
              <a:rPr lang="en-IN" sz="4000" b="1" dirty="0">
                <a:latin typeface="Times New Roman" panose="02020603050405020304" pitchFamily="18" charset="0"/>
                <a:cs typeface="Times New Roman" panose="02020603050405020304" pitchFamily="18" charset="0"/>
              </a:rPr>
              <a:t> </a:t>
            </a:r>
            <a:r>
              <a:rPr lang="en-IN" sz="4000" b="1" dirty="0">
                <a:solidFill>
                  <a:schemeClr val="accent1">
                    <a:lumMod val="75000"/>
                  </a:schemeClr>
                </a:solidFill>
                <a:latin typeface="Times New Roman" panose="02020603050405020304" pitchFamily="18" charset="0"/>
                <a:cs typeface="Times New Roman" panose="02020603050405020304" pitchFamily="18" charset="0"/>
              </a:rPr>
              <a:t>USED</a:t>
            </a:r>
          </a:p>
        </p:txBody>
      </p:sp>
      <p:sp>
        <p:nvSpPr>
          <p:cNvPr id="3" name="Content Placeholder 2">
            <a:extLst>
              <a:ext uri="{FF2B5EF4-FFF2-40B4-BE49-F238E27FC236}">
                <a16:creationId xmlns:a16="http://schemas.microsoft.com/office/drawing/2014/main" xmlns="" id="{6328C5D4-BEE2-4D42-921A-263EFFEA6A95}"/>
              </a:ext>
            </a:extLst>
          </p:cNvPr>
          <p:cNvSpPr>
            <a:spLocks noGrp="1"/>
          </p:cNvSpPr>
          <p:nvPr>
            <p:ph idx="1"/>
          </p:nvPr>
        </p:nvSpPr>
        <p:spPr>
          <a:xfrm>
            <a:off x="838200" y="2578307"/>
            <a:ext cx="10515600" cy="3598655"/>
          </a:xfrm>
        </p:spPr>
        <p:txBody>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ADMINISTRATOR MODULE</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STUDENT </a:t>
            </a:r>
            <a:r>
              <a:rPr lang="en-US" b="1" dirty="0">
                <a:latin typeface="Times New Roman" panose="02020603050405020304" pitchFamily="18" charset="0"/>
                <a:cs typeface="Times New Roman" panose="02020603050405020304" pitchFamily="18" charset="0"/>
              </a:rPr>
              <a:t>MODULE</a:t>
            </a:r>
          </a:p>
          <a:p>
            <a:pPr algn="just">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COMPANY </a:t>
            </a:r>
            <a:r>
              <a:rPr lang="en-US" b="1" dirty="0">
                <a:latin typeface="Times New Roman" panose="02020603050405020304" pitchFamily="18" charset="0"/>
                <a:cs typeface="Times New Roman" panose="02020603050405020304" pitchFamily="18" charset="0"/>
              </a:rPr>
              <a:t>MODULE</a:t>
            </a:r>
          </a:p>
          <a:p>
            <a:pPr marL="0" indent="0" algn="just">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266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A3B6BF-32A8-4360-B89C-EBC1D537072F}"/>
              </a:ext>
            </a:extLst>
          </p:cNvPr>
          <p:cNvSpPr>
            <a:spLocks noGrp="1"/>
          </p:cNvSpPr>
          <p:nvPr>
            <p:ph type="title"/>
          </p:nvPr>
        </p:nvSpPr>
        <p:spPr>
          <a:xfrm>
            <a:off x="719368" y="2461498"/>
            <a:ext cx="10772775" cy="1658198"/>
          </a:xfrm>
        </p:spPr>
        <p:txBody>
          <a:bodyPr>
            <a:normAutofit/>
          </a:bodyPr>
          <a:lstStyle/>
          <a:p>
            <a:pPr algn="ctr"/>
            <a:r>
              <a:rPr lang="en-IN" sz="4000" b="1" dirty="0" smtClean="0">
                <a:solidFill>
                  <a:schemeClr val="accent1">
                    <a:lumMod val="75000"/>
                  </a:schemeClr>
                </a:solidFill>
                <a:latin typeface="Times New Roman" panose="02020603050405020304" pitchFamily="18" charset="0"/>
                <a:cs typeface="Times New Roman" panose="02020603050405020304" pitchFamily="18" charset="0"/>
              </a:rPr>
              <a:t>MODULES DESCRIPTION</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877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1283</TotalTime>
  <Words>765</Words>
  <Application>Microsoft Office PowerPoint</Application>
  <PresentationFormat>Widescreen</PresentationFormat>
  <Paragraphs>109</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Times New Roman</vt:lpstr>
      <vt:lpstr>Wingdings</vt:lpstr>
      <vt:lpstr>Metropolitan</vt:lpstr>
      <vt:lpstr>PLACEMENT DRIVE WEB APPLICATION</vt:lpstr>
      <vt:lpstr>ABSTRACT</vt:lpstr>
      <vt:lpstr>DRAWBACKS OF EXISTING SYSTEM</vt:lpstr>
      <vt:lpstr>PLACEMENT MANAGEMENT PROPOSED SYSTEM</vt:lpstr>
      <vt:lpstr>PLACEMENT MANAGEMENT PROPOSED SYSTEM </vt:lpstr>
      <vt:lpstr>SYSTEM REQUIREMENTS</vt:lpstr>
      <vt:lpstr>PowerPoint Presentation</vt:lpstr>
      <vt:lpstr>MODULES USED</vt:lpstr>
      <vt:lpstr>MODULES DESCRIPTION</vt:lpstr>
      <vt:lpstr>ADMIN MODULE</vt:lpstr>
      <vt:lpstr>STUDENT MODULE</vt:lpstr>
      <vt:lpstr>COMPANY MODULE</vt:lpstr>
      <vt:lpstr>USE CASE DIAGRAM </vt:lpstr>
      <vt:lpstr>PowerPoint Presentation</vt:lpstr>
      <vt:lpstr>PowerPoint Presentation</vt:lpstr>
      <vt:lpstr>STATE CHART DIAGRAM</vt:lpstr>
      <vt:lpstr>PowerPoint Presentation</vt:lpstr>
      <vt:lpstr>PowerPoint Presentation</vt:lpstr>
      <vt:lpstr>SEQUENCE DIAGRAM</vt:lpstr>
      <vt:lpstr>DATA DICTIONARY STUDENT DETAILS</vt:lpstr>
      <vt:lpstr>COMPANY DETAILS</vt:lpstr>
      <vt:lpstr>DRIVE POST DETAILS</vt:lpstr>
      <vt:lpstr>UPLOAD RESUMES IN FIREBASE STORAGE</vt:lpstr>
      <vt:lpstr>SCREEN SHOTS</vt:lpstr>
      <vt:lpstr>PowerPoint Presentation</vt:lpstr>
      <vt:lpstr>PowerPoint Presentation</vt:lpstr>
      <vt:lpstr>PowerPoint Presentation</vt:lpstr>
      <vt:lpstr>SELECTED CANDIDATES</vt:lpstr>
      <vt:lpstr>STUDENT PROFILE</vt:lpstr>
      <vt:lpstr>COMPANY PROFILE</vt:lpstr>
      <vt:lpstr>STUDENT SIDE</vt:lpstr>
      <vt:lpstr>DRIVE DETAILS</vt:lpstr>
      <vt:lpstr>JOB APPLICATION FORM</vt:lpstr>
      <vt:lpstr>INTERVIEW RESULTS</vt:lpstr>
      <vt:lpstr>ADD PROFILES</vt:lpstr>
      <vt:lpstr>COMPANY SIDE</vt:lpstr>
      <vt:lpstr>JOB APPLICATIONS</vt:lpstr>
      <vt:lpstr>APPLICATION DETAILS</vt:lpstr>
      <vt:lpstr>UPDATE RESULTS</vt:lpstr>
      <vt:lpstr>ADD PROFILES</vt:lpstr>
      <vt:lpstr>UPDATED PROFILE</vt:lpstr>
      <vt:lpstr>PowerPoint Presentation</vt:lpstr>
      <vt:lpstr>PowerPoint Presentation</vt:lpstr>
      <vt:lpstr>PowerPoint Presentation</vt:lpstr>
      <vt:lpstr>CONCLUSION</vt:lpstr>
      <vt:lpstr>FUTURE ENHANCEMENT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reshme noora</dc:creator>
  <cp:lastModifiedBy>Microsoft account</cp:lastModifiedBy>
  <cp:revision>118</cp:revision>
  <dcterms:created xsi:type="dcterms:W3CDTF">2020-01-24T13:48:05Z</dcterms:created>
  <dcterms:modified xsi:type="dcterms:W3CDTF">2023-03-13T05:04:51Z</dcterms:modified>
</cp:coreProperties>
</file>