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3"/>
  </p:notesMasterIdLst>
  <p:handoutMasterIdLst>
    <p:handoutMasterId r:id="rId84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  <p:sldId id="473" r:id="rId18"/>
    <p:sldId id="440" r:id="rId19"/>
    <p:sldId id="441" r:id="rId20"/>
    <p:sldId id="442" r:id="rId21"/>
    <p:sldId id="461" r:id="rId22"/>
    <p:sldId id="528" r:id="rId23"/>
    <p:sldId id="443" r:id="rId24"/>
    <p:sldId id="554" r:id="rId25"/>
    <p:sldId id="549" r:id="rId26"/>
    <p:sldId id="551" r:id="rId27"/>
    <p:sldId id="552" r:id="rId28"/>
    <p:sldId id="553" r:id="rId29"/>
    <p:sldId id="546" r:id="rId30"/>
    <p:sldId id="507" r:id="rId31"/>
    <p:sldId id="481" r:id="rId32"/>
    <p:sldId id="529" r:id="rId33"/>
    <p:sldId id="530" r:id="rId34"/>
    <p:sldId id="474" r:id="rId35"/>
    <p:sldId id="475" r:id="rId36"/>
    <p:sldId id="445" r:id="rId37"/>
    <p:sldId id="446" r:id="rId38"/>
    <p:sldId id="495" r:id="rId39"/>
    <p:sldId id="487" r:id="rId40"/>
    <p:sldId id="486" r:id="rId41"/>
    <p:sldId id="465" r:id="rId42"/>
    <p:sldId id="541" r:id="rId43"/>
    <p:sldId id="542" r:id="rId44"/>
    <p:sldId id="447" r:id="rId45"/>
    <p:sldId id="448" r:id="rId46"/>
    <p:sldId id="476" r:id="rId47"/>
    <p:sldId id="478" r:id="rId48"/>
    <p:sldId id="508" r:id="rId49"/>
    <p:sldId id="519" r:id="rId50"/>
    <p:sldId id="521" r:id="rId51"/>
    <p:sldId id="520" r:id="rId52"/>
    <p:sldId id="522" r:id="rId53"/>
    <p:sldId id="523" r:id="rId54"/>
    <p:sldId id="525" r:id="rId55"/>
    <p:sldId id="526" r:id="rId56"/>
    <p:sldId id="509" r:id="rId57"/>
    <p:sldId id="510" r:id="rId58"/>
    <p:sldId id="513" r:id="rId59"/>
    <p:sldId id="511" r:id="rId60"/>
    <p:sldId id="512" r:id="rId61"/>
    <p:sldId id="555" r:id="rId62"/>
    <p:sldId id="556" r:id="rId63"/>
    <p:sldId id="516" r:id="rId64"/>
    <p:sldId id="517" r:id="rId65"/>
    <p:sldId id="518" r:id="rId66"/>
    <p:sldId id="524" r:id="rId67"/>
    <p:sldId id="534" r:id="rId68"/>
    <p:sldId id="479" r:id="rId69"/>
    <p:sldId id="480" r:id="rId70"/>
    <p:sldId id="538" r:id="rId71"/>
    <p:sldId id="467" r:id="rId72"/>
    <p:sldId id="536" r:id="rId73"/>
    <p:sldId id="535" r:id="rId74"/>
    <p:sldId id="537" r:id="rId75"/>
    <p:sldId id="469" r:id="rId76"/>
    <p:sldId id="470" r:id="rId77"/>
    <p:sldId id="456" r:id="rId78"/>
    <p:sldId id="531" r:id="rId79"/>
    <p:sldId id="532" r:id="rId80"/>
    <p:sldId id="539" r:id="rId81"/>
    <p:sldId id="540" r:id="rId8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96377" autoAdjust="0"/>
  </p:normalViewPr>
  <p:slideViewPr>
    <p:cSldViewPr>
      <p:cViewPr varScale="1">
        <p:scale>
          <a:sx n="70" d="100"/>
          <a:sy n="70" d="100"/>
        </p:scale>
        <p:origin x="-96" y="-9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59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60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61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people/pabo/movie-review-dat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ment.christopherpotts.net/code-data/happyfuntokenizing.p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3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/inquirerbasic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jh.harvard.edu/~inquire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wc.net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pitt.edu/mpqa/subj_lexic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" TargetMode="External"/><Relationship Id="rId3" Type="http://schemas.openxmlformats.org/officeDocument/2006/relationships/hyperlink" Target="http://www.cs.uic.edu/~liub/FBS/opinion-lexicon-English.r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3" Type="http://schemas.openxmlformats.org/officeDocument/2006/relationships/image" Target="../media/image6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wordnet.isti.cnr.i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ment.christopherpotts.net/lexicons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Relationship Id="rId3" Type="http://schemas.openxmlformats.org/officeDocument/2006/relationships/image" Target="../media/image26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sentiment.appspot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524000" imgH="444500" progId="Equation.3">
                  <p:embed/>
                </p:oleObj>
              </mc:Choice>
              <mc:Fallback>
                <p:oleObj name="Equation" r:id="rId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2171700" imgH="393700" progId="Equation.3">
                  <p:embed/>
                </p:oleObj>
              </mc:Choice>
              <mc:Fallback>
                <p:oleObj name="Equation" r:id="rId5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For sentiment (and probably for other text classification domains)</a:t>
            </a:r>
          </a:p>
          <a:p>
            <a:pPr lvl="1"/>
            <a:r>
              <a:rPr lang="en-US" dirty="0" smtClean="0"/>
              <a:t>Word occurrence may matter more than word frequency</a:t>
            </a:r>
          </a:p>
          <a:p>
            <a:pPr lvl="2"/>
            <a:r>
              <a:rPr lang="en-US" dirty="0" smtClean="0"/>
              <a:t>The occurrence of the word </a:t>
            </a:r>
            <a:r>
              <a:rPr lang="en-US" i="1" dirty="0" smtClean="0"/>
              <a:t>fantastic</a:t>
            </a:r>
            <a:r>
              <a:rPr lang="en-US" dirty="0" smtClean="0"/>
              <a:t> tells us a lot</a:t>
            </a:r>
          </a:p>
          <a:p>
            <a:pPr lvl="2"/>
            <a:r>
              <a:rPr lang="en-US" dirty="0" smtClean="0"/>
              <a:t>The fact that it occurs 5 times may not tell us much more.</a:t>
            </a:r>
          </a:p>
          <a:p>
            <a:pPr lvl="1"/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For each word type w in </a:t>
            </a:r>
            <a:r>
              <a:rPr lang="en-US" sz="1800" dirty="0" err="1" smtClean="0">
                <a:latin typeface="Calibri"/>
                <a:cs typeface="Calibri"/>
              </a:rPr>
              <a:t>doc</a:t>
            </a:r>
            <a:r>
              <a:rPr lang="en-US" sz="1800" baseline="-25000" dirty="0" err="1" smtClean="0">
                <a:latin typeface="Calibri"/>
                <a:cs typeface="Calibri"/>
              </a:rPr>
              <a:t>j</a:t>
            </a:r>
            <a:r>
              <a:rPr lang="en-US" sz="1800" dirty="0" smtClean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Retain only a single instance of w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Boolean Multinomial NB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5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dirty="0" smtClean="0"/>
              <a:t>not</a:t>
            </a:r>
            <a:r>
              <a:rPr lang="en-US" sz="2400" dirty="0" smtClean="0"/>
              <a:t> the same as Multivariate Bernoulli 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</a:t>
            </a:r>
          </a:p>
          <a:p>
            <a:pPr lvl="2"/>
            <a:r>
              <a:rPr lang="en-US" sz="2400" dirty="0" smtClean="0"/>
              <a:t>MBNB doesn’t work well for sentiment or other text tasks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Pang,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L. Lee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and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79—86.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Spam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Filtering with Naive Bayes – Which Naive Bayes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? CEAS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2006 - Third Conference on Email and Anti-Spam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negative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evidence in Naive Bayes text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classiﬁcation. ICANLP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474-485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2003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Home page: </a:t>
            </a:r>
            <a:r>
              <a:rPr lang="en-US" dirty="0" smtClean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List of Categories: </a:t>
            </a:r>
            <a:r>
              <a:rPr lang="en-US" sz="2400" dirty="0"/>
              <a:t> </a:t>
            </a:r>
            <a:r>
              <a:rPr lang="en-US" dirty="0" smtClean="0">
                <a:hlinkClick r:id="rId3"/>
              </a:rPr>
              <a:t>http://www.wjh.harvard.edu/~inquirer/homecat.htm</a:t>
            </a:r>
            <a:endParaRPr lang="en-US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Spreadsheet: </a:t>
            </a:r>
            <a:r>
              <a:rPr lang="en-US" dirty="0" smtClean="0">
                <a:hlinkClick r:id="rId4"/>
              </a:rPr>
              <a:t>http://www.wjh.harvard.edu/~inquirer/inquirerbasic.xls</a:t>
            </a:r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Positiv</a:t>
            </a:r>
            <a:r>
              <a:rPr lang="en-US" dirty="0" smtClean="0"/>
              <a:t> (1915 words) and </a:t>
            </a:r>
            <a:r>
              <a:rPr lang="en-US" dirty="0" err="1" smtClean="0"/>
              <a:t>Negativ</a:t>
            </a:r>
            <a:r>
              <a:rPr lang="en-US" dirty="0" smtClean="0"/>
              <a:t> (2291 words)</a:t>
            </a:r>
          </a:p>
          <a:p>
            <a:pPr lvl="1"/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Weak, Active </a:t>
            </a:r>
            <a:r>
              <a:rPr lang="en-US" dirty="0" err="1" smtClean="0"/>
              <a:t>vs</a:t>
            </a:r>
            <a:r>
              <a:rPr lang="en-US" dirty="0" smtClean="0"/>
              <a:t> Passive, Overstated versus Understated</a:t>
            </a:r>
          </a:p>
          <a:p>
            <a:pPr lvl="1"/>
            <a:r>
              <a:rPr lang="en-US" dirty="0" smtClean="0"/>
              <a:t>Pleasure, Pain, Virtue, Vice, Motivation, Cognitive Orientation,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Smith, Daniel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M.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Ogilvie. 1966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. The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General Inquirer: A Computer Approach to Content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Analysis. MIT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smtClean="0"/>
              <a:t>LIWC </a:t>
            </a:r>
            <a:r>
              <a:rPr lang="en-US" dirty="0"/>
              <a:t>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</a:t>
            </a:r>
            <a:r>
              <a:rPr lang="en-US" sz="1600" dirty="0" smtClean="0">
                <a:solidFill>
                  <a:srgbClr val="28817A"/>
                </a:solidFill>
              </a:rPr>
              <a:t>TX</a:t>
            </a:r>
            <a:endParaRPr lang="en-US" sz="1600" dirty="0">
              <a:solidFill>
                <a:srgbClr val="28817A"/>
              </a:solidFill>
            </a:endParaRPr>
          </a:p>
          <a:p>
            <a:r>
              <a:rPr lang="en-US" dirty="0" smtClean="0"/>
              <a:t>Home page: </a:t>
            </a:r>
            <a:r>
              <a:rPr lang="pl-PL" dirty="0">
                <a:hlinkClick r:id="rId2"/>
              </a:rPr>
              <a:t>http://www.liwc.net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 smtClean="0"/>
              <a:t>2300 words, &gt;70 classes</a:t>
            </a:r>
          </a:p>
          <a:p>
            <a:r>
              <a:rPr lang="en-US" sz="2200" b="1" dirty="0" smtClean="0"/>
              <a:t>Affective Processes</a:t>
            </a:r>
          </a:p>
          <a:p>
            <a:pPr lvl="1"/>
            <a:r>
              <a:rPr lang="en-US" dirty="0" smtClean="0"/>
              <a:t>negative emotion (</a:t>
            </a:r>
            <a:r>
              <a:rPr lang="en-US" i="1" dirty="0" smtClean="0"/>
              <a:t>bad, weird, hate, problem, tough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positive emotion (</a:t>
            </a:r>
            <a:r>
              <a:rPr lang="en-US" i="1" dirty="0" smtClean="0"/>
              <a:t>love, nice, sweet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Cognitive Processes</a:t>
            </a:r>
          </a:p>
          <a:p>
            <a:pPr lvl="1"/>
            <a:r>
              <a:rPr lang="en-US" dirty="0" smtClean="0"/>
              <a:t>Tentative (</a:t>
            </a:r>
            <a:r>
              <a:rPr lang="en-US" i="1" dirty="0" smtClean="0"/>
              <a:t>maybe, perhaps, guess</a:t>
            </a:r>
            <a:r>
              <a:rPr lang="en-US" dirty="0" smtClean="0"/>
              <a:t>), Inhibition (</a:t>
            </a:r>
            <a:r>
              <a:rPr lang="en-US" i="1" dirty="0" smtClean="0"/>
              <a:t>block, constraint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Pronouns, Negation </a:t>
            </a:r>
            <a:r>
              <a:rPr lang="en-US" sz="2200" dirty="0" smtClean="0"/>
              <a:t>(</a:t>
            </a:r>
            <a:r>
              <a:rPr lang="en-US" sz="2200" i="1" dirty="0" smtClean="0"/>
              <a:t>no, never</a:t>
            </a:r>
            <a:r>
              <a:rPr lang="en-US" sz="2200" dirty="0" smtClean="0"/>
              <a:t>), </a:t>
            </a:r>
            <a:r>
              <a:rPr lang="en-US" sz="2200" b="1" dirty="0" smtClean="0"/>
              <a:t>Quantifiers </a:t>
            </a:r>
            <a:r>
              <a:rPr lang="en-US" sz="2200" dirty="0" smtClean="0"/>
              <a:t>(</a:t>
            </a:r>
            <a:r>
              <a:rPr lang="en-US" sz="2200" i="1" dirty="0" smtClean="0"/>
              <a:t>few, many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MPQA Subjectivity Cues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</a:t>
            </a:r>
            <a:r>
              <a:rPr lang="en-US" dirty="0" smtClean="0">
                <a:hlinkClick r:id="rId2"/>
              </a:rPr>
              <a:t>subj_lexicon.html</a:t>
            </a:r>
            <a:endParaRPr lang="en-US" dirty="0" smtClean="0"/>
          </a:p>
          <a:p>
            <a:r>
              <a:rPr lang="en-US" dirty="0" smtClean="0"/>
              <a:t>6885 words from 8221 lemmas</a:t>
            </a:r>
          </a:p>
          <a:p>
            <a:pPr lvl="1"/>
            <a:r>
              <a:rPr lang="en-US" dirty="0" smtClean="0"/>
              <a:t>2718 positive</a:t>
            </a:r>
          </a:p>
          <a:p>
            <a:pPr lvl="1"/>
            <a:r>
              <a:rPr lang="en-US" dirty="0" smtClean="0"/>
              <a:t>4912 negative</a:t>
            </a:r>
          </a:p>
          <a:p>
            <a:r>
              <a:rPr lang="en-US" dirty="0" smtClean="0"/>
              <a:t>Each word annotated for intensity (strong, weak)</a:t>
            </a:r>
          </a:p>
          <a:p>
            <a:r>
              <a:rPr lang="en-US" smtClean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</a:t>
            </a:r>
            <a:r>
              <a:rPr lang="pl-PL" sz="1200" dirty="0" smtClean="0">
                <a:solidFill>
                  <a:srgbClr val="28817A"/>
                </a:solidFill>
              </a:rPr>
              <a:t>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Liu Opinion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Liu's Page on Opinion 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http://www.cs.uic.edu/~liub/FBS/opinion-lexicon-</a:t>
            </a:r>
            <a:r>
              <a:rPr lang="en-US" dirty="0" smtClean="0">
                <a:hlinkClick r:id="rId3"/>
              </a:rPr>
              <a:t>English.rar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6786 words</a:t>
            </a:r>
            <a:endParaRPr lang="en-US" sz="2800" dirty="0"/>
          </a:p>
          <a:p>
            <a:pPr lvl="1"/>
            <a:r>
              <a:rPr lang="en-US" sz="2400" dirty="0" smtClean="0"/>
              <a:t>2006 positive</a:t>
            </a:r>
          </a:p>
          <a:p>
            <a:pPr lvl="1"/>
            <a:r>
              <a:rPr lang="en-US" sz="2400" dirty="0" smtClean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Hu and Bing Liu.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Mining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and Summarizing Customer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Reviews. ACM SIGKDD-2004.</a:t>
            </a:r>
            <a:endParaRPr lang="en-US" sz="16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smtClean="0"/>
              <a:t>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676400"/>
                <a:gridCol w="1581665"/>
                <a:gridCol w="1956486"/>
                <a:gridCol w="16434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Opinion Lexicon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LIWC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MPQA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 smtClean="0"/>
                        <a:t>(27%)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 smtClean="0"/>
                        <a:t>(3%)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 Lexicon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(1%)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 Inquirer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 smtClean="0"/>
                        <a:t>(23%)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(0.5%)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LIWC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word to appear in each sentiment class?</a:t>
            </a:r>
          </a:p>
          <a:p>
            <a:r>
              <a:rPr lang="en-US" dirty="0" smtClean="0"/>
              <a:t>Count(“bad”) in 1-star, 2-star, 3-star, etc.</a:t>
            </a:r>
          </a:p>
          <a:p>
            <a:r>
              <a:rPr lang="en-US" dirty="0" smtClean="0"/>
              <a:t>But can’t use raw counts: </a:t>
            </a:r>
          </a:p>
          <a:p>
            <a:r>
              <a:rPr lang="en-US" dirty="0" smtClean="0"/>
              <a:t>Instead, </a:t>
            </a:r>
            <a:r>
              <a:rPr lang="en-US" b="1" dirty="0" smtClean="0"/>
              <a:t>likelihood: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them comparable between words</a:t>
            </a:r>
          </a:p>
          <a:p>
            <a:pPr lvl="1"/>
            <a:r>
              <a:rPr lang="en-US" b="1" dirty="0" smtClean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5609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5" imgW="1460500" imgH="482600" progId="Equation.3">
                  <p:embed/>
                </p:oleObj>
              </mc:Choice>
              <mc:Fallback>
                <p:oleObj name="Equation" r:id="rId5" imgW="1460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Other sentiment feature: Logical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85950"/>
            <a:ext cx="8534400" cy="2895600"/>
          </a:xfrm>
        </p:spPr>
        <p:txBody>
          <a:bodyPr/>
          <a:lstStyle/>
          <a:p>
            <a:r>
              <a:rPr lang="en-US" sz="2800" dirty="0" smtClean="0"/>
              <a:t>Is logical negation (</a:t>
            </a:r>
            <a:r>
              <a:rPr lang="en-US" sz="2800" i="1" dirty="0" smtClean="0"/>
              <a:t>no, not</a:t>
            </a:r>
            <a:r>
              <a:rPr lang="en-US" sz="2800" dirty="0" smtClean="0"/>
              <a:t>) associated </a:t>
            </a:r>
            <a:r>
              <a:rPr lang="en-US" sz="2800" dirty="0"/>
              <a:t>with negative sentiment?</a:t>
            </a:r>
          </a:p>
          <a:p>
            <a:r>
              <a:rPr lang="en-US" sz="2800" dirty="0" smtClean="0"/>
              <a:t>Potts experiment:</a:t>
            </a:r>
            <a:endParaRPr lang="en-US" sz="2800" dirty="0"/>
          </a:p>
          <a:p>
            <a:pPr lvl="1"/>
            <a:r>
              <a:rPr lang="en-US" sz="2400" dirty="0" smtClean="0"/>
              <a:t>Count negation (</a:t>
            </a:r>
            <a:r>
              <a:rPr lang="en-US" sz="2400" i="1" dirty="0" smtClean="0"/>
              <a:t>not, </a:t>
            </a:r>
            <a:r>
              <a:rPr lang="en-US" sz="2400" i="1" dirty="0" err="1" smtClean="0"/>
              <a:t>n’t</a:t>
            </a:r>
            <a:r>
              <a:rPr lang="en-US" sz="2400" i="1" dirty="0" smtClean="0"/>
              <a:t>, no, never</a:t>
            </a:r>
            <a:r>
              <a:rPr lang="en-US" sz="2400" dirty="0" smtClean="0"/>
              <a:t>) </a:t>
            </a:r>
            <a:r>
              <a:rPr lang="en-US" sz="2400" dirty="0"/>
              <a:t>i</a:t>
            </a:r>
            <a:r>
              <a:rPr lang="en-US" sz="2400" dirty="0" smtClean="0"/>
              <a:t>n online reviews</a:t>
            </a:r>
            <a:endParaRPr lang="en-US" sz="2400" dirty="0"/>
          </a:p>
          <a:p>
            <a:pPr lvl="1"/>
            <a:r>
              <a:rPr lang="en-US" sz="2400" dirty="0" smtClean="0"/>
              <a:t>Regress against the review rating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9715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336799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Potts 2011 Results:</a:t>
            </a:r>
            <a:br>
              <a:rPr lang="en-US" sz="3600" dirty="0" smtClean="0"/>
            </a:br>
            <a:r>
              <a:rPr lang="en-US" sz="3600" dirty="0" smtClean="0"/>
              <a:t>More negation in negative sentiment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8115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135255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292128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Scaled likelihood</a:t>
            </a:r>
          </a:p>
          <a:p>
            <a:r>
              <a:rPr lang="en-US" sz="1400" dirty="0" smtClean="0">
                <a:latin typeface="+mn-lt"/>
              </a:rPr>
              <a:t>P(</a:t>
            </a:r>
            <a:r>
              <a:rPr lang="en-US" sz="1400" dirty="0" err="1" smtClean="0">
                <a:latin typeface="+mn-lt"/>
              </a:rPr>
              <a:t>w|c</a:t>
            </a:r>
            <a:r>
              <a:rPr lang="en-US" sz="1400" dirty="0" smtClean="0">
                <a:latin typeface="+mn-lt"/>
              </a:rPr>
              <a:t>)/P(w)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33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of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Hatzivassiloglou</a:t>
            </a:r>
            <a:r>
              <a:rPr lang="en-US" dirty="0" smtClean="0"/>
              <a:t> and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intuition for identifying word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Smith. 2010.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Tweets to Polls: Linking Text Sentiment to Public Opinion Time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Series. In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two-word phrases with adjectives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 Word</a:t>
                      </a:r>
                      <a:r>
                        <a:rPr lang="en-US" sz="2400" baseline="0" dirty="0" smtClean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</a:t>
                      </a:r>
                      <a:r>
                        <a:rPr lang="en-US" sz="2400" baseline="0" dirty="0" smtClean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 RBR, or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VB, VBD, VBN, VBG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 smtClean="0"/>
              <a:t>Twitter sentiment: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Johan </a:t>
            </a:r>
            <a:r>
              <a:rPr lang="de-DE" sz="1800" dirty="0"/>
              <a:t>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</a:t>
            </a:r>
            <a:r>
              <a:rPr lang="de-DE" sz="1800" dirty="0" smtClean="0"/>
              <a:t>Zeng. 2011. </a:t>
            </a:r>
            <a:r>
              <a:rPr lang="en-US" sz="2000" dirty="0" smtClean="0">
                <a:hlinkClick r:id="rId3"/>
              </a:rPr>
              <a:t>Twitter </a:t>
            </a:r>
            <a:r>
              <a:rPr lang="en-US" sz="2000" dirty="0">
                <a:hlinkClick r:id="rId3"/>
              </a:rPr>
              <a:t>mood predicts the stock market</a:t>
            </a:r>
            <a:r>
              <a:rPr lang="en-US" sz="2000" dirty="0" smtClean="0">
                <a:hlinkClick r:id="rId3"/>
              </a:rPr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Journal </a:t>
            </a:r>
            <a:r>
              <a:rPr lang="en-US" sz="1800" dirty="0"/>
              <a:t>of Computational </a:t>
            </a:r>
            <a:r>
              <a:rPr lang="en-US" sz="1800" dirty="0" smtClean="0"/>
              <a:t>Science 2:1, 1-8. 10.1016</a:t>
            </a:r>
            <a:r>
              <a:rPr lang="en-US" sz="1800" dirty="0"/>
              <a:t>/j.jocs.2010.12.007.</a:t>
            </a:r>
            <a:endParaRPr lang="de-DE" sz="18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much more do </a:t>
            </a:r>
            <a:r>
              <a:rPr lang="en-US" dirty="0" smtClean="0"/>
              <a:t>two words co</a:t>
            </a:r>
            <a:r>
              <a:rPr lang="en-US" dirty="0"/>
              <a:t>-occur than if they were </a:t>
            </a:r>
            <a:r>
              <a:rPr lang="en-US" dirty="0" smtClean="0"/>
              <a:t>independent?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 smtClean="0"/>
              <a:t>Query </a:t>
            </a:r>
            <a:r>
              <a:rPr lang="en-US" sz="2800" dirty="0"/>
              <a:t>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</a:p>
          <a:p>
            <a:pPr lvl="3"/>
            <a:r>
              <a:rPr lang="en-US" sz="2000" dirty="0" smtClean="0">
                <a:latin typeface="Calibri"/>
                <a:cs typeface="Calibri"/>
              </a:rPr>
              <a:t>(More correctly the bigram denominator should be </a:t>
            </a:r>
            <a:r>
              <a:rPr lang="en-US" sz="2000" dirty="0" err="1" smtClean="0">
                <a:latin typeface="Calibri"/>
                <a:cs typeface="Calibri"/>
              </a:rPr>
              <a:t>kN</a:t>
            </a:r>
            <a:r>
              <a:rPr lang="en-US" sz="2000" dirty="0" smtClean="0">
                <a:latin typeface="Calibri"/>
                <a:cs typeface="Calibri"/>
              </a:rPr>
              <a:t>, because there are a total of N consecutive bigrams (word1,word2), but </a:t>
            </a:r>
            <a:r>
              <a:rPr lang="en-US" sz="2000" dirty="0" err="1" smtClean="0">
                <a:latin typeface="Calibri"/>
                <a:cs typeface="Calibri"/>
              </a:rPr>
              <a:t>kN</a:t>
            </a:r>
            <a:r>
              <a:rPr lang="en-US" sz="2000" dirty="0" smtClean="0">
                <a:latin typeface="Calibri"/>
                <a:cs typeface="Calibri"/>
              </a:rPr>
              <a:t> bigrams that are </a:t>
            </a:r>
            <a:r>
              <a:rPr lang="en-US" sz="2000" dirty="0" smtClean="0">
                <a:latin typeface="Calibri"/>
                <a:cs typeface="Calibri"/>
              </a:rPr>
              <a:t>k </a:t>
            </a:r>
            <a:r>
              <a:rPr lang="en-US" sz="2000" dirty="0" smtClean="0">
                <a:latin typeface="Calibri"/>
                <a:cs typeface="Calibri"/>
              </a:rPr>
              <a:t>words apart, but we just use N on the rest of this slide and the next.)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42794"/>
              </p:ext>
            </p:extLst>
          </p:nvPr>
        </p:nvGraphicFramePr>
        <p:xfrm>
          <a:off x="762000" y="3790950"/>
          <a:ext cx="8101013" cy="116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3276600" imgH="469900" progId="Equation.3">
                  <p:embed/>
                </p:oleObj>
              </mc:Choice>
              <mc:Fallback>
                <p:oleObj name="Equation" r:id="rId4" imgW="327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90950"/>
                        <a:ext cx="8101013" cy="1160969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51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764265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18053"/>
              </p:ext>
            </p:extLst>
          </p:nvPr>
        </p:nvGraphicFramePr>
        <p:xfrm>
          <a:off x="1298575" y="3894137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3200400" imgH="469900" progId="Equation.3">
                  <p:embed/>
                </p:oleObj>
              </mc:Choice>
              <mc:Fallback>
                <p:oleObj name="Equation" r:id="rId5" imgW="320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94137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11234"/>
              </p:ext>
            </p:extLst>
          </p:nvPr>
        </p:nvGraphicFramePr>
        <p:xfrm>
          <a:off x="838200" y="2982912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4025900" imgH="431800" progId="Equation.3">
                  <p:embed/>
                </p:oleObj>
              </mc:Choice>
              <mc:Fallback>
                <p:oleObj name="Equation" r:id="rId7" imgW="402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82912"/>
                        <a:ext cx="754856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33322"/>
              </p:ext>
            </p:extLst>
          </p:nvPr>
        </p:nvGraphicFramePr>
        <p:xfrm>
          <a:off x="284748" y="1885950"/>
          <a:ext cx="878305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4635500" imgH="482600" progId="Equation.3">
                  <p:embed/>
                </p:oleObj>
              </mc:Choice>
              <mc:Fallback>
                <p:oleObj name="Equation" r:id="rId9" imgW="463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8" y="1885950"/>
                        <a:ext cx="8783052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5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1430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true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inconveniently</a:t>
                      </a:r>
                      <a:r>
                        <a:rPr lang="en-US" baseline="0" dirty="0" smtClean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2192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very handy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r>
                        <a:rPr lang="en-US" baseline="0" dirty="0" smtClean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r>
                        <a:rPr lang="en-US" sz="1800" baseline="0" dirty="0" smtClean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JJ 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lesser 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RBR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unethical</a:t>
                      </a:r>
                      <a:r>
                        <a:rPr lang="en-US" baseline="0" dirty="0" smtClean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err="1" smtClean="0"/>
              <a:t>Turney</a:t>
            </a:r>
            <a:r>
              <a:rPr lang="en-US" dirty="0" smtClean="0"/>
              <a:t>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: online thesaurus (covered in later lecture).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Hu and B. Liu. Mining and summarizing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customer reviews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In Proceedings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KDD, 2004</a:t>
            </a:r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synonyms and antonyms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684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Dow Jones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 smtClean="0"/>
              <a:t>CALM predicts</a:t>
            </a:r>
            <a:r>
              <a:rPr lang="en-US" sz="2000" dirty="0"/>
              <a:t> </a:t>
            </a:r>
            <a:r>
              <a:rPr lang="en-US" sz="2000" dirty="0" smtClean="0"/>
              <a:t>DJIA 3 days later</a:t>
            </a:r>
          </a:p>
          <a:p>
            <a:r>
              <a:rPr lang="en-US" sz="2000" dirty="0" smtClean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CALM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Bollen</a:t>
            </a:r>
            <a:r>
              <a:rPr lang="en-US" sz="1800" dirty="0" smtClean="0">
                <a:latin typeface="+mn-lt"/>
              </a:rPr>
              <a:t> et al. (2011)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sentiment of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 smtClean="0"/>
              <a:t>Important for finding aspects or attributes</a:t>
            </a:r>
            <a:endParaRPr lang="en-US" dirty="0"/>
          </a:p>
          <a:p>
            <a:pPr lvl="1"/>
            <a:r>
              <a:rPr lang="en-US" dirty="0" smtClean="0"/>
              <a:t>Target of sentiment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The food was great but the service was awful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 smtClean="0"/>
              <a:t>Finding aspect/attribute/target of sentiment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 smtClean="0"/>
              <a:t>Frequent phrases + rules</a:t>
            </a:r>
          </a:p>
          <a:p>
            <a:pPr lvl="1"/>
            <a:r>
              <a:rPr lang="en-US" dirty="0" smtClean="0"/>
              <a:t>Find all highly frequent phrases across reviews (“</a:t>
            </a:r>
            <a:r>
              <a:rPr lang="en-US" dirty="0" smtClean="0">
                <a:latin typeface="Courier"/>
                <a:cs typeface="Courier"/>
              </a:rPr>
              <a:t>fish tacos”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 by rules like “occurs right after sentiment word”</a:t>
            </a:r>
          </a:p>
          <a:p>
            <a:pPr lvl="2"/>
            <a:r>
              <a:rPr lang="en-US" dirty="0" smtClean="0"/>
              <a:t>“…</a:t>
            </a:r>
            <a:r>
              <a:rPr lang="en-US" dirty="0" smtClean="0">
                <a:latin typeface="Courier"/>
                <a:cs typeface="Courier"/>
              </a:rPr>
              <a:t>great fish tacos</a:t>
            </a:r>
            <a:r>
              <a:rPr lang="en-US" dirty="0" smtClean="0"/>
              <a:t>”  means </a:t>
            </a:r>
            <a:r>
              <a:rPr lang="en-US" dirty="0" smtClean="0">
                <a:latin typeface="Courier"/>
                <a:cs typeface="Courier"/>
              </a:rPr>
              <a:t>fish tacos </a:t>
            </a:r>
            <a:r>
              <a:rPr lang="en-US" dirty="0" smtClean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/>
                <a:gridCol w="5516545"/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 smtClean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 smtClean="0"/>
                        <a:t>casino</a:t>
                      </a:r>
                      <a:r>
                        <a:rPr lang="da-DK" sz="2000" b="0" dirty="0" smtClean="0"/>
                        <a:t>, buffet, pool, </a:t>
                      </a:r>
                      <a:r>
                        <a:rPr lang="da-DK" sz="2000" b="0" dirty="0" err="1" smtClean="0"/>
                        <a:t>resort</a:t>
                      </a:r>
                      <a:r>
                        <a:rPr lang="da-DK" sz="2000" b="0" dirty="0" smtClean="0"/>
                        <a:t>, beds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Children’s</a:t>
                      </a:r>
                      <a:r>
                        <a:rPr lang="fr-FR" sz="2000" dirty="0" smtClean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 smtClean="0"/>
                        <a:t>haircut</a:t>
                      </a:r>
                      <a:r>
                        <a:rPr lang="fr-FR" sz="2000" dirty="0" smtClean="0"/>
                        <a:t>, job, </a:t>
                      </a:r>
                      <a:r>
                        <a:rPr lang="fr-FR" sz="2000" dirty="0" err="1" smtClean="0"/>
                        <a:t>experience</a:t>
                      </a:r>
                      <a:r>
                        <a:rPr lang="fr-FR" sz="2000" dirty="0" smtClean="0"/>
                        <a:t>, kids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Greek Restaurant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food, wine, service, appetizer, lamb</a:t>
                      </a:r>
                    </a:p>
                  </a:txBody>
                  <a:tcPr/>
                </a:tc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 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selection, department, sales, shop, clothing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2004. Mining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summarizing customer reviews. In Proceedings of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KDD.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Sentiment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aspect name may not be in the sentence</a:t>
            </a:r>
          </a:p>
          <a:p>
            <a:r>
              <a:rPr lang="en-US" dirty="0" smtClean="0"/>
              <a:t>For restaurants/hotels, aspects are well-understood</a:t>
            </a:r>
          </a:p>
          <a:p>
            <a:r>
              <a:rPr lang="en-US" dirty="0" smtClean="0"/>
              <a:t>Supervised classification</a:t>
            </a:r>
          </a:p>
          <a:p>
            <a:pPr lvl="1"/>
            <a:r>
              <a:rPr lang="en-US" dirty="0" smtClean="0"/>
              <a:t>Hand-label a small corpus of restaurant review sentences with aspect</a:t>
            </a:r>
          </a:p>
          <a:p>
            <a:pPr lvl="2"/>
            <a:r>
              <a:rPr lang="en-US" dirty="0" smtClean="0"/>
              <a:t>food</a:t>
            </a:r>
            <a:r>
              <a:rPr lang="en-US" dirty="0"/>
              <a:t>, décor, service, </a:t>
            </a:r>
            <a:r>
              <a:rPr lang="en-US" dirty="0" smtClean="0"/>
              <a:t>value, NONE</a:t>
            </a:r>
          </a:p>
          <a:p>
            <a:pPr lvl="1"/>
            <a:r>
              <a:rPr lang="en-US" dirty="0" smtClean="0"/>
              <a:t>Train a classifier to assign an aspect to </a:t>
            </a:r>
            <a:r>
              <a:rPr lang="en-US" dirty="0" err="1" smtClean="0"/>
              <a:t>asentence</a:t>
            </a:r>
            <a:endParaRPr lang="en-US" dirty="0" smtClean="0"/>
          </a:p>
          <a:p>
            <a:pPr lvl="2"/>
            <a:r>
              <a:rPr lang="en-US" sz="1800" dirty="0" smtClean="0"/>
              <a:t>“Given this sentence, is the aspect </a:t>
            </a:r>
            <a:r>
              <a:rPr lang="en-US" sz="1800" i="1" dirty="0" smtClean="0"/>
              <a:t>food, décor, service, value, </a:t>
            </a:r>
            <a:r>
              <a:rPr lang="en-US" sz="1800" dirty="0" smtClean="0"/>
              <a:t>or</a:t>
            </a:r>
            <a:r>
              <a:rPr lang="en-US" sz="1800" i="1" dirty="0" smtClean="0"/>
              <a:t> NONE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dirty="0" smtClean="0"/>
              <a:t>Finding sentiment for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Reviews</a:t>
            </a:r>
            <a:endParaRPr lang="en-US" sz="18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Summary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Sentiment</a:t>
            </a:r>
          </a:p>
          <a:p>
            <a:r>
              <a:rPr lang="en-US" sz="1400" dirty="0" smtClean="0">
                <a:latin typeface="Lucida Sans" pitchFamily="-65" charset="0"/>
              </a:rPr>
              <a:t>Classifier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Aspect</a:t>
            </a:r>
          </a:p>
          <a:p>
            <a:r>
              <a:rPr lang="en-US" sz="1400" dirty="0" smtClean="0">
                <a:latin typeface="Lucida Sans" pitchFamily="-65" charset="0"/>
              </a:rPr>
              <a:t>Extractor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Aggregator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smtClean="0">
                <a:cs typeface="Calibri"/>
              </a:rPr>
              <a:t>Blair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 smtClean="0"/>
              <a:t> et al.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R</a:t>
            </a:r>
            <a:r>
              <a:rPr lang="fr-FR" sz="2000" dirty="0" err="1" smtClean="0"/>
              <a:t>ooms</a:t>
            </a:r>
            <a:r>
              <a:rPr lang="fr-FR" sz="2000" dirty="0" smtClean="0"/>
              <a:t>  </a:t>
            </a:r>
            <a:r>
              <a:rPr lang="fr-FR" sz="2000" dirty="0"/>
              <a:t>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</a:t>
            </a:r>
            <a:r>
              <a:rPr lang="en-US" sz="1600" dirty="0" smtClean="0">
                <a:solidFill>
                  <a:srgbClr val="008000"/>
                </a:solidFill>
              </a:rPr>
              <a:t>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 smtClean="0">
                <a:solidFill>
                  <a:srgbClr val="0000FF"/>
                </a:solidFill>
              </a:rPr>
              <a:t>…the </a:t>
            </a:r>
            <a:r>
              <a:rPr lang="en-US" sz="1600" dirty="0">
                <a:solidFill>
                  <a:srgbClr val="0000FF"/>
                </a:solidFill>
              </a:rPr>
              <a:t>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S</a:t>
            </a:r>
            <a:r>
              <a:rPr lang="fr-FR" sz="2000" dirty="0" err="1" smtClean="0"/>
              <a:t>ervice</a:t>
            </a:r>
            <a:r>
              <a:rPr lang="fr-FR" sz="2000" dirty="0" smtClean="0"/>
              <a:t>  </a:t>
            </a:r>
            <a:r>
              <a:rPr lang="fr-FR" sz="2000" dirty="0"/>
              <a:t>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</a:t>
            </a:r>
            <a:r>
              <a:rPr lang="en-US" sz="1600" dirty="0" smtClean="0">
                <a:solidFill>
                  <a:srgbClr val="0000FF"/>
                </a:solidFill>
              </a:rPr>
              <a:t>SLOW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D</a:t>
            </a:r>
            <a:r>
              <a:rPr lang="fr-FR" sz="2000" dirty="0" err="1" smtClean="0"/>
              <a:t>ining</a:t>
            </a:r>
            <a:r>
              <a:rPr lang="fr-FR" sz="2000" dirty="0" smtClean="0"/>
              <a:t> (</a:t>
            </a:r>
            <a:r>
              <a:rPr lang="fr-FR" sz="2000" dirty="0"/>
              <a:t>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 smtClean="0">
                <a:solidFill>
                  <a:srgbClr val="008000"/>
                </a:solidFill>
              </a:rPr>
              <a:t>biloxi.the</a:t>
            </a:r>
            <a:r>
              <a:rPr lang="en-US" sz="1600" dirty="0" smtClean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Offer of free buffet for joining the Play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/>
              <a:t>methods assume classes have equal </a:t>
            </a:r>
            <a:r>
              <a:rPr lang="en-US" dirty="0" smtClean="0"/>
              <a:t>frequencies!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smtClean="0"/>
              <a:t>If not balanced (common in the real world) </a:t>
            </a:r>
          </a:p>
          <a:p>
            <a:pPr lvl="1"/>
            <a:r>
              <a:rPr lang="en-US" dirty="0" smtClean="0"/>
              <a:t>can’t use accuracies as an evaluation </a:t>
            </a:r>
          </a:p>
          <a:p>
            <a:pPr lvl="1"/>
            <a:r>
              <a:rPr lang="en-US" dirty="0" smtClean="0"/>
              <a:t>need to use F-scores</a:t>
            </a:r>
          </a:p>
          <a:p>
            <a:r>
              <a:rPr lang="en-US" dirty="0" smtClean="0"/>
              <a:t>Severe </a:t>
            </a:r>
            <a:r>
              <a:rPr lang="en-US" dirty="0" err="1"/>
              <a:t>i</a:t>
            </a:r>
            <a:r>
              <a:rPr lang="en-US" dirty="0" err="1" smtClean="0"/>
              <a:t>mbalancing</a:t>
            </a:r>
            <a:r>
              <a:rPr lang="en-US" dirty="0" smtClean="0"/>
              <a:t> also can degrade classifier performance</a:t>
            </a:r>
          </a:p>
          <a:p>
            <a:r>
              <a:rPr lang="en-US" dirty="0" smtClean="0"/>
              <a:t>Two common solutions: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Resampling in training</a:t>
            </a:r>
          </a:p>
          <a:p>
            <a:pPr lvl="2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Cost-sensitive learning</a:t>
            </a:r>
          </a:p>
          <a:p>
            <a:pPr lvl="2"/>
            <a:r>
              <a:rPr lang="en-US" dirty="0" smtClean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How to deal with </a:t>
            </a:r>
            <a:r>
              <a:rPr lang="en-US" dirty="0"/>
              <a:t>7</a:t>
            </a:r>
            <a:r>
              <a:rPr lang="en-US" dirty="0" smtClean="0"/>
              <a:t> stars?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534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Map 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 linear or ordinal regression</a:t>
            </a:r>
          </a:p>
          <a:p>
            <a:pPr lvl="1"/>
            <a:r>
              <a:rPr lang="en-US" sz="2800" dirty="0" smtClean="0"/>
              <a:t>Or  specialized models like metric labeling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4437" y="819150"/>
            <a:ext cx="676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 and Lillian Lee.  2005.  Seeing stars: Exploiting class relationships for sentiment categorization with respect to rating scales.  ACL,  115–124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</a:t>
            </a:r>
            <a:r>
              <a:rPr lang="en-US" sz="2400" dirty="0" smtClean="0"/>
              <a:t>label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Negation is important</a:t>
            </a:r>
          </a:p>
          <a:p>
            <a:pPr lvl="1"/>
            <a:r>
              <a:rPr lang="en-US" sz="2400" dirty="0" smtClean="0"/>
              <a:t>Using all words (in 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) works well for some tasks</a:t>
            </a:r>
          </a:p>
          <a:p>
            <a:pPr lvl="1"/>
            <a:r>
              <a:rPr lang="en-US" sz="2400" dirty="0" smtClean="0"/>
              <a:t>Finding </a:t>
            </a:r>
            <a:r>
              <a:rPr lang="en-US" sz="2400" dirty="0"/>
              <a:t>subsets of words may help in other </a:t>
            </a:r>
            <a:r>
              <a:rPr lang="en-US" sz="2400" dirty="0" smtClean="0"/>
              <a:t>tasks</a:t>
            </a:r>
          </a:p>
          <a:p>
            <a:pPr lvl="2"/>
            <a:r>
              <a:rPr lang="en-US" sz="2400" dirty="0" smtClean="0"/>
              <a:t>Hand-built polarity lexicons</a:t>
            </a:r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 smtClean="0"/>
              <a:t>Computational work on other affective states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Mood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Interpersonal </a:t>
            </a:r>
            <a:r>
              <a:rPr lang="en-US" b="1" dirty="0"/>
              <a:t>stances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flirtation or friendliness in conversations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Personality </a:t>
            </a:r>
            <a:r>
              <a:rPr lang="en-US" b="1" dirty="0"/>
              <a:t>traits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extroverts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Detection of Friendliness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05200"/>
          </a:xfrm>
        </p:spPr>
        <p:txBody>
          <a:bodyPr/>
          <a:lstStyle/>
          <a:p>
            <a:r>
              <a:rPr lang="en-US" dirty="0" smtClean="0"/>
              <a:t>Friendly speakers use collaborative conversational style</a:t>
            </a:r>
          </a:p>
          <a:p>
            <a:pPr lvl="1"/>
            <a:r>
              <a:rPr lang="en-US" dirty="0" smtClean="0"/>
              <a:t>Laughter</a:t>
            </a:r>
          </a:p>
          <a:p>
            <a:pPr lvl="1"/>
            <a:r>
              <a:rPr lang="en-US" dirty="0" smtClean="0"/>
              <a:t>Less use of negative emotional words</a:t>
            </a:r>
          </a:p>
          <a:p>
            <a:pPr lvl="1"/>
            <a:r>
              <a:rPr lang="en-US" dirty="0" smtClean="0"/>
              <a:t>More sympathy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That’s too bad    I’m sorry to hear that</a:t>
            </a:r>
          </a:p>
          <a:p>
            <a:pPr lvl="1"/>
            <a:r>
              <a:rPr lang="en-US" dirty="0" smtClean="0"/>
              <a:t>More agreement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I think so too</a:t>
            </a:r>
          </a:p>
          <a:p>
            <a:pPr lvl="1"/>
            <a:r>
              <a:rPr lang="en-US" dirty="0" smtClean="0"/>
              <a:t>Less hedges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ind of   sort of   a little …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971550"/>
            <a:ext cx="316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Ranganath</a:t>
            </a:r>
            <a:r>
              <a:rPr lang="en-US" sz="1800" dirty="0" smtClean="0">
                <a:latin typeface="+mn-lt"/>
              </a:rPr>
              <a:t>, Jurafsky, McFarland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10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95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4643</Words>
  <Application>Microsoft Macintosh PowerPoint</Application>
  <PresentationFormat>On-screen Show (16:9)</PresentationFormat>
  <Paragraphs>734</Paragraphs>
  <Slides>81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3" baseType="lpstr"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How to deal with 7 stars?</vt:lpstr>
      <vt:lpstr>Summary on Sentiment</vt:lpstr>
      <vt:lpstr>Scherer Typology of Affective States</vt:lpstr>
      <vt:lpstr>Computational work on other affective states</vt:lpstr>
      <vt:lpstr>Detection of Friendliness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338</cp:revision>
  <cp:lastPrinted>2012-01-23T20:23:20Z</cp:lastPrinted>
  <dcterms:created xsi:type="dcterms:W3CDTF">2010-04-19T15:31:24Z</dcterms:created>
  <dcterms:modified xsi:type="dcterms:W3CDTF">2014-01-28T16:24:56Z</dcterms:modified>
</cp:coreProperties>
</file>