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2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1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9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2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1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26E9-102B-46F7-8DB6-61759BDE89CF}" type="datetimeFigureOut">
              <a:rPr lang="en-GB" smtClean="0"/>
              <a:t>08-02-2019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425161"/>
            <a:ext cx="7804944" cy="56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8" y="176439"/>
            <a:ext cx="10515600" cy="1295598"/>
          </a:xfrm>
        </p:spPr>
        <p:txBody>
          <a:bodyPr>
            <a:normAutofit/>
          </a:bodyPr>
          <a:lstStyle/>
          <a:p>
            <a:r>
              <a:rPr lang="en-GB" b="1" dirty="0"/>
              <a:t>Use Case </a:t>
            </a:r>
            <a:r>
              <a:rPr lang="en-GB" b="1" dirty="0" smtClean="0"/>
              <a:t>Diagrams - </a:t>
            </a:r>
            <a:r>
              <a:rPr lang="en-GB" sz="2700" b="1" dirty="0" smtClean="0"/>
              <a:t>Used </a:t>
            </a:r>
            <a:r>
              <a:rPr lang="en-GB" sz="2700" b="1" dirty="0"/>
              <a:t>to gather the requirements of a system including internal and external influences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t="5397" r="12060"/>
          <a:stretch/>
        </p:blipFill>
        <p:spPr>
          <a:xfrm>
            <a:off x="2423298" y="1472037"/>
            <a:ext cx="7460930" cy="5385963"/>
          </a:xfrm>
        </p:spPr>
      </p:pic>
    </p:spTree>
    <p:extLst>
      <p:ext uri="{BB962C8B-B14F-4D97-AF65-F5344CB8AC3E}">
        <p14:creationId xmlns:p14="http://schemas.microsoft.com/office/powerpoint/2010/main" val="17421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Interaction </a:t>
            </a:r>
            <a:r>
              <a:rPr lang="en-GB" b="1" dirty="0" smtClean="0"/>
              <a:t>Diagrams - Interactions </a:t>
            </a:r>
            <a:r>
              <a:rPr lang="en-GB" b="1" dirty="0"/>
              <a:t>among the different elements in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algn="ctr"/>
            <a:r>
              <a:rPr lang="en-GB" sz="4000" b="1" dirty="0" smtClean="0"/>
              <a:t>Sequence diagram</a:t>
            </a:r>
          </a:p>
          <a:p>
            <a:pPr algn="ctr"/>
            <a:r>
              <a:rPr lang="en-GB" sz="4000" b="1" dirty="0"/>
              <a:t>Collaboration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870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9600"/>
          </a:xfrm>
        </p:spPr>
        <p:txBody>
          <a:bodyPr>
            <a:normAutofit/>
          </a:bodyPr>
          <a:lstStyle/>
          <a:p>
            <a:r>
              <a:rPr lang="en-GB" sz="3600" b="1" dirty="0"/>
              <a:t>Sequence </a:t>
            </a:r>
            <a:r>
              <a:rPr lang="en-GB" sz="3600" b="1" dirty="0" smtClean="0"/>
              <a:t>Diagram- </a:t>
            </a:r>
            <a:r>
              <a:rPr lang="en-GB" sz="2800" b="1" dirty="0" smtClean="0"/>
              <a:t>Emphasizes </a:t>
            </a:r>
            <a:r>
              <a:rPr lang="en-GB" sz="2800" b="1" dirty="0"/>
              <a:t>on time sequence of messages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71" y="566982"/>
            <a:ext cx="7982857" cy="6291017"/>
          </a:xfrm>
        </p:spPr>
      </p:pic>
    </p:spTree>
    <p:extLst>
      <p:ext uri="{BB962C8B-B14F-4D97-AF65-F5344CB8AC3E}">
        <p14:creationId xmlns:p14="http://schemas.microsoft.com/office/powerpoint/2010/main" val="2034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971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Collaboration </a:t>
            </a:r>
            <a:r>
              <a:rPr lang="en-GB" sz="4000" b="1" dirty="0" smtClean="0"/>
              <a:t>diagram - </a:t>
            </a:r>
            <a:r>
              <a:rPr lang="en-GB" sz="2800" b="1" dirty="0" smtClean="0"/>
              <a:t>Emphasizes </a:t>
            </a:r>
            <a:r>
              <a:rPr lang="en-GB" sz="2800" b="1" dirty="0"/>
              <a:t>on the structural organization of the objects that send and receive messages.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0" y="986971"/>
            <a:ext cx="8329046" cy="5758135"/>
          </a:xfrm>
        </p:spPr>
      </p:pic>
    </p:spTree>
    <p:extLst>
      <p:ext uri="{BB962C8B-B14F-4D97-AF65-F5344CB8AC3E}">
        <p14:creationId xmlns:p14="http://schemas.microsoft.com/office/powerpoint/2010/main" val="4126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100818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Statechart</a:t>
            </a:r>
            <a:r>
              <a:rPr lang="en-GB" b="1" dirty="0"/>
              <a:t> </a:t>
            </a:r>
            <a:r>
              <a:rPr lang="en-GB" b="1" dirty="0" smtClean="0"/>
              <a:t>Diagrams - </a:t>
            </a:r>
            <a:r>
              <a:rPr lang="en-GB" sz="2400" b="1" dirty="0"/>
              <a:t>State machine can be defined as a machine which defines different states of an object and these states are controlled by external or internal events.</a:t>
            </a:r>
            <a:endParaRPr lang="en-GB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/>
          <a:stretch/>
        </p:blipFill>
        <p:spPr>
          <a:xfrm>
            <a:off x="2191202" y="1190170"/>
            <a:ext cx="8099425" cy="5667829"/>
          </a:xfrm>
        </p:spPr>
      </p:pic>
    </p:spTree>
    <p:extLst>
      <p:ext uri="{BB962C8B-B14F-4D97-AF65-F5344CB8AC3E}">
        <p14:creationId xmlns:p14="http://schemas.microsoft.com/office/powerpoint/2010/main" val="13578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82"/>
            <a:ext cx="10515600" cy="92664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Activity </a:t>
            </a:r>
            <a:r>
              <a:rPr lang="en-GB" b="1" dirty="0" smtClean="0"/>
              <a:t>Diagrams – </a:t>
            </a:r>
            <a:r>
              <a:rPr lang="en-GB" sz="4000" b="1" dirty="0" smtClean="0"/>
              <a:t>Basically </a:t>
            </a:r>
            <a:r>
              <a:rPr lang="en-GB" sz="4000" b="1" dirty="0"/>
              <a:t>a flowchart to represent the flow from one activity to another 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34" y="1045029"/>
            <a:ext cx="7713670" cy="5812971"/>
          </a:xfrm>
        </p:spPr>
      </p:pic>
    </p:spTree>
    <p:extLst>
      <p:ext uri="{BB962C8B-B14F-4D97-AF65-F5344CB8AC3E}">
        <p14:creationId xmlns:p14="http://schemas.microsoft.com/office/powerpoint/2010/main" val="1000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64" y="3407342"/>
            <a:ext cx="4762500" cy="3190875"/>
          </a:xfrm>
        </p:spPr>
      </p:pic>
    </p:spTree>
    <p:extLst>
      <p:ext uri="{BB962C8B-B14F-4D97-AF65-F5344CB8AC3E}">
        <p14:creationId xmlns:p14="http://schemas.microsoft.com/office/powerpoint/2010/main" val="2239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/>
              <a:t>UML - Standard </a:t>
            </a:r>
            <a:r>
              <a:rPr lang="en-GB" sz="5400" b="1" dirty="0" smtClean="0"/>
              <a:t>Diagrams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algn="ctr"/>
            <a:r>
              <a:rPr lang="en-GB" sz="4800" dirty="0" smtClean="0"/>
              <a:t>Structural </a:t>
            </a:r>
            <a:r>
              <a:rPr lang="en-GB" sz="4800" dirty="0"/>
              <a:t>Diagrams</a:t>
            </a:r>
          </a:p>
          <a:p>
            <a:pPr algn="ctr"/>
            <a:r>
              <a:rPr lang="en-GB" sz="4800" dirty="0" err="1"/>
              <a:t>Behavioral</a:t>
            </a:r>
            <a:r>
              <a:rPr lang="en-GB" sz="4800" dirty="0"/>
              <a:t> Diagrams</a:t>
            </a:r>
          </a:p>
          <a:p>
            <a:pPr marL="0" indent="0" algn="ctr">
              <a:buNone/>
            </a:pP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62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/>
              <a:t>Structural </a:t>
            </a:r>
            <a:r>
              <a:rPr lang="en-GB" sz="6600" b="1" dirty="0" smtClean="0"/>
              <a:t>Diagrams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Class diagram</a:t>
            </a:r>
          </a:p>
          <a:p>
            <a:pPr algn="ctr"/>
            <a:r>
              <a:rPr lang="pt-BR" sz="4000" dirty="0"/>
              <a:t>Object diagram</a:t>
            </a:r>
          </a:p>
          <a:p>
            <a:pPr algn="ctr"/>
            <a:r>
              <a:rPr lang="pt-BR" sz="4000" dirty="0"/>
              <a:t>Component diagram</a:t>
            </a:r>
          </a:p>
          <a:p>
            <a:pPr algn="ctr"/>
            <a:r>
              <a:rPr lang="pt-BR" sz="4000" dirty="0"/>
              <a:t>Deployment diagram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649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/>
              <a:t>Example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518" y="3047770"/>
            <a:ext cx="5407025" cy="752477"/>
          </a:xfrm>
        </p:spPr>
        <p:txBody>
          <a:bodyPr/>
          <a:lstStyle/>
          <a:p>
            <a:pPr algn="ctr"/>
            <a:r>
              <a:rPr lang="en-GB" dirty="0"/>
              <a:t>Order System of an </a:t>
            </a:r>
            <a:r>
              <a:rPr lang="en-GB" dirty="0" smtClean="0"/>
              <a:t>application</a:t>
            </a:r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1026" name="Picture 2" descr="Forex Or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04" y="1352321"/>
            <a:ext cx="35242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Class </a:t>
            </a:r>
            <a:r>
              <a:rPr lang="pt-BR" b="1" dirty="0" smtClean="0"/>
              <a:t>diagram - </a:t>
            </a:r>
            <a:r>
              <a:rPr lang="en-GB" b="1" dirty="0" smtClean="0"/>
              <a:t>Static view of an application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74" y="534761"/>
            <a:ext cx="8436052" cy="6323239"/>
          </a:xfrm>
        </p:spPr>
      </p:pic>
    </p:spTree>
    <p:extLst>
      <p:ext uri="{BB962C8B-B14F-4D97-AF65-F5344CB8AC3E}">
        <p14:creationId xmlns:p14="http://schemas.microsoft.com/office/powerpoint/2010/main" val="1982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60733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Object </a:t>
            </a:r>
            <a:r>
              <a:rPr lang="en-GB" b="1" dirty="0" smtClean="0"/>
              <a:t>Diagrams - </a:t>
            </a:r>
            <a:r>
              <a:rPr lang="en-GB" b="1" dirty="0"/>
              <a:t>instance of a class </a:t>
            </a:r>
            <a:r>
              <a:rPr lang="en-GB" b="1" dirty="0" smtClean="0"/>
              <a:t>diagram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6" y="798286"/>
            <a:ext cx="11687584" cy="5210628"/>
          </a:xfrm>
        </p:spPr>
      </p:pic>
    </p:spTree>
    <p:extLst>
      <p:ext uri="{BB962C8B-B14F-4D97-AF65-F5344CB8AC3E}">
        <p14:creationId xmlns:p14="http://schemas.microsoft.com/office/powerpoint/2010/main" val="12896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592818"/>
          </a:xfrm>
        </p:spPr>
        <p:txBody>
          <a:bodyPr>
            <a:normAutofit/>
          </a:bodyPr>
          <a:lstStyle/>
          <a:p>
            <a:r>
              <a:rPr lang="en-GB" sz="3200" b="1" dirty="0"/>
              <a:t>Component </a:t>
            </a:r>
            <a:r>
              <a:rPr lang="en-GB" sz="3200" b="1" dirty="0" smtClean="0"/>
              <a:t>Diagrams - </a:t>
            </a:r>
            <a:r>
              <a:rPr lang="en-GB" sz="3200" b="1" dirty="0"/>
              <a:t>model the physical aspects of a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73" y="696687"/>
            <a:ext cx="9041927" cy="6161313"/>
          </a:xfrm>
        </p:spPr>
      </p:pic>
    </p:spTree>
    <p:extLst>
      <p:ext uri="{BB962C8B-B14F-4D97-AF65-F5344CB8AC3E}">
        <p14:creationId xmlns:p14="http://schemas.microsoft.com/office/powerpoint/2010/main" val="29598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04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Deployment </a:t>
            </a:r>
            <a:r>
              <a:rPr lang="en-GB" b="1" dirty="0" smtClean="0"/>
              <a:t>Diagrams- </a:t>
            </a:r>
            <a:r>
              <a:rPr lang="en-GB" sz="2200" b="1" dirty="0"/>
              <a:t>to visualize the topology of the physical components of a system, where the software components are deployed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6" y="825046"/>
            <a:ext cx="7852229" cy="5875539"/>
          </a:xfrm>
        </p:spPr>
      </p:pic>
    </p:spTree>
    <p:extLst>
      <p:ext uri="{BB962C8B-B14F-4D97-AF65-F5344CB8AC3E}">
        <p14:creationId xmlns:p14="http://schemas.microsoft.com/office/powerpoint/2010/main" val="31869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499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err="1"/>
              <a:t>Behavioral</a:t>
            </a:r>
            <a:r>
              <a:rPr lang="en-GB" sz="5400" b="1" dirty="0"/>
              <a:t> </a:t>
            </a:r>
            <a:r>
              <a:rPr lang="en-GB" sz="5400" b="1" dirty="0" smtClean="0"/>
              <a:t>Diagrams - </a:t>
            </a:r>
            <a:r>
              <a:rPr lang="en-GB" b="1" dirty="0" smtClean="0"/>
              <a:t>Behaviour </a:t>
            </a:r>
            <a:r>
              <a:rPr lang="en-GB" b="1" dirty="0"/>
              <a:t>of the system when it is running/operating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Use case diagram</a:t>
            </a:r>
          </a:p>
          <a:p>
            <a:pPr algn="ctr"/>
            <a:r>
              <a:rPr lang="en-GB" sz="3600" dirty="0"/>
              <a:t>Sequence diagram</a:t>
            </a:r>
          </a:p>
          <a:p>
            <a:pPr algn="ctr"/>
            <a:r>
              <a:rPr lang="en-GB" sz="3600" dirty="0"/>
              <a:t>Collaboration diagram</a:t>
            </a:r>
          </a:p>
          <a:p>
            <a:pPr algn="ctr"/>
            <a:r>
              <a:rPr lang="en-GB" sz="3600" dirty="0" err="1"/>
              <a:t>Statechart</a:t>
            </a:r>
            <a:r>
              <a:rPr lang="en-GB" sz="3600" dirty="0"/>
              <a:t> diagram</a:t>
            </a:r>
          </a:p>
          <a:p>
            <a:pPr algn="ctr"/>
            <a:r>
              <a:rPr lang="en-GB" sz="3600" dirty="0"/>
              <a:t>Activity diagram</a:t>
            </a:r>
          </a:p>
          <a:p>
            <a:pPr marL="0" indent="0"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424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194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UML - Standard Diagrams</vt:lpstr>
      <vt:lpstr>Structural Diagrams</vt:lpstr>
      <vt:lpstr>Example</vt:lpstr>
      <vt:lpstr>Class diagram - Static view of an application</vt:lpstr>
      <vt:lpstr>Object Diagrams - instance of a class diagram</vt:lpstr>
      <vt:lpstr>Component Diagrams - model the physical aspects of a system</vt:lpstr>
      <vt:lpstr>Deployment Diagrams- to visualize the topology of the physical components of a system, where the software components are deployed</vt:lpstr>
      <vt:lpstr>Behavioral Diagrams - Behaviour of the system when it is running/operating</vt:lpstr>
      <vt:lpstr>Use Case Diagrams - Used to gather the requirements of a system including internal and external influences</vt:lpstr>
      <vt:lpstr>Interaction Diagrams - Interactions among the different elements in the model</vt:lpstr>
      <vt:lpstr>Sequence Diagram- Emphasizes on time sequence of messages</vt:lpstr>
      <vt:lpstr>Collaboration diagram - Emphasizes on the structural organization of the objects that send and receive messages.</vt:lpstr>
      <vt:lpstr>Statechart Diagrams - State machine can be defined as a machine which defines different states of an object and these states are controlled by external or internal events.</vt:lpstr>
      <vt:lpstr>Activity Diagrams – Basically a flowchart to represent the flow from one activity to another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2019-02-08T05:11:20Z</dcterms:created>
  <dcterms:modified xsi:type="dcterms:W3CDTF">2019-02-08T08:45:51Z</dcterms:modified>
</cp:coreProperties>
</file>