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D1BBFD-78ED-4284-A2BD-761B5F935C8D}" type="datetimeFigureOut">
              <a:rPr lang="en-US" smtClean="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B3E14-E399-4011-A767-CC00FFD173AE}" type="slidenum">
              <a:rPr lang="en-US" smtClean="0"/>
              <a:t>‹#›</a:t>
            </a:fld>
            <a:endParaRPr lang="en-US"/>
          </a:p>
        </p:txBody>
      </p:sp>
    </p:spTree>
    <p:extLst>
      <p:ext uri="{BB962C8B-B14F-4D97-AF65-F5344CB8AC3E}">
        <p14:creationId xmlns:p14="http://schemas.microsoft.com/office/powerpoint/2010/main" val="2297658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D1BBFD-78ED-4284-A2BD-761B5F935C8D}" type="datetimeFigureOut">
              <a:rPr lang="en-US" smtClean="0"/>
              <a:t>6/11/2023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7B3E14-E399-4011-A767-CC00FFD173AE}" type="slidenum">
              <a:rPr lang="en-US" smtClean="0"/>
              <a:t>‹#›</a:t>
            </a:fld>
            <a:endParaRPr lang="en-US"/>
          </a:p>
        </p:txBody>
      </p:sp>
    </p:spTree>
    <p:extLst>
      <p:ext uri="{BB962C8B-B14F-4D97-AF65-F5344CB8AC3E}">
        <p14:creationId xmlns:p14="http://schemas.microsoft.com/office/powerpoint/2010/main" val="323683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4D1BBFD-78ED-4284-A2BD-761B5F935C8D}" type="datetimeFigureOut">
              <a:rPr lang="en-US" smtClean="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B3E14-E399-4011-A767-CC00FFD173AE}" type="slidenum">
              <a:rPr lang="en-US" smtClean="0"/>
              <a:t>‹#›</a:t>
            </a:fld>
            <a:endParaRPr lang="en-US"/>
          </a:p>
        </p:txBody>
      </p:sp>
    </p:spTree>
    <p:extLst>
      <p:ext uri="{BB962C8B-B14F-4D97-AF65-F5344CB8AC3E}">
        <p14:creationId xmlns:p14="http://schemas.microsoft.com/office/powerpoint/2010/main" val="1747975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4D1BBFD-78ED-4284-A2BD-761B5F935C8D}" type="datetimeFigureOut">
              <a:rPr lang="en-US" smtClean="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B3E14-E399-4011-A767-CC00FFD173A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85982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1BBFD-78ED-4284-A2BD-761B5F935C8D}" type="datetimeFigureOut">
              <a:rPr lang="en-US" smtClean="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B3E14-E399-4011-A767-CC00FFD173AE}" type="slidenum">
              <a:rPr lang="en-US" smtClean="0"/>
              <a:t>‹#›</a:t>
            </a:fld>
            <a:endParaRPr lang="en-US"/>
          </a:p>
        </p:txBody>
      </p:sp>
    </p:spTree>
    <p:extLst>
      <p:ext uri="{BB962C8B-B14F-4D97-AF65-F5344CB8AC3E}">
        <p14:creationId xmlns:p14="http://schemas.microsoft.com/office/powerpoint/2010/main" val="4269554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D1BBFD-78ED-4284-A2BD-761B5F935C8D}" type="datetimeFigureOut">
              <a:rPr lang="en-US" smtClean="0"/>
              <a:t>6/11/2023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B3E14-E399-4011-A767-CC00FFD173AE}" type="slidenum">
              <a:rPr lang="en-US" smtClean="0"/>
              <a:t>‹#›</a:t>
            </a:fld>
            <a:endParaRPr lang="en-US"/>
          </a:p>
        </p:txBody>
      </p:sp>
    </p:spTree>
    <p:extLst>
      <p:ext uri="{BB962C8B-B14F-4D97-AF65-F5344CB8AC3E}">
        <p14:creationId xmlns:p14="http://schemas.microsoft.com/office/powerpoint/2010/main" val="1118212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D1BBFD-78ED-4284-A2BD-761B5F935C8D}" type="datetimeFigureOut">
              <a:rPr lang="en-US" smtClean="0"/>
              <a:t>6/11/2023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B3E14-E399-4011-A767-CC00FFD173AE}" type="slidenum">
              <a:rPr lang="en-US" smtClean="0"/>
              <a:t>‹#›</a:t>
            </a:fld>
            <a:endParaRPr lang="en-US"/>
          </a:p>
        </p:txBody>
      </p:sp>
    </p:spTree>
    <p:extLst>
      <p:ext uri="{BB962C8B-B14F-4D97-AF65-F5344CB8AC3E}">
        <p14:creationId xmlns:p14="http://schemas.microsoft.com/office/powerpoint/2010/main" val="1229027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D1BBFD-78ED-4284-A2BD-761B5F935C8D}" type="datetimeFigureOut">
              <a:rPr lang="en-US" smtClean="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B3E14-E399-4011-A767-CC00FFD173AE}" type="slidenum">
              <a:rPr lang="en-US" smtClean="0"/>
              <a:t>‹#›</a:t>
            </a:fld>
            <a:endParaRPr lang="en-US"/>
          </a:p>
        </p:txBody>
      </p:sp>
    </p:spTree>
    <p:extLst>
      <p:ext uri="{BB962C8B-B14F-4D97-AF65-F5344CB8AC3E}">
        <p14:creationId xmlns:p14="http://schemas.microsoft.com/office/powerpoint/2010/main" val="2989137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D1BBFD-78ED-4284-A2BD-761B5F935C8D}" type="datetimeFigureOut">
              <a:rPr lang="en-US" smtClean="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B3E14-E399-4011-A767-CC00FFD173AE}" type="slidenum">
              <a:rPr lang="en-US" smtClean="0"/>
              <a:t>‹#›</a:t>
            </a:fld>
            <a:endParaRPr lang="en-US"/>
          </a:p>
        </p:txBody>
      </p:sp>
    </p:spTree>
    <p:extLst>
      <p:ext uri="{BB962C8B-B14F-4D97-AF65-F5344CB8AC3E}">
        <p14:creationId xmlns:p14="http://schemas.microsoft.com/office/powerpoint/2010/main" val="4116950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4D1BBFD-78ED-4284-A2BD-761B5F935C8D}" type="datetimeFigureOut">
              <a:rPr lang="en-US" smtClean="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B3E14-E399-4011-A767-CC00FFD173AE}" type="slidenum">
              <a:rPr lang="en-US" smtClean="0"/>
              <a:t>‹#›</a:t>
            </a:fld>
            <a:endParaRPr lang="en-US"/>
          </a:p>
        </p:txBody>
      </p:sp>
    </p:spTree>
    <p:extLst>
      <p:ext uri="{BB962C8B-B14F-4D97-AF65-F5344CB8AC3E}">
        <p14:creationId xmlns:p14="http://schemas.microsoft.com/office/powerpoint/2010/main" val="809419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1BBFD-78ED-4284-A2BD-761B5F935C8D}" type="datetimeFigureOut">
              <a:rPr lang="en-US" smtClean="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B3E14-E399-4011-A767-CC00FFD173AE}" type="slidenum">
              <a:rPr lang="en-US" smtClean="0"/>
              <a:t>‹#›</a:t>
            </a:fld>
            <a:endParaRPr lang="en-US"/>
          </a:p>
        </p:txBody>
      </p:sp>
    </p:spTree>
    <p:extLst>
      <p:ext uri="{BB962C8B-B14F-4D97-AF65-F5344CB8AC3E}">
        <p14:creationId xmlns:p14="http://schemas.microsoft.com/office/powerpoint/2010/main" val="773158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D1BBFD-78ED-4284-A2BD-761B5F935C8D}" type="datetimeFigureOut">
              <a:rPr lang="en-US" smtClean="0"/>
              <a:t>6/11/2023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7B3E14-E399-4011-A767-CC00FFD173AE}" type="slidenum">
              <a:rPr lang="en-US" smtClean="0"/>
              <a:t>‹#›</a:t>
            </a:fld>
            <a:endParaRPr lang="en-US"/>
          </a:p>
        </p:txBody>
      </p:sp>
    </p:spTree>
    <p:extLst>
      <p:ext uri="{BB962C8B-B14F-4D97-AF65-F5344CB8AC3E}">
        <p14:creationId xmlns:p14="http://schemas.microsoft.com/office/powerpoint/2010/main" val="2000463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D1BBFD-78ED-4284-A2BD-761B5F935C8D}" type="datetimeFigureOut">
              <a:rPr lang="en-US" smtClean="0"/>
              <a:t>6/11/2023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7B3E14-E399-4011-A767-CC00FFD173AE}" type="slidenum">
              <a:rPr lang="en-US" smtClean="0"/>
              <a:t>‹#›</a:t>
            </a:fld>
            <a:endParaRPr lang="en-US"/>
          </a:p>
        </p:txBody>
      </p:sp>
    </p:spTree>
    <p:extLst>
      <p:ext uri="{BB962C8B-B14F-4D97-AF65-F5344CB8AC3E}">
        <p14:creationId xmlns:p14="http://schemas.microsoft.com/office/powerpoint/2010/main" val="682440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4D1BBFD-78ED-4284-A2BD-761B5F935C8D}" type="datetimeFigureOut">
              <a:rPr lang="en-US" smtClean="0"/>
              <a:t>6/11/2023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17B3E14-E399-4011-A767-CC00FFD173AE}" type="slidenum">
              <a:rPr lang="en-US" smtClean="0"/>
              <a:t>‹#›</a:t>
            </a:fld>
            <a:endParaRPr lang="en-US"/>
          </a:p>
        </p:txBody>
      </p:sp>
    </p:spTree>
    <p:extLst>
      <p:ext uri="{BB962C8B-B14F-4D97-AF65-F5344CB8AC3E}">
        <p14:creationId xmlns:p14="http://schemas.microsoft.com/office/powerpoint/2010/main" val="1270351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4D1BBFD-78ED-4284-A2BD-761B5F935C8D}" type="datetimeFigureOut">
              <a:rPr lang="en-US" smtClean="0"/>
              <a:t>6/11/2023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17B3E14-E399-4011-A767-CC00FFD173AE}" type="slidenum">
              <a:rPr lang="en-US" smtClean="0"/>
              <a:t>‹#›</a:t>
            </a:fld>
            <a:endParaRPr lang="en-US"/>
          </a:p>
        </p:txBody>
      </p:sp>
    </p:spTree>
    <p:extLst>
      <p:ext uri="{BB962C8B-B14F-4D97-AF65-F5344CB8AC3E}">
        <p14:creationId xmlns:p14="http://schemas.microsoft.com/office/powerpoint/2010/main" val="1266897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4D1BBFD-78ED-4284-A2BD-761B5F935C8D}" type="datetimeFigureOut">
              <a:rPr lang="en-US" smtClean="0"/>
              <a:t>6/11/2023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17B3E14-E399-4011-A767-CC00FFD173AE}" type="slidenum">
              <a:rPr lang="en-US" smtClean="0"/>
              <a:t>‹#›</a:t>
            </a:fld>
            <a:endParaRPr lang="en-US"/>
          </a:p>
        </p:txBody>
      </p:sp>
    </p:spTree>
    <p:extLst>
      <p:ext uri="{BB962C8B-B14F-4D97-AF65-F5344CB8AC3E}">
        <p14:creationId xmlns:p14="http://schemas.microsoft.com/office/powerpoint/2010/main" val="3790469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D1BBFD-78ED-4284-A2BD-761B5F935C8D}" type="datetimeFigureOut">
              <a:rPr lang="en-US" smtClean="0"/>
              <a:t>6/11/2023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7B3E14-E399-4011-A767-CC00FFD173AE}" type="slidenum">
              <a:rPr lang="en-US" smtClean="0"/>
              <a:t>‹#›</a:t>
            </a:fld>
            <a:endParaRPr lang="en-US"/>
          </a:p>
        </p:txBody>
      </p:sp>
    </p:spTree>
    <p:extLst>
      <p:ext uri="{BB962C8B-B14F-4D97-AF65-F5344CB8AC3E}">
        <p14:creationId xmlns:p14="http://schemas.microsoft.com/office/powerpoint/2010/main" val="2360821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4D1BBFD-78ED-4284-A2BD-761B5F935C8D}" type="datetimeFigureOut">
              <a:rPr lang="en-US" smtClean="0"/>
              <a:t>6/11/2023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17B3E14-E399-4011-A767-CC00FFD173AE}" type="slidenum">
              <a:rPr lang="en-US" smtClean="0"/>
              <a:t>‹#›</a:t>
            </a:fld>
            <a:endParaRPr lang="en-US"/>
          </a:p>
        </p:txBody>
      </p:sp>
    </p:spTree>
    <p:extLst>
      <p:ext uri="{BB962C8B-B14F-4D97-AF65-F5344CB8AC3E}">
        <p14:creationId xmlns:p14="http://schemas.microsoft.com/office/powerpoint/2010/main" val="262436346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11360-C424-7320-AB19-3BFAC6C41A3B}"/>
              </a:ext>
            </a:extLst>
          </p:cNvPr>
          <p:cNvSpPr>
            <a:spLocks noGrp="1"/>
          </p:cNvSpPr>
          <p:nvPr>
            <p:ph type="ctrTitle"/>
          </p:nvPr>
        </p:nvSpPr>
        <p:spPr>
          <a:xfrm>
            <a:off x="920494" y="564662"/>
            <a:ext cx="8825658" cy="3329581"/>
          </a:xfrm>
        </p:spPr>
        <p:txBody>
          <a:bodyPr/>
          <a:lstStyle/>
          <a:p>
            <a:r>
              <a:rPr lang="en-US" dirty="0"/>
              <a:t>Data Analytics</a:t>
            </a:r>
            <a:br>
              <a:rPr lang="en-US" dirty="0"/>
            </a:br>
            <a:r>
              <a:rPr lang="en-US" dirty="0"/>
              <a:t>Capstone Project</a:t>
            </a:r>
          </a:p>
        </p:txBody>
      </p:sp>
      <p:sp>
        <p:nvSpPr>
          <p:cNvPr id="3" name="Subtitle 2">
            <a:extLst>
              <a:ext uri="{FF2B5EF4-FFF2-40B4-BE49-F238E27FC236}">
                <a16:creationId xmlns:a16="http://schemas.microsoft.com/office/drawing/2014/main" id="{0A9819CD-E910-FCDE-BE27-AE8FD418A6FC}"/>
              </a:ext>
            </a:extLst>
          </p:cNvPr>
          <p:cNvSpPr>
            <a:spLocks noGrp="1"/>
          </p:cNvSpPr>
          <p:nvPr>
            <p:ph type="subTitle" idx="1"/>
          </p:nvPr>
        </p:nvSpPr>
        <p:spPr/>
        <p:txBody>
          <a:bodyPr/>
          <a:lstStyle/>
          <a:p>
            <a:r>
              <a:rPr lang="en-US" dirty="0"/>
              <a:t>Elizabeth George</a:t>
            </a:r>
          </a:p>
          <a:p>
            <a:r>
              <a:rPr lang="en-US" dirty="0"/>
              <a:t>June 5, 2023</a:t>
            </a:r>
          </a:p>
        </p:txBody>
      </p:sp>
    </p:spTree>
    <p:extLst>
      <p:ext uri="{BB962C8B-B14F-4D97-AF65-F5344CB8AC3E}">
        <p14:creationId xmlns:p14="http://schemas.microsoft.com/office/powerpoint/2010/main" val="3344619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17A6E-5906-0BF2-62AC-C0C38ECB691A}"/>
              </a:ext>
            </a:extLst>
          </p:cNvPr>
          <p:cNvSpPr>
            <a:spLocks noGrp="1"/>
          </p:cNvSpPr>
          <p:nvPr>
            <p:ph type="title"/>
          </p:nvPr>
        </p:nvSpPr>
        <p:spPr/>
        <p:txBody>
          <a:bodyPr/>
          <a:lstStyle/>
          <a:p>
            <a:r>
              <a:rPr lang="en-US" dirty="0"/>
              <a:t>Introduction</a:t>
            </a:r>
          </a:p>
        </p:txBody>
      </p:sp>
      <p:sp>
        <p:nvSpPr>
          <p:cNvPr id="3" name="TextBox 2">
            <a:extLst>
              <a:ext uri="{FF2B5EF4-FFF2-40B4-BE49-F238E27FC236}">
                <a16:creationId xmlns:a16="http://schemas.microsoft.com/office/drawing/2014/main" id="{C91F14E4-C3A4-D7E4-DA64-E7A2532A755E}"/>
              </a:ext>
            </a:extLst>
          </p:cNvPr>
          <p:cNvSpPr txBox="1"/>
          <p:nvPr/>
        </p:nvSpPr>
        <p:spPr>
          <a:xfrm>
            <a:off x="748379" y="2459949"/>
            <a:ext cx="10286944" cy="3693319"/>
          </a:xfrm>
          <a:prstGeom prst="rect">
            <a:avLst/>
          </a:prstGeom>
          <a:noFill/>
        </p:spPr>
        <p:txBody>
          <a:bodyPr wrap="square" rtlCol="0">
            <a:spAutoFit/>
          </a:bodyPr>
          <a:lstStyle/>
          <a:p>
            <a:pPr marL="285750" indent="-285750">
              <a:buFont typeface="Arial" panose="020B0604020202020204" pitchFamily="34" charset="0"/>
              <a:buChar char="•"/>
            </a:pPr>
            <a:r>
              <a:rPr lang="en-US" dirty="0"/>
              <a:t>Certain Healthcare insurance plans requires their members to renew the plan membership on a yearly basis. One such example is Medicaid Plan.</a:t>
            </a:r>
          </a:p>
          <a:p>
            <a:endParaRPr lang="en-US" dirty="0"/>
          </a:p>
          <a:p>
            <a:pPr marL="285750" indent="-285750">
              <a:buFont typeface="Arial" panose="020B0604020202020204" pitchFamily="34" charset="0"/>
              <a:buChar char="•"/>
            </a:pPr>
            <a:r>
              <a:rPr lang="en-US" dirty="0"/>
              <a:t>As part of COVID 19 Public Health Emergency, this renewal process was waived. Now that Public Emergency period is over, members need to renew their membership based on their plan. Failing to renew, can lead to a gap in coverage or losing access to care.</a:t>
            </a:r>
          </a:p>
          <a:p>
            <a:endParaRPr lang="en-US" dirty="0"/>
          </a:p>
          <a:p>
            <a:pPr marL="285750" indent="-285750">
              <a:buFont typeface="Arial" panose="020B0604020202020204" pitchFamily="34" charset="0"/>
              <a:buChar char="•"/>
            </a:pPr>
            <a:r>
              <a:rPr lang="en-US" dirty="0"/>
              <a:t>So, for the first time in 3 years, members would have to renew their plan membership.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focal point of this project is to provide insights into this Renewal Process.</a:t>
            </a:r>
          </a:p>
          <a:p>
            <a:r>
              <a:rPr lang="en-US" dirty="0"/>
              <a:t>Hence the goal is to analyze this renewal data.</a:t>
            </a:r>
          </a:p>
          <a:p>
            <a:endParaRPr lang="en-US" dirty="0"/>
          </a:p>
          <a:p>
            <a:r>
              <a:rPr lang="en-US" dirty="0"/>
              <a:t> </a:t>
            </a:r>
          </a:p>
        </p:txBody>
      </p:sp>
    </p:spTree>
    <p:extLst>
      <p:ext uri="{BB962C8B-B14F-4D97-AF65-F5344CB8AC3E}">
        <p14:creationId xmlns:p14="http://schemas.microsoft.com/office/powerpoint/2010/main" val="816380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17A6E-5906-0BF2-62AC-C0C38ECB691A}"/>
              </a:ext>
            </a:extLst>
          </p:cNvPr>
          <p:cNvSpPr>
            <a:spLocks noGrp="1"/>
          </p:cNvSpPr>
          <p:nvPr>
            <p:ph type="title"/>
          </p:nvPr>
        </p:nvSpPr>
        <p:spPr/>
        <p:txBody>
          <a:bodyPr/>
          <a:lstStyle/>
          <a:p>
            <a:r>
              <a:rPr lang="en-US" dirty="0"/>
              <a:t>Data Source</a:t>
            </a:r>
          </a:p>
        </p:txBody>
      </p:sp>
      <p:sp>
        <p:nvSpPr>
          <p:cNvPr id="3" name="TextBox 2">
            <a:extLst>
              <a:ext uri="{FF2B5EF4-FFF2-40B4-BE49-F238E27FC236}">
                <a16:creationId xmlns:a16="http://schemas.microsoft.com/office/drawing/2014/main" id="{8CF9CE8D-7D91-E035-04F8-5F4376FB72F7}"/>
              </a:ext>
            </a:extLst>
          </p:cNvPr>
          <p:cNvSpPr txBox="1"/>
          <p:nvPr/>
        </p:nvSpPr>
        <p:spPr>
          <a:xfrm>
            <a:off x="1225118" y="2139518"/>
            <a:ext cx="980094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Data on SQL Server</a:t>
            </a:r>
          </a:p>
          <a:p>
            <a:endParaRPr lang="en-US" dirty="0"/>
          </a:p>
          <a:p>
            <a:pPr marL="285750" indent="-285750">
              <a:buFont typeface="Arial" panose="020B0604020202020204" pitchFamily="34" charset="0"/>
              <a:buChar char="•"/>
            </a:pPr>
            <a:r>
              <a:rPr lang="en-US" dirty="0"/>
              <a:t>~ 88K rows and 29 columns.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Only a subset of data being used.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 extracted using a SQL query</a:t>
            </a:r>
          </a:p>
        </p:txBody>
      </p:sp>
    </p:spTree>
    <p:extLst>
      <p:ext uri="{BB962C8B-B14F-4D97-AF65-F5344CB8AC3E}">
        <p14:creationId xmlns:p14="http://schemas.microsoft.com/office/powerpoint/2010/main" val="1161806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17A6E-5906-0BF2-62AC-C0C38ECB691A}"/>
              </a:ext>
            </a:extLst>
          </p:cNvPr>
          <p:cNvSpPr>
            <a:spLocks noGrp="1"/>
          </p:cNvSpPr>
          <p:nvPr>
            <p:ph type="title"/>
          </p:nvPr>
        </p:nvSpPr>
        <p:spPr/>
        <p:txBody>
          <a:bodyPr/>
          <a:lstStyle/>
          <a:p>
            <a:r>
              <a:rPr lang="en-US" dirty="0"/>
              <a:t>Methodologies</a:t>
            </a:r>
          </a:p>
        </p:txBody>
      </p:sp>
      <p:grpSp>
        <p:nvGrpSpPr>
          <p:cNvPr id="10" name="Group 9">
            <a:extLst>
              <a:ext uri="{FF2B5EF4-FFF2-40B4-BE49-F238E27FC236}">
                <a16:creationId xmlns:a16="http://schemas.microsoft.com/office/drawing/2014/main" id="{AFB7369E-4B36-36A5-8D97-82743C0BFBFC}"/>
              </a:ext>
            </a:extLst>
          </p:cNvPr>
          <p:cNvGrpSpPr/>
          <p:nvPr/>
        </p:nvGrpSpPr>
        <p:grpSpPr>
          <a:xfrm>
            <a:off x="2967823" y="2063558"/>
            <a:ext cx="1393794" cy="1825270"/>
            <a:chOff x="6369683" y="3808520"/>
            <a:chExt cx="1393794" cy="1825270"/>
          </a:xfrm>
        </p:grpSpPr>
        <p:pic>
          <p:nvPicPr>
            <p:cNvPr id="4" name="Picture 3">
              <a:extLst>
                <a:ext uri="{FF2B5EF4-FFF2-40B4-BE49-F238E27FC236}">
                  <a16:creationId xmlns:a16="http://schemas.microsoft.com/office/drawing/2014/main" id="{48E076EA-6A40-5304-49CA-D067346F54B6}"/>
                </a:ext>
              </a:extLst>
            </p:cNvPr>
            <p:cNvPicPr>
              <a:picLocks noChangeAspect="1"/>
            </p:cNvPicPr>
            <p:nvPr/>
          </p:nvPicPr>
          <p:blipFill>
            <a:blip r:embed="rId2"/>
            <a:stretch>
              <a:fillRect/>
            </a:stretch>
          </p:blipFill>
          <p:spPr>
            <a:xfrm>
              <a:off x="6426544" y="3808520"/>
              <a:ext cx="1280072" cy="1239956"/>
            </a:xfrm>
            <a:prstGeom prst="rect">
              <a:avLst/>
            </a:prstGeom>
          </p:spPr>
        </p:pic>
        <p:sp>
          <p:nvSpPr>
            <p:cNvPr id="5" name="TextBox 4">
              <a:extLst>
                <a:ext uri="{FF2B5EF4-FFF2-40B4-BE49-F238E27FC236}">
                  <a16:creationId xmlns:a16="http://schemas.microsoft.com/office/drawing/2014/main" id="{27A5249C-4B1C-880E-34B5-5707F281AA32}"/>
                </a:ext>
              </a:extLst>
            </p:cNvPr>
            <p:cNvSpPr txBox="1"/>
            <p:nvPr/>
          </p:nvSpPr>
          <p:spPr>
            <a:xfrm>
              <a:off x="6369683" y="5264458"/>
              <a:ext cx="1393794" cy="369332"/>
            </a:xfrm>
            <a:prstGeom prst="rect">
              <a:avLst/>
            </a:prstGeom>
            <a:noFill/>
          </p:spPr>
          <p:txBody>
            <a:bodyPr wrap="square" rtlCol="0">
              <a:spAutoFit/>
            </a:bodyPr>
            <a:lstStyle/>
            <a:p>
              <a:pPr algn="ctr"/>
              <a:r>
                <a:rPr lang="en-US" dirty="0"/>
                <a:t>SQL</a:t>
              </a:r>
            </a:p>
          </p:txBody>
        </p:sp>
      </p:grpSp>
      <p:pic>
        <p:nvPicPr>
          <p:cNvPr id="7" name="Picture 6">
            <a:extLst>
              <a:ext uri="{FF2B5EF4-FFF2-40B4-BE49-F238E27FC236}">
                <a16:creationId xmlns:a16="http://schemas.microsoft.com/office/drawing/2014/main" id="{C01E191F-38ED-92A2-9634-FF5ACD7E4CD4}"/>
              </a:ext>
            </a:extLst>
          </p:cNvPr>
          <p:cNvPicPr>
            <a:picLocks noChangeAspect="1"/>
          </p:cNvPicPr>
          <p:nvPr/>
        </p:nvPicPr>
        <p:blipFill>
          <a:blip r:embed="rId3"/>
          <a:stretch>
            <a:fillRect/>
          </a:stretch>
        </p:blipFill>
        <p:spPr>
          <a:xfrm>
            <a:off x="4841298" y="1819930"/>
            <a:ext cx="913116" cy="692867"/>
          </a:xfrm>
          <a:prstGeom prst="rect">
            <a:avLst/>
          </a:prstGeom>
        </p:spPr>
      </p:pic>
      <p:pic>
        <p:nvPicPr>
          <p:cNvPr id="9" name="Picture 8">
            <a:extLst>
              <a:ext uri="{FF2B5EF4-FFF2-40B4-BE49-F238E27FC236}">
                <a16:creationId xmlns:a16="http://schemas.microsoft.com/office/drawing/2014/main" id="{47DF04D4-9BE4-75BC-9BAA-E910E239B5C6}"/>
              </a:ext>
            </a:extLst>
          </p:cNvPr>
          <p:cNvPicPr>
            <a:picLocks noChangeAspect="1"/>
          </p:cNvPicPr>
          <p:nvPr/>
        </p:nvPicPr>
        <p:blipFill>
          <a:blip r:embed="rId4"/>
          <a:stretch>
            <a:fillRect/>
          </a:stretch>
        </p:blipFill>
        <p:spPr>
          <a:xfrm>
            <a:off x="6212737" y="2142451"/>
            <a:ext cx="1987266" cy="1109812"/>
          </a:xfrm>
          <a:prstGeom prst="rect">
            <a:avLst/>
          </a:prstGeom>
        </p:spPr>
      </p:pic>
      <p:pic>
        <p:nvPicPr>
          <p:cNvPr id="14" name="Picture 13">
            <a:extLst>
              <a:ext uri="{FF2B5EF4-FFF2-40B4-BE49-F238E27FC236}">
                <a16:creationId xmlns:a16="http://schemas.microsoft.com/office/drawing/2014/main" id="{EB1D3673-B5CF-7493-422D-E03F8A3CC4A0}"/>
              </a:ext>
            </a:extLst>
          </p:cNvPr>
          <p:cNvPicPr>
            <a:picLocks noChangeAspect="1"/>
          </p:cNvPicPr>
          <p:nvPr/>
        </p:nvPicPr>
        <p:blipFill>
          <a:blip r:embed="rId5"/>
          <a:stretch>
            <a:fillRect/>
          </a:stretch>
        </p:blipFill>
        <p:spPr>
          <a:xfrm>
            <a:off x="9737969" y="2049162"/>
            <a:ext cx="1565732" cy="1287314"/>
          </a:xfrm>
          <a:prstGeom prst="rect">
            <a:avLst/>
          </a:prstGeom>
        </p:spPr>
      </p:pic>
      <p:sp>
        <p:nvSpPr>
          <p:cNvPr id="15" name="Arrow: Notched Right 14">
            <a:extLst>
              <a:ext uri="{FF2B5EF4-FFF2-40B4-BE49-F238E27FC236}">
                <a16:creationId xmlns:a16="http://schemas.microsoft.com/office/drawing/2014/main" id="{90FFA03E-FFFE-AB3F-2D0F-F2DD4E455923}"/>
              </a:ext>
            </a:extLst>
          </p:cNvPr>
          <p:cNvSpPr/>
          <p:nvPr/>
        </p:nvSpPr>
        <p:spPr>
          <a:xfrm>
            <a:off x="4763079" y="2574142"/>
            <a:ext cx="1188544" cy="390618"/>
          </a:xfrm>
          <a:prstGeom prst="notchedRightArrow">
            <a:avLst/>
          </a:prstGeom>
          <a:solidFill>
            <a:schemeClr val="accent4">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Notched Right 15">
            <a:extLst>
              <a:ext uri="{FF2B5EF4-FFF2-40B4-BE49-F238E27FC236}">
                <a16:creationId xmlns:a16="http://schemas.microsoft.com/office/drawing/2014/main" id="{F0172082-4B5A-67E4-7A4D-33AAFEFCA863}"/>
              </a:ext>
            </a:extLst>
          </p:cNvPr>
          <p:cNvSpPr/>
          <p:nvPr/>
        </p:nvSpPr>
        <p:spPr>
          <a:xfrm>
            <a:off x="8317346" y="2502048"/>
            <a:ext cx="1188544" cy="390618"/>
          </a:xfrm>
          <a:prstGeom prst="notchedRightArrow">
            <a:avLst/>
          </a:prstGeom>
          <a:solidFill>
            <a:schemeClr val="accent4">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EB3F84FF-7F80-5D76-D453-825DD8CC04A0}"/>
              </a:ext>
            </a:extLst>
          </p:cNvPr>
          <p:cNvPicPr>
            <a:picLocks noChangeAspect="1"/>
          </p:cNvPicPr>
          <p:nvPr/>
        </p:nvPicPr>
        <p:blipFill>
          <a:blip r:embed="rId3"/>
          <a:stretch>
            <a:fillRect/>
          </a:stretch>
        </p:blipFill>
        <p:spPr>
          <a:xfrm>
            <a:off x="8383965" y="1756571"/>
            <a:ext cx="913116" cy="692867"/>
          </a:xfrm>
          <a:prstGeom prst="rect">
            <a:avLst/>
          </a:prstGeom>
        </p:spPr>
      </p:pic>
      <p:graphicFrame>
        <p:nvGraphicFramePr>
          <p:cNvPr id="18" name="Table 18">
            <a:extLst>
              <a:ext uri="{FF2B5EF4-FFF2-40B4-BE49-F238E27FC236}">
                <a16:creationId xmlns:a16="http://schemas.microsoft.com/office/drawing/2014/main" id="{BBE0ADF1-3D8E-7EF3-7F48-854C1F072A0B}"/>
              </a:ext>
            </a:extLst>
          </p:cNvPr>
          <p:cNvGraphicFramePr>
            <a:graphicFrameLocks noGrp="1"/>
          </p:cNvGraphicFramePr>
          <p:nvPr>
            <p:extLst>
              <p:ext uri="{D42A27DB-BD31-4B8C-83A1-F6EECF244321}">
                <p14:modId xmlns:p14="http://schemas.microsoft.com/office/powerpoint/2010/main" val="2833352681"/>
              </p:ext>
            </p:extLst>
          </p:nvPr>
        </p:nvGraphicFramePr>
        <p:xfrm>
          <a:off x="5220070" y="3429000"/>
          <a:ext cx="4136994" cy="1802802"/>
        </p:xfrm>
        <a:graphic>
          <a:graphicData uri="http://schemas.openxmlformats.org/drawingml/2006/table">
            <a:tbl>
              <a:tblPr firstRow="1" bandRow="1">
                <a:tableStyleId>{5C22544A-7EE6-4342-B048-85BDC9FD1C3A}</a:tableStyleId>
              </a:tblPr>
              <a:tblGrid>
                <a:gridCol w="2068497">
                  <a:extLst>
                    <a:ext uri="{9D8B030D-6E8A-4147-A177-3AD203B41FA5}">
                      <a16:colId xmlns:a16="http://schemas.microsoft.com/office/drawing/2014/main" val="2642279242"/>
                    </a:ext>
                  </a:extLst>
                </a:gridCol>
                <a:gridCol w="2068497">
                  <a:extLst>
                    <a:ext uri="{9D8B030D-6E8A-4147-A177-3AD203B41FA5}">
                      <a16:colId xmlns:a16="http://schemas.microsoft.com/office/drawing/2014/main" val="2881698906"/>
                    </a:ext>
                  </a:extLst>
                </a:gridCol>
              </a:tblGrid>
              <a:tr h="322281">
                <a:tc gridSpan="2">
                  <a:txBody>
                    <a:bodyPr/>
                    <a:lstStyle/>
                    <a:p>
                      <a:pPr algn="ctr"/>
                      <a:r>
                        <a:rPr lang="en-US" sz="1400" b="1" dirty="0"/>
                        <a:t>Python</a:t>
                      </a:r>
                    </a:p>
                  </a:txBody>
                  <a:tcPr/>
                </a:tc>
                <a:tc hMerge="1">
                  <a:txBody>
                    <a:bodyPr/>
                    <a:lstStyle/>
                    <a:p>
                      <a:endParaRPr lang="en-US" sz="1400" dirty="0"/>
                    </a:p>
                  </a:txBody>
                  <a:tcPr/>
                </a:tc>
                <a:extLst>
                  <a:ext uri="{0D108BD9-81ED-4DB2-BD59-A6C34878D82A}">
                    <a16:rowId xmlns:a16="http://schemas.microsoft.com/office/drawing/2014/main" val="1345275161"/>
                  </a:ext>
                </a:extLst>
              </a:tr>
              <a:tr h="322281">
                <a:tc>
                  <a:txBody>
                    <a:bodyPr/>
                    <a:lstStyle/>
                    <a:p>
                      <a:r>
                        <a:rPr lang="en-US" sz="1400" b="1" dirty="0"/>
                        <a:t>Data Cleaning </a:t>
                      </a:r>
                    </a:p>
                  </a:txBody>
                  <a:tcPr/>
                </a:tc>
                <a:tc>
                  <a:txBody>
                    <a:bodyPr/>
                    <a:lstStyle/>
                    <a:p>
                      <a:r>
                        <a:rPr lang="en-US" sz="1400" b="1" dirty="0"/>
                        <a:t>Transformation</a:t>
                      </a:r>
                    </a:p>
                  </a:txBody>
                  <a:tcPr/>
                </a:tc>
                <a:extLst>
                  <a:ext uri="{0D108BD9-81ED-4DB2-BD59-A6C34878D82A}">
                    <a16:rowId xmlns:a16="http://schemas.microsoft.com/office/drawing/2014/main" val="2816675089"/>
                  </a:ext>
                </a:extLst>
              </a:tr>
              <a:tr h="322281">
                <a:tc>
                  <a:txBody>
                    <a:bodyPr/>
                    <a:lstStyle/>
                    <a:p>
                      <a:pPr marL="285750" indent="-285750">
                        <a:buFont typeface="Wingdings" panose="05000000000000000000" pitchFamily="2" charset="2"/>
                        <a:buChar char="v"/>
                      </a:pPr>
                      <a:r>
                        <a:rPr lang="en-US" sz="1400" dirty="0"/>
                        <a:t>Columns with all NULL were removed</a:t>
                      </a:r>
                    </a:p>
                    <a:p>
                      <a:pPr marL="285750" indent="-285750">
                        <a:buFont typeface="Wingdings" panose="05000000000000000000" pitchFamily="2" charset="2"/>
                        <a:buChar char="v"/>
                      </a:pPr>
                      <a:r>
                        <a:rPr lang="en-US" sz="1400" dirty="0"/>
                        <a:t>Irrelevant rows removed</a:t>
                      </a:r>
                    </a:p>
                  </a:txBody>
                  <a:tcPr/>
                </a:tc>
                <a:tc>
                  <a:txBody>
                    <a:bodyPr/>
                    <a:lstStyle/>
                    <a:p>
                      <a:r>
                        <a:rPr lang="en-US" sz="1400" dirty="0"/>
                        <a:t>Formatting date columns</a:t>
                      </a:r>
                    </a:p>
                  </a:txBody>
                  <a:tcPr/>
                </a:tc>
                <a:extLst>
                  <a:ext uri="{0D108BD9-81ED-4DB2-BD59-A6C34878D82A}">
                    <a16:rowId xmlns:a16="http://schemas.microsoft.com/office/drawing/2014/main" val="2052689871"/>
                  </a:ext>
                </a:extLst>
              </a:tr>
            </a:tbl>
          </a:graphicData>
        </a:graphic>
      </p:graphicFrame>
      <p:sp>
        <p:nvSpPr>
          <p:cNvPr id="19" name="TextBox 18">
            <a:extLst>
              <a:ext uri="{FF2B5EF4-FFF2-40B4-BE49-F238E27FC236}">
                <a16:creationId xmlns:a16="http://schemas.microsoft.com/office/drawing/2014/main" id="{77407100-0773-7C40-4124-E65EB1641A2A}"/>
              </a:ext>
            </a:extLst>
          </p:cNvPr>
          <p:cNvSpPr txBox="1"/>
          <p:nvPr/>
        </p:nvSpPr>
        <p:spPr>
          <a:xfrm>
            <a:off x="1796096" y="5410940"/>
            <a:ext cx="8833282" cy="646331"/>
          </a:xfrm>
          <a:prstGeom prst="rect">
            <a:avLst/>
          </a:prstGeom>
          <a:noFill/>
        </p:spPr>
        <p:txBody>
          <a:bodyPr wrap="square" rtlCol="0">
            <a:spAutoFit/>
          </a:bodyPr>
          <a:lstStyle/>
          <a:p>
            <a:pPr marL="342900" indent="-342900">
              <a:buFont typeface="Wingdings" panose="05000000000000000000" pitchFamily="2" charset="2"/>
              <a:buChar char="Ø"/>
            </a:pPr>
            <a:r>
              <a:rPr lang="en-US" dirty="0"/>
              <a:t>Visualization included a bar plot using Seaborn Library in Python</a:t>
            </a:r>
          </a:p>
          <a:p>
            <a:pPr marL="342900" indent="-342900">
              <a:buFont typeface="Wingdings" panose="05000000000000000000" pitchFamily="2" charset="2"/>
              <a:buChar char="Ø"/>
            </a:pPr>
            <a:r>
              <a:rPr lang="en-US" dirty="0"/>
              <a:t>And a final Dashboard created using Tableau</a:t>
            </a:r>
          </a:p>
        </p:txBody>
      </p:sp>
    </p:spTree>
    <p:extLst>
      <p:ext uri="{BB962C8B-B14F-4D97-AF65-F5344CB8AC3E}">
        <p14:creationId xmlns:p14="http://schemas.microsoft.com/office/powerpoint/2010/main" val="3148144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17A6E-5906-0BF2-62AC-C0C38ECB691A}"/>
              </a:ext>
            </a:extLst>
          </p:cNvPr>
          <p:cNvSpPr>
            <a:spLocks noGrp="1"/>
          </p:cNvSpPr>
          <p:nvPr>
            <p:ph type="title"/>
          </p:nvPr>
        </p:nvSpPr>
        <p:spPr/>
        <p:txBody>
          <a:bodyPr/>
          <a:lstStyle/>
          <a:p>
            <a:r>
              <a:rPr lang="en-US" dirty="0"/>
              <a:t>Conclusion</a:t>
            </a:r>
          </a:p>
        </p:txBody>
      </p:sp>
      <p:sp>
        <p:nvSpPr>
          <p:cNvPr id="3" name="TextBox 2">
            <a:extLst>
              <a:ext uri="{FF2B5EF4-FFF2-40B4-BE49-F238E27FC236}">
                <a16:creationId xmlns:a16="http://schemas.microsoft.com/office/drawing/2014/main" id="{A437CBE7-2551-8A36-41CC-3FB1725AAE61}"/>
              </a:ext>
            </a:extLst>
          </p:cNvPr>
          <p:cNvSpPr txBox="1"/>
          <p:nvPr/>
        </p:nvSpPr>
        <p:spPr>
          <a:xfrm>
            <a:off x="1217552" y="1799764"/>
            <a:ext cx="8833282" cy="1477328"/>
          </a:xfrm>
          <a:prstGeom prst="rect">
            <a:avLst/>
          </a:prstGeom>
          <a:noFill/>
        </p:spPr>
        <p:txBody>
          <a:bodyPr wrap="square" rtlCol="0">
            <a:spAutoFit/>
          </a:bodyPr>
          <a:lstStyle/>
          <a:p>
            <a:pPr marL="342900" indent="-342900">
              <a:buFont typeface="Wingdings" panose="05000000000000000000" pitchFamily="2" charset="2"/>
              <a:buChar char="Ø"/>
            </a:pPr>
            <a:r>
              <a:rPr lang="en-US" dirty="0"/>
              <a:t>Only 12 % renewed their membership 30 days prior to renewal date.</a:t>
            </a:r>
          </a:p>
          <a:p>
            <a:endParaRPr lang="en-US" dirty="0"/>
          </a:p>
          <a:p>
            <a:pPr marL="342900" indent="-342900">
              <a:buFont typeface="Wingdings" panose="05000000000000000000" pitchFamily="2" charset="2"/>
              <a:buChar char="Ø"/>
            </a:pPr>
            <a:r>
              <a:rPr lang="en-US" dirty="0"/>
              <a:t>Although this looks like a small percentage, this is as expected; because most members tend to renew a day or week before (closer) to their renewal date!</a:t>
            </a:r>
          </a:p>
        </p:txBody>
      </p:sp>
      <p:sp>
        <p:nvSpPr>
          <p:cNvPr id="4" name="TextBox 3">
            <a:extLst>
              <a:ext uri="{FF2B5EF4-FFF2-40B4-BE49-F238E27FC236}">
                <a16:creationId xmlns:a16="http://schemas.microsoft.com/office/drawing/2014/main" id="{5964A725-4722-D04F-2592-CC942219B9A5}"/>
              </a:ext>
            </a:extLst>
          </p:cNvPr>
          <p:cNvSpPr txBox="1"/>
          <p:nvPr/>
        </p:nvSpPr>
        <p:spPr>
          <a:xfrm>
            <a:off x="1331650" y="4458071"/>
            <a:ext cx="8833282" cy="369332"/>
          </a:xfrm>
          <a:prstGeom prst="rect">
            <a:avLst/>
          </a:prstGeom>
          <a:noFill/>
        </p:spPr>
        <p:txBody>
          <a:bodyPr wrap="square" rtlCol="0">
            <a:spAutoFit/>
          </a:bodyPr>
          <a:lstStyle/>
          <a:p>
            <a:r>
              <a:rPr lang="en-US" dirty="0"/>
              <a:t>***Due to security &amp; privacy concerns, Visualizations cannot be shared publicly.</a:t>
            </a:r>
          </a:p>
        </p:txBody>
      </p:sp>
    </p:spTree>
    <p:extLst>
      <p:ext uri="{BB962C8B-B14F-4D97-AF65-F5344CB8AC3E}">
        <p14:creationId xmlns:p14="http://schemas.microsoft.com/office/powerpoint/2010/main" val="7157520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34</TotalTime>
  <Words>254</Words>
  <Application>Microsoft Office PowerPoint</Application>
  <PresentationFormat>Widescreen</PresentationFormat>
  <Paragraphs>37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Century Gothic</vt:lpstr>
      <vt:lpstr>Wingdings</vt:lpstr>
      <vt:lpstr>Wingdings 3</vt:lpstr>
      <vt:lpstr>Ion</vt:lpstr>
      <vt:lpstr>Data Analytics Capstone Project</vt:lpstr>
      <vt:lpstr>Introduction</vt:lpstr>
      <vt:lpstr>Data Source</vt:lpstr>
      <vt:lpstr>Methodologies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Capstone Project</dc:title>
  <dc:creator>Rajeev Anto</dc:creator>
  <cp:lastModifiedBy>Rajeev Anto</cp:lastModifiedBy>
  <cp:revision>5</cp:revision>
  <dcterms:created xsi:type="dcterms:W3CDTF">2023-06-11T13:33:32Z</dcterms:created>
  <dcterms:modified xsi:type="dcterms:W3CDTF">2023-06-11T14:10:53Z</dcterms:modified>
</cp:coreProperties>
</file>